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6"/>
  </p:notesMasterIdLst>
  <p:handoutMasterIdLst>
    <p:handoutMasterId r:id="rId17"/>
  </p:handoutMasterIdLst>
  <p:sldIdLst>
    <p:sldId id="267" r:id="rId3"/>
    <p:sldId id="266" r:id="rId4"/>
    <p:sldId id="268" r:id="rId5"/>
    <p:sldId id="269" r:id="rId6"/>
    <p:sldId id="270" r:id="rId7"/>
    <p:sldId id="271" r:id="rId8"/>
    <p:sldId id="272" r:id="rId9"/>
    <p:sldId id="273" r:id="rId10"/>
    <p:sldId id="274" r:id="rId11"/>
    <p:sldId id="275" r:id="rId12"/>
    <p:sldId id="278" r:id="rId13"/>
    <p:sldId id="277"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739"/>
    <a:srgbClr val="006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4712" autoAdjust="0"/>
  </p:normalViewPr>
  <p:slideViewPr>
    <p:cSldViewPr snapToGrid="0">
      <p:cViewPr varScale="1">
        <p:scale>
          <a:sx n="106" d="100"/>
          <a:sy n="106" d="100"/>
        </p:scale>
        <p:origin x="786"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28F6E8-76B8-55BA-82CA-C3ABB197C9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CD18D63-A8F3-3678-5BCF-0DCC1269FD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B1E70D-03E1-4134-9535-187FCF9FA278}" type="datetimeFigureOut">
              <a:rPr lang="en-US" smtClean="0"/>
              <a:t>8/29/2024</a:t>
            </a:fld>
            <a:endParaRPr lang="en-US"/>
          </a:p>
        </p:txBody>
      </p:sp>
      <p:sp>
        <p:nvSpPr>
          <p:cNvPr id="4" name="Footer Placeholder 3">
            <a:extLst>
              <a:ext uri="{FF2B5EF4-FFF2-40B4-BE49-F238E27FC236}">
                <a16:creationId xmlns:a16="http://schemas.microsoft.com/office/drawing/2014/main" id="{61BCDE49-D506-DCE8-FD20-B54342CAC7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8767B6-5F50-26FD-7A6B-744227563F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CFECC3-E967-493E-A11F-4826960C96FF}" type="slidenum">
              <a:rPr lang="en-US" smtClean="0"/>
              <a:t>‹#›</a:t>
            </a:fld>
            <a:endParaRPr lang="en-US"/>
          </a:p>
        </p:txBody>
      </p:sp>
    </p:spTree>
    <p:extLst>
      <p:ext uri="{BB962C8B-B14F-4D97-AF65-F5344CB8AC3E}">
        <p14:creationId xmlns:p14="http://schemas.microsoft.com/office/powerpoint/2010/main" val="3971770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B0489-CE10-4C7B-AC9A-79F62F0F4EB7}"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65E26-908E-4FCA-AADF-D99C6683DF22}" type="slidenum">
              <a:rPr lang="en-US" smtClean="0"/>
              <a:t>‹#›</a:t>
            </a:fld>
            <a:endParaRPr lang="en-US"/>
          </a:p>
        </p:txBody>
      </p:sp>
    </p:spTree>
    <p:extLst>
      <p:ext uri="{BB962C8B-B14F-4D97-AF65-F5344CB8AC3E}">
        <p14:creationId xmlns:p14="http://schemas.microsoft.com/office/powerpoint/2010/main" val="139023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F65E26-908E-4FCA-AADF-D99C6683DF22}" type="slidenum">
              <a:rPr lang="en-US" smtClean="0"/>
              <a:t>2</a:t>
            </a:fld>
            <a:endParaRPr lang="en-US"/>
          </a:p>
        </p:txBody>
      </p:sp>
    </p:spTree>
    <p:extLst>
      <p:ext uri="{BB962C8B-B14F-4D97-AF65-F5344CB8AC3E}">
        <p14:creationId xmlns:p14="http://schemas.microsoft.com/office/powerpoint/2010/main" val="403767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F65E26-908E-4FCA-AADF-D99C6683DF22}" type="slidenum">
              <a:rPr lang="en-US" smtClean="0"/>
              <a:t>12</a:t>
            </a:fld>
            <a:endParaRPr lang="en-US"/>
          </a:p>
        </p:txBody>
      </p:sp>
    </p:spTree>
    <p:extLst>
      <p:ext uri="{BB962C8B-B14F-4D97-AF65-F5344CB8AC3E}">
        <p14:creationId xmlns:p14="http://schemas.microsoft.com/office/powerpoint/2010/main" val="4281262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 Simp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F6EAC9-3DF1-CBAD-8B2B-4616A12A3FB8}"/>
              </a:ext>
            </a:extLst>
          </p:cNvPr>
          <p:cNvSpPr>
            <a:spLocks noGrp="1"/>
          </p:cNvSpPr>
          <p:nvPr>
            <p:ph type="title"/>
          </p:nvPr>
        </p:nvSpPr>
        <p:spPr>
          <a:xfrm>
            <a:off x="2083679" y="2628900"/>
            <a:ext cx="8024637" cy="1600200"/>
          </a:xfrm>
          <a:effectLst/>
        </p:spPr>
        <p:txBody>
          <a:bodyPr anchor="ctr">
            <a:normAutofit/>
          </a:bodyPr>
          <a:lstStyle>
            <a:lvl1pPr algn="ctr">
              <a:defRPr sz="4800">
                <a:solidFill>
                  <a:srgbClr val="006224"/>
                </a:solidFill>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A464AD5E-E4ED-DBDE-83A2-00B189F620AB}"/>
              </a:ext>
            </a:extLst>
          </p:cNvPr>
          <p:cNvSpPr>
            <a:spLocks noGrp="1"/>
          </p:cNvSpPr>
          <p:nvPr>
            <p:ph type="body" sz="quarter" idx="10"/>
          </p:nvPr>
        </p:nvSpPr>
        <p:spPr>
          <a:xfrm>
            <a:off x="2083679" y="4347117"/>
            <a:ext cx="8033282" cy="744897"/>
          </a:xfrm>
          <a:effectLst/>
        </p:spPr>
        <p:txBody>
          <a:bodyPr anchor="ctr"/>
          <a:lstStyle>
            <a:lvl1pPr marL="0" indent="0" algn="ctr">
              <a:buNone/>
              <a:defRPr/>
            </a:lvl1pPr>
          </a:lstStyle>
          <a:p>
            <a:pPr lvl="0"/>
            <a:r>
              <a:rPr lang="en-US"/>
              <a:t>Click to edit Master text styles</a:t>
            </a:r>
          </a:p>
        </p:txBody>
      </p:sp>
      <p:pic>
        <p:nvPicPr>
          <p:cNvPr id="3" name="Picture 2" descr="A logo for an anniversary&#10;&#10;Description automatically generated">
            <a:extLst>
              <a:ext uri="{FF2B5EF4-FFF2-40B4-BE49-F238E27FC236}">
                <a16:creationId xmlns:a16="http://schemas.microsoft.com/office/drawing/2014/main" id="{67C532E4-3179-F87D-EF1E-43FA7BAEA9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36" b="34062"/>
          <a:stretch/>
        </p:blipFill>
        <p:spPr>
          <a:xfrm>
            <a:off x="9577129" y="323575"/>
            <a:ext cx="2506726" cy="914400"/>
          </a:xfrm>
          <a:prstGeom prst="rect">
            <a:avLst/>
          </a:prstGeom>
        </p:spPr>
      </p:pic>
      <p:sp>
        <p:nvSpPr>
          <p:cNvPr id="4" name="Rectangle 3">
            <a:extLst>
              <a:ext uri="{FF2B5EF4-FFF2-40B4-BE49-F238E27FC236}">
                <a16:creationId xmlns:a16="http://schemas.microsoft.com/office/drawing/2014/main" id="{F9378499-5BE6-EACF-08B9-952D1A96BD03}"/>
              </a:ext>
            </a:extLst>
          </p:cNvPr>
          <p:cNvSpPr/>
          <p:nvPr userDrawn="1"/>
        </p:nvSpPr>
        <p:spPr>
          <a:xfrm>
            <a:off x="0" y="-35856"/>
            <a:ext cx="12192000" cy="320040"/>
          </a:xfrm>
          <a:prstGeom prst="rect">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FB471FBD-7648-7067-16BF-9763B3BE6398}"/>
              </a:ext>
            </a:extLst>
          </p:cNvPr>
          <p:cNvSpPr/>
          <p:nvPr userDrawn="1"/>
        </p:nvSpPr>
        <p:spPr>
          <a:xfrm>
            <a:off x="-2" y="144594"/>
            <a:ext cx="12192000" cy="45720"/>
          </a:xfrm>
          <a:prstGeom prst="rect">
            <a:avLst/>
          </a:prstGeom>
          <a:solidFill>
            <a:srgbClr val="6CB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9B908384-81E7-DC40-8D94-29D891522DA4}"/>
              </a:ext>
            </a:extLst>
          </p:cNvPr>
          <p:cNvSpPr/>
          <p:nvPr userDrawn="1"/>
        </p:nvSpPr>
        <p:spPr>
          <a:xfrm>
            <a:off x="-2" y="6537960"/>
            <a:ext cx="12192000" cy="320040"/>
          </a:xfrm>
          <a:prstGeom prst="rect">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C78EF8AF-D1E3-C0C0-8778-00C3E6D6C02F}"/>
              </a:ext>
            </a:extLst>
          </p:cNvPr>
          <p:cNvSpPr/>
          <p:nvPr userDrawn="1"/>
        </p:nvSpPr>
        <p:spPr>
          <a:xfrm>
            <a:off x="0" y="6632270"/>
            <a:ext cx="12192000" cy="45720"/>
          </a:xfrm>
          <a:prstGeom prst="rect">
            <a:avLst/>
          </a:prstGeom>
          <a:solidFill>
            <a:srgbClr val="6CB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973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nect w/ Us - Simple - Intern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A27109-DFA9-9A57-064E-4BB9646DD821}"/>
              </a:ext>
            </a:extLst>
          </p:cNvPr>
          <p:cNvSpPr/>
          <p:nvPr userDrawn="1"/>
        </p:nvSpPr>
        <p:spPr>
          <a:xfrm>
            <a:off x="141403" y="957687"/>
            <a:ext cx="9241900" cy="164592"/>
          </a:xfrm>
          <a:prstGeom prst="rect">
            <a:avLst/>
          </a:prstGeom>
          <a:solidFill>
            <a:srgbClr val="00622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TextBox 19">
            <a:extLst>
              <a:ext uri="{FF2B5EF4-FFF2-40B4-BE49-F238E27FC236}">
                <a16:creationId xmlns:a16="http://schemas.microsoft.com/office/drawing/2014/main" id="{4F5DED86-089D-622A-6629-FF4AA5A59185}"/>
              </a:ext>
            </a:extLst>
          </p:cNvPr>
          <p:cNvSpPr txBox="1"/>
          <p:nvPr userDrawn="1"/>
        </p:nvSpPr>
        <p:spPr>
          <a:xfrm>
            <a:off x="3724114" y="5671435"/>
            <a:ext cx="520059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96B24">
                    <a:lumMod val="75000"/>
                  </a:srgbClr>
                </a:solidFill>
                <a:effectLst/>
                <a:uLnTx/>
                <a:uFillTx/>
                <a:latin typeface="Helvectia"/>
                <a:ea typeface="+mn-ea"/>
                <a:cs typeface="+mn-cs"/>
              </a:rPr>
              <a:t>#PoweringSC</a:t>
            </a:r>
          </a:p>
        </p:txBody>
      </p:sp>
      <p:sp>
        <p:nvSpPr>
          <p:cNvPr id="2" name="Rounded Rectangle 22">
            <a:extLst>
              <a:ext uri="{FF2B5EF4-FFF2-40B4-BE49-F238E27FC236}">
                <a16:creationId xmlns:a16="http://schemas.microsoft.com/office/drawing/2014/main" id="{EE85EF12-5D51-C8BB-4627-09CB515F4231}"/>
              </a:ext>
            </a:extLst>
          </p:cNvPr>
          <p:cNvSpPr/>
          <p:nvPr userDrawn="1"/>
        </p:nvSpPr>
        <p:spPr>
          <a:xfrm>
            <a:off x="1549632" y="3316434"/>
            <a:ext cx="3900271" cy="832901"/>
          </a:xfrm>
          <a:prstGeom prst="roundRect">
            <a:avLst>
              <a:gd name="adj" fmla="val 50000"/>
            </a:avLst>
          </a:prstGeom>
          <a:solidFill>
            <a:srgbClr val="0A5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Rounded Rectangle 21">
            <a:extLst>
              <a:ext uri="{FF2B5EF4-FFF2-40B4-BE49-F238E27FC236}">
                <a16:creationId xmlns:a16="http://schemas.microsoft.com/office/drawing/2014/main" id="{EC802CC4-66A5-9BB0-814F-A6F0299ABB92}"/>
              </a:ext>
            </a:extLst>
          </p:cNvPr>
          <p:cNvSpPr/>
          <p:nvPr userDrawn="1"/>
        </p:nvSpPr>
        <p:spPr>
          <a:xfrm>
            <a:off x="2913413" y="4679333"/>
            <a:ext cx="6307494" cy="832901"/>
          </a:xfrm>
          <a:prstGeom prst="roundRect">
            <a:avLst>
              <a:gd name="adj" fmla="val 50000"/>
            </a:avLst>
          </a:prstGeom>
          <a:solidFill>
            <a:srgbClr val="0A5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ounded Rectangle 20">
            <a:extLst>
              <a:ext uri="{FF2B5EF4-FFF2-40B4-BE49-F238E27FC236}">
                <a16:creationId xmlns:a16="http://schemas.microsoft.com/office/drawing/2014/main" id="{16CD926C-9C10-5DDF-204A-686CC7E52828}"/>
              </a:ext>
            </a:extLst>
          </p:cNvPr>
          <p:cNvSpPr/>
          <p:nvPr userDrawn="1"/>
        </p:nvSpPr>
        <p:spPr>
          <a:xfrm>
            <a:off x="6067160" y="1948704"/>
            <a:ext cx="4870035" cy="832901"/>
          </a:xfrm>
          <a:prstGeom prst="roundRect">
            <a:avLst>
              <a:gd name="adj" fmla="val 50000"/>
            </a:avLst>
          </a:prstGeom>
          <a:solidFill>
            <a:srgbClr val="0A5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1" name="Picture 20" descr="A green square with a white letter f&#10;&#10;Description automatically generated">
            <a:extLst>
              <a:ext uri="{FF2B5EF4-FFF2-40B4-BE49-F238E27FC236}">
                <a16:creationId xmlns:a16="http://schemas.microsoft.com/office/drawing/2014/main" id="{616DA301-14FB-91BA-A33F-F527B17620E1}"/>
              </a:ext>
            </a:extLst>
          </p:cNvPr>
          <p:cNvPicPr>
            <a:picLocks noChangeAspect="1"/>
          </p:cNvPicPr>
          <p:nvPr userDrawn="1"/>
        </p:nvPicPr>
        <p:blipFill>
          <a:blip r:embed="rId2"/>
          <a:stretch>
            <a:fillRect/>
          </a:stretch>
        </p:blipFill>
        <p:spPr>
          <a:xfrm>
            <a:off x="6449216" y="2114384"/>
            <a:ext cx="514501" cy="514501"/>
          </a:xfrm>
          <a:prstGeom prst="rect">
            <a:avLst/>
          </a:prstGeom>
        </p:spPr>
      </p:pic>
      <p:pic>
        <p:nvPicPr>
          <p:cNvPr id="22" name="Picture 21" descr="A green square with a white circle and a white circle&#10;&#10;Description automatically generated">
            <a:extLst>
              <a:ext uri="{FF2B5EF4-FFF2-40B4-BE49-F238E27FC236}">
                <a16:creationId xmlns:a16="http://schemas.microsoft.com/office/drawing/2014/main" id="{D0D5144B-9996-C8CC-6FAC-018DBD3D62A4}"/>
              </a:ext>
            </a:extLst>
          </p:cNvPr>
          <p:cNvPicPr>
            <a:picLocks noChangeAspect="1"/>
          </p:cNvPicPr>
          <p:nvPr userDrawn="1"/>
        </p:nvPicPr>
        <p:blipFill>
          <a:blip r:embed="rId3"/>
          <a:stretch>
            <a:fillRect/>
          </a:stretch>
        </p:blipFill>
        <p:spPr>
          <a:xfrm>
            <a:off x="7123673" y="2105693"/>
            <a:ext cx="514501" cy="514501"/>
          </a:xfrm>
          <a:prstGeom prst="rect">
            <a:avLst/>
          </a:prstGeom>
        </p:spPr>
      </p:pic>
      <p:pic>
        <p:nvPicPr>
          <p:cNvPr id="23" name="Picture 22" descr="A green square with white letters&#10;&#10;Description automatically generated">
            <a:extLst>
              <a:ext uri="{FF2B5EF4-FFF2-40B4-BE49-F238E27FC236}">
                <a16:creationId xmlns:a16="http://schemas.microsoft.com/office/drawing/2014/main" id="{747ABCD3-D8A7-6F67-3099-8CEADED56009}"/>
              </a:ext>
            </a:extLst>
          </p:cNvPr>
          <p:cNvPicPr>
            <a:picLocks noChangeAspect="1"/>
          </p:cNvPicPr>
          <p:nvPr userDrawn="1"/>
        </p:nvPicPr>
        <p:blipFill>
          <a:blip r:embed="rId4"/>
          <a:stretch>
            <a:fillRect/>
          </a:stretch>
        </p:blipFill>
        <p:spPr>
          <a:xfrm>
            <a:off x="3299763" y="4838534"/>
            <a:ext cx="514501" cy="514501"/>
          </a:xfrm>
          <a:prstGeom prst="rect">
            <a:avLst/>
          </a:prstGeom>
        </p:spPr>
      </p:pic>
      <p:pic>
        <p:nvPicPr>
          <p:cNvPr id="24" name="Picture 23" descr="A green and white x&#10;&#10;Description automatically generated">
            <a:extLst>
              <a:ext uri="{FF2B5EF4-FFF2-40B4-BE49-F238E27FC236}">
                <a16:creationId xmlns:a16="http://schemas.microsoft.com/office/drawing/2014/main" id="{28449805-1FD3-AA83-4A53-DDD017374921}"/>
              </a:ext>
            </a:extLst>
          </p:cNvPr>
          <p:cNvPicPr>
            <a:picLocks noChangeAspect="1"/>
          </p:cNvPicPr>
          <p:nvPr userDrawn="1"/>
        </p:nvPicPr>
        <p:blipFill>
          <a:blip r:embed="rId5"/>
          <a:stretch>
            <a:fillRect/>
          </a:stretch>
        </p:blipFill>
        <p:spPr>
          <a:xfrm>
            <a:off x="7798130" y="2105693"/>
            <a:ext cx="514501" cy="514501"/>
          </a:xfrm>
          <a:prstGeom prst="rect">
            <a:avLst/>
          </a:prstGeom>
        </p:spPr>
      </p:pic>
      <p:pic>
        <p:nvPicPr>
          <p:cNvPr id="25" name="Picture 24" descr="A green and white play button&#10;&#10;Description automatically generated">
            <a:extLst>
              <a:ext uri="{FF2B5EF4-FFF2-40B4-BE49-F238E27FC236}">
                <a16:creationId xmlns:a16="http://schemas.microsoft.com/office/drawing/2014/main" id="{FFB9E8A1-1D04-70D5-CFB0-BD7E9FE3ACBF}"/>
              </a:ext>
            </a:extLst>
          </p:cNvPr>
          <p:cNvPicPr>
            <a:picLocks noChangeAspect="1"/>
          </p:cNvPicPr>
          <p:nvPr userDrawn="1"/>
        </p:nvPicPr>
        <p:blipFill>
          <a:blip r:embed="rId6"/>
          <a:stretch>
            <a:fillRect/>
          </a:stretch>
        </p:blipFill>
        <p:spPr>
          <a:xfrm>
            <a:off x="1910531" y="3475635"/>
            <a:ext cx="514501" cy="514501"/>
          </a:xfrm>
          <a:prstGeom prst="rect">
            <a:avLst/>
          </a:prstGeom>
        </p:spPr>
      </p:pic>
      <p:sp>
        <p:nvSpPr>
          <p:cNvPr id="26" name="Content Placeholder 2">
            <a:extLst>
              <a:ext uri="{FF2B5EF4-FFF2-40B4-BE49-F238E27FC236}">
                <a16:creationId xmlns:a16="http://schemas.microsoft.com/office/drawing/2014/main" id="{BA8D40C4-0C83-0DBC-1A25-11A6B4B2C0B6}"/>
              </a:ext>
            </a:extLst>
          </p:cNvPr>
          <p:cNvSpPr txBox="1">
            <a:spLocks/>
          </p:cNvSpPr>
          <p:nvPr userDrawn="1"/>
        </p:nvSpPr>
        <p:spPr>
          <a:xfrm>
            <a:off x="8322542" y="2185985"/>
            <a:ext cx="2755542" cy="586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a:t>
            </a: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SanteeCooper</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7" name="Content Placeholder 2">
            <a:extLst>
              <a:ext uri="{FF2B5EF4-FFF2-40B4-BE49-F238E27FC236}">
                <a16:creationId xmlns:a16="http://schemas.microsoft.com/office/drawing/2014/main" id="{83566EF9-4A0E-CD31-3BDA-82CCB5CFF3A0}"/>
              </a:ext>
            </a:extLst>
          </p:cNvPr>
          <p:cNvSpPr txBox="1">
            <a:spLocks/>
          </p:cNvSpPr>
          <p:nvPr userDrawn="1"/>
        </p:nvSpPr>
        <p:spPr>
          <a:xfrm>
            <a:off x="3910237" y="4857126"/>
            <a:ext cx="5578327" cy="586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linkedin.com</a:t>
            </a: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/company/</a:t>
            </a: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santeecooper</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8" name="Content Placeholder 2">
            <a:extLst>
              <a:ext uri="{FF2B5EF4-FFF2-40B4-BE49-F238E27FC236}">
                <a16:creationId xmlns:a16="http://schemas.microsoft.com/office/drawing/2014/main" id="{0ABD4BF6-E99D-D2D2-93A7-62BFBB37DB10}"/>
              </a:ext>
            </a:extLst>
          </p:cNvPr>
          <p:cNvSpPr txBox="1">
            <a:spLocks/>
          </p:cNvSpPr>
          <p:nvPr userDrawn="1"/>
        </p:nvSpPr>
        <p:spPr>
          <a:xfrm>
            <a:off x="2457749" y="3525465"/>
            <a:ext cx="3057563" cy="586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a:t>
            </a: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SanteeCooperTV</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9" name="Rounded Rectangle 23">
            <a:extLst>
              <a:ext uri="{FF2B5EF4-FFF2-40B4-BE49-F238E27FC236}">
                <a16:creationId xmlns:a16="http://schemas.microsoft.com/office/drawing/2014/main" id="{A1580DAF-308A-0B32-3AD7-773B9C35062F}"/>
              </a:ext>
            </a:extLst>
          </p:cNvPr>
          <p:cNvSpPr/>
          <p:nvPr userDrawn="1"/>
        </p:nvSpPr>
        <p:spPr>
          <a:xfrm>
            <a:off x="1051154" y="1953535"/>
            <a:ext cx="4464158" cy="832901"/>
          </a:xfrm>
          <a:prstGeom prst="roundRect">
            <a:avLst>
              <a:gd name="adj" fmla="val 50000"/>
            </a:avLst>
          </a:prstGeom>
          <a:solidFill>
            <a:srgbClr val="0A5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0" name="Picture 29" descr="A white globe on a green background&#10;&#10;Description automatically generated">
            <a:extLst>
              <a:ext uri="{FF2B5EF4-FFF2-40B4-BE49-F238E27FC236}">
                <a16:creationId xmlns:a16="http://schemas.microsoft.com/office/drawing/2014/main" id="{9B4871BE-3039-A754-AFA2-D18ADCB86BD1}"/>
              </a:ext>
            </a:extLst>
          </p:cNvPr>
          <p:cNvPicPr>
            <a:picLocks noChangeAspect="1"/>
          </p:cNvPicPr>
          <p:nvPr userDrawn="1"/>
        </p:nvPicPr>
        <p:blipFill>
          <a:blip r:embed="rId7"/>
          <a:stretch>
            <a:fillRect/>
          </a:stretch>
        </p:blipFill>
        <p:spPr>
          <a:xfrm>
            <a:off x="1397437" y="2112735"/>
            <a:ext cx="514502" cy="514502"/>
          </a:xfrm>
          <a:prstGeom prst="rect">
            <a:avLst/>
          </a:prstGeom>
        </p:spPr>
      </p:pic>
      <p:sp>
        <p:nvSpPr>
          <p:cNvPr id="31" name="Content Placeholder 2">
            <a:extLst>
              <a:ext uri="{FF2B5EF4-FFF2-40B4-BE49-F238E27FC236}">
                <a16:creationId xmlns:a16="http://schemas.microsoft.com/office/drawing/2014/main" id="{C83E2A76-A7C9-BEEB-F8CE-BDDE7E024859}"/>
              </a:ext>
            </a:extLst>
          </p:cNvPr>
          <p:cNvSpPr txBox="1">
            <a:spLocks/>
          </p:cNvSpPr>
          <p:nvPr userDrawn="1"/>
        </p:nvSpPr>
        <p:spPr>
          <a:xfrm>
            <a:off x="1951210" y="2164489"/>
            <a:ext cx="3691482" cy="586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www.santeecooper.com</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6" name="Rounded Rectangle 23">
            <a:extLst>
              <a:ext uri="{FF2B5EF4-FFF2-40B4-BE49-F238E27FC236}">
                <a16:creationId xmlns:a16="http://schemas.microsoft.com/office/drawing/2014/main" id="{89F539F0-98DE-0C26-ECDD-8B77AC3CFACC}"/>
              </a:ext>
            </a:extLst>
          </p:cNvPr>
          <p:cNvSpPr/>
          <p:nvPr userDrawn="1"/>
        </p:nvSpPr>
        <p:spPr>
          <a:xfrm>
            <a:off x="5720876" y="3316434"/>
            <a:ext cx="4921492" cy="832901"/>
          </a:xfrm>
          <a:prstGeom prst="roundRect">
            <a:avLst>
              <a:gd name="adj" fmla="val 50000"/>
            </a:avLst>
          </a:prstGeom>
          <a:solidFill>
            <a:srgbClr val="0A5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Picture 6" descr="A white globe on a green background&#10;&#10;Description automatically generated">
            <a:extLst>
              <a:ext uri="{FF2B5EF4-FFF2-40B4-BE49-F238E27FC236}">
                <a16:creationId xmlns:a16="http://schemas.microsoft.com/office/drawing/2014/main" id="{9B222E9B-899D-DD10-C6CB-91FD137BCE2C}"/>
              </a:ext>
            </a:extLst>
          </p:cNvPr>
          <p:cNvPicPr>
            <a:picLocks noChangeAspect="1"/>
          </p:cNvPicPr>
          <p:nvPr userDrawn="1"/>
        </p:nvPicPr>
        <p:blipFill>
          <a:blip r:embed="rId7"/>
          <a:stretch>
            <a:fillRect/>
          </a:stretch>
        </p:blipFill>
        <p:spPr>
          <a:xfrm>
            <a:off x="6067160" y="3475634"/>
            <a:ext cx="514502" cy="514502"/>
          </a:xfrm>
          <a:prstGeom prst="rect">
            <a:avLst/>
          </a:prstGeom>
        </p:spPr>
      </p:pic>
      <p:sp>
        <p:nvSpPr>
          <p:cNvPr id="8" name="Content Placeholder 2">
            <a:extLst>
              <a:ext uri="{FF2B5EF4-FFF2-40B4-BE49-F238E27FC236}">
                <a16:creationId xmlns:a16="http://schemas.microsoft.com/office/drawing/2014/main" id="{68202239-0397-8841-D859-BD2F3728D0B2}"/>
              </a:ext>
            </a:extLst>
          </p:cNvPr>
          <p:cNvSpPr txBox="1">
            <a:spLocks/>
          </p:cNvSpPr>
          <p:nvPr userDrawn="1"/>
        </p:nvSpPr>
        <p:spPr>
          <a:xfrm>
            <a:off x="6651785" y="3439475"/>
            <a:ext cx="3990583" cy="5868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thecoop.santeecooper.com</a:t>
            </a:r>
          </a:p>
        </p:txBody>
      </p:sp>
      <p:pic>
        <p:nvPicPr>
          <p:cNvPr id="11" name="Picture 10" descr="A logo for an anniversary&#10;&#10;Description automatically generated">
            <a:extLst>
              <a:ext uri="{FF2B5EF4-FFF2-40B4-BE49-F238E27FC236}">
                <a16:creationId xmlns:a16="http://schemas.microsoft.com/office/drawing/2014/main" id="{7D9B0BE0-9D59-51F8-D315-367AB80EFD74}"/>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29436" b="34062"/>
          <a:stretch/>
        </p:blipFill>
        <p:spPr>
          <a:xfrm>
            <a:off x="9543871" y="133030"/>
            <a:ext cx="2506726" cy="914400"/>
          </a:xfrm>
          <a:prstGeom prst="rect">
            <a:avLst/>
          </a:prstGeom>
        </p:spPr>
      </p:pic>
      <p:sp>
        <p:nvSpPr>
          <p:cNvPr id="14" name="Rectangle 13">
            <a:extLst>
              <a:ext uri="{FF2B5EF4-FFF2-40B4-BE49-F238E27FC236}">
                <a16:creationId xmlns:a16="http://schemas.microsoft.com/office/drawing/2014/main" id="{D57B26AD-A873-A5B2-B992-BC4679BD1F39}"/>
              </a:ext>
            </a:extLst>
          </p:cNvPr>
          <p:cNvSpPr/>
          <p:nvPr userDrawn="1"/>
        </p:nvSpPr>
        <p:spPr>
          <a:xfrm>
            <a:off x="591616" y="1047432"/>
            <a:ext cx="9144000" cy="27432"/>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9F1B3CCE-960A-D533-792B-7AA183BD23F2}"/>
              </a:ext>
            </a:extLst>
          </p:cNvPr>
          <p:cNvSpPr txBox="1"/>
          <p:nvPr userDrawn="1"/>
        </p:nvSpPr>
        <p:spPr>
          <a:xfrm>
            <a:off x="591616" y="331233"/>
            <a:ext cx="7011779" cy="707886"/>
          </a:xfrm>
          <a:prstGeom prst="rect">
            <a:avLst/>
          </a:prstGeom>
          <a:noFill/>
        </p:spPr>
        <p:txBody>
          <a:bodyPr wrap="square" rtlCol="0" anchor="ctr">
            <a:spAutoFit/>
          </a:bodyPr>
          <a:lstStyle/>
          <a:p>
            <a:r>
              <a:rPr lang="en-US" sz="4000" dirty="0">
                <a:solidFill>
                  <a:srgbClr val="005739"/>
                </a:solidFill>
                <a:latin typeface="Helvectia"/>
              </a:rPr>
              <a:t>Connect With Us</a:t>
            </a:r>
          </a:p>
        </p:txBody>
      </p:sp>
      <p:sp>
        <p:nvSpPr>
          <p:cNvPr id="5" name="Slide Number Placeholder 3">
            <a:extLst>
              <a:ext uri="{FF2B5EF4-FFF2-40B4-BE49-F238E27FC236}">
                <a16:creationId xmlns:a16="http://schemas.microsoft.com/office/drawing/2014/main" id="{6112B298-261A-4615-F20B-9EBFCB9BA4DF}"/>
              </a:ext>
            </a:extLst>
          </p:cNvPr>
          <p:cNvSpPr>
            <a:spLocks noGrp="1"/>
          </p:cNvSpPr>
          <p:nvPr>
            <p:ph type="sldNum" sz="quarter" idx="4"/>
          </p:nvPr>
        </p:nvSpPr>
        <p:spPr>
          <a:xfrm>
            <a:off x="11504645" y="6419461"/>
            <a:ext cx="497657" cy="271428"/>
          </a:xfrm>
          <a:prstGeom prst="rect">
            <a:avLst/>
          </a:prstGeom>
        </p:spPr>
        <p:txBody>
          <a:bodyPr vert="horz" lIns="91440" tIns="45720" rIns="91440" bIns="45720" rtlCol="0" anchor="ctr"/>
          <a:lstStyle>
            <a:lvl1pPr algn="ctr">
              <a:defRPr sz="1100">
                <a:solidFill>
                  <a:schemeClr val="tx1">
                    <a:tint val="82000"/>
                  </a:schemeClr>
                </a:solidFill>
              </a:defRPr>
            </a:lvl1pPr>
          </a:lstStyle>
          <a:p>
            <a:pPr>
              <a:defRPr/>
            </a:pPr>
            <a:fld id="{1A951297-8CCC-4A26-AC71-407E7D421F64}" type="slidenum">
              <a:rPr lang="en-US" smtClean="0">
                <a:solidFill>
                  <a:prstClr val="black">
                    <a:tint val="82000"/>
                  </a:prstClr>
                </a:solidFill>
              </a:rPr>
              <a:pPr>
                <a:defRPr/>
              </a:pPr>
              <a:t>‹#›</a:t>
            </a:fld>
            <a:endParaRPr lang="en-US" dirty="0">
              <a:solidFill>
                <a:prstClr val="black">
                  <a:tint val="82000"/>
                </a:prstClr>
              </a:solidFill>
            </a:endParaRPr>
          </a:p>
        </p:txBody>
      </p:sp>
    </p:spTree>
    <p:extLst>
      <p:ext uri="{BB962C8B-B14F-4D97-AF65-F5344CB8AC3E}">
        <p14:creationId xmlns:p14="http://schemas.microsoft.com/office/powerpoint/2010/main" val="345620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ineman - Simple">
    <p:bg>
      <p:bgPr>
        <a:solidFill>
          <a:schemeClr val="bg1">
            <a:alpha val="99000"/>
          </a:schemeClr>
        </a:solidFill>
        <a:effectLst/>
      </p:bgPr>
    </p:bg>
    <p:spTree>
      <p:nvGrpSpPr>
        <p:cNvPr id="1" name=""/>
        <p:cNvGrpSpPr/>
        <p:nvPr/>
      </p:nvGrpSpPr>
      <p:grpSpPr>
        <a:xfrm>
          <a:off x="0" y="0"/>
          <a:ext cx="0" cy="0"/>
          <a:chOff x="0" y="0"/>
          <a:chExt cx="0" cy="0"/>
        </a:xfrm>
      </p:grpSpPr>
      <p:pic>
        <p:nvPicPr>
          <p:cNvPr id="8" name="Picture 7" descr="A person climbing a power pole&#10;&#10;Description automatically generated">
            <a:extLst>
              <a:ext uri="{FF2B5EF4-FFF2-40B4-BE49-F238E27FC236}">
                <a16:creationId xmlns:a16="http://schemas.microsoft.com/office/drawing/2014/main" id="{B9D89B24-BFE5-631D-3992-74FBCC652DA3}"/>
              </a:ext>
            </a:extLst>
          </p:cNvPr>
          <p:cNvPicPr>
            <a:picLocks noChangeAspect="1"/>
          </p:cNvPicPr>
          <p:nvPr userDrawn="1"/>
        </p:nvPicPr>
        <p:blipFill rotWithShape="1">
          <a:blip r:embed="rId2">
            <a:lum bright="70000" contrast="-70000"/>
            <a:alphaModFix amt="85000"/>
            <a:extLst>
              <a:ext uri="{BEBA8EAE-BF5A-486C-A8C5-ECC9F3942E4B}">
                <a14:imgProps xmlns:a14="http://schemas.microsoft.com/office/drawing/2010/main">
                  <a14:imgLayer r:embed="rId3">
                    <a14:imgEffect>
                      <a14:colorTemperature colorTemp="11500"/>
                    </a14:imgEffect>
                    <a14:imgEffect>
                      <a14:saturation sat="107000"/>
                    </a14:imgEffect>
                  </a14:imgLayer>
                </a14:imgProps>
              </a:ext>
              <a:ext uri="{28A0092B-C50C-407E-A947-70E740481C1C}">
                <a14:useLocalDpi xmlns:a14="http://schemas.microsoft.com/office/drawing/2010/main" val="0"/>
              </a:ext>
            </a:extLst>
          </a:blip>
          <a:srcRect l="1207" t="10147" r="53527" b="466"/>
          <a:stretch/>
        </p:blipFill>
        <p:spPr>
          <a:xfrm>
            <a:off x="-1" y="151972"/>
            <a:ext cx="3955975" cy="6510131"/>
          </a:xfrm>
          <a:prstGeom prst="rect">
            <a:avLst/>
          </a:prstGeom>
        </p:spPr>
      </p:pic>
      <p:sp>
        <p:nvSpPr>
          <p:cNvPr id="9" name="Rectangle 8">
            <a:extLst>
              <a:ext uri="{FF2B5EF4-FFF2-40B4-BE49-F238E27FC236}">
                <a16:creationId xmlns:a16="http://schemas.microsoft.com/office/drawing/2014/main" id="{26527905-E47D-CC49-45D2-44235903FE4C}"/>
              </a:ext>
            </a:extLst>
          </p:cNvPr>
          <p:cNvSpPr/>
          <p:nvPr userDrawn="1"/>
        </p:nvSpPr>
        <p:spPr>
          <a:xfrm>
            <a:off x="-2" y="6546008"/>
            <a:ext cx="12192000" cy="320040"/>
          </a:xfrm>
          <a:prstGeom prst="rect">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Title 1">
            <a:extLst>
              <a:ext uri="{FF2B5EF4-FFF2-40B4-BE49-F238E27FC236}">
                <a16:creationId xmlns:a16="http://schemas.microsoft.com/office/drawing/2014/main" id="{A2F6EAC9-3DF1-CBAD-8B2B-4616A12A3FB8}"/>
              </a:ext>
            </a:extLst>
          </p:cNvPr>
          <p:cNvSpPr>
            <a:spLocks noGrp="1"/>
          </p:cNvSpPr>
          <p:nvPr>
            <p:ph type="title"/>
          </p:nvPr>
        </p:nvSpPr>
        <p:spPr>
          <a:xfrm>
            <a:off x="4059218" y="2975912"/>
            <a:ext cx="8024637" cy="1225679"/>
          </a:xfrm>
          <a:effectLst/>
        </p:spPr>
        <p:txBody>
          <a:bodyPr anchor="b">
            <a:normAutofit/>
          </a:bodyPr>
          <a:lstStyle>
            <a:lvl1pPr>
              <a:defRPr sz="4800">
                <a:solidFill>
                  <a:srgbClr val="006224"/>
                </a:solidFill>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3E1E7561-C43F-8998-AAF1-6BA9A97E85A4}"/>
              </a:ext>
            </a:extLst>
          </p:cNvPr>
          <p:cNvSpPr/>
          <p:nvPr userDrawn="1"/>
        </p:nvSpPr>
        <p:spPr>
          <a:xfrm>
            <a:off x="0" y="6632270"/>
            <a:ext cx="12192000" cy="45720"/>
          </a:xfrm>
          <a:prstGeom prst="rect">
            <a:avLst/>
          </a:prstGeom>
          <a:solidFill>
            <a:srgbClr val="6CB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FFD23C0D-978A-4519-6476-CDB9C51BFB70}"/>
              </a:ext>
            </a:extLst>
          </p:cNvPr>
          <p:cNvSpPr/>
          <p:nvPr userDrawn="1"/>
        </p:nvSpPr>
        <p:spPr>
          <a:xfrm>
            <a:off x="0" y="-35856"/>
            <a:ext cx="12192000" cy="320040"/>
          </a:xfrm>
          <a:prstGeom prst="rect">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F628B562-F274-1958-705D-E7A6409D2183}"/>
              </a:ext>
            </a:extLst>
          </p:cNvPr>
          <p:cNvSpPr/>
          <p:nvPr userDrawn="1"/>
        </p:nvSpPr>
        <p:spPr>
          <a:xfrm>
            <a:off x="-2" y="144594"/>
            <a:ext cx="12192000" cy="45720"/>
          </a:xfrm>
          <a:prstGeom prst="rect">
            <a:avLst/>
          </a:prstGeom>
          <a:solidFill>
            <a:srgbClr val="6CB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 name="Picture 1" descr="A logo for an anniversary&#10;&#10;Description automatically generated">
            <a:extLst>
              <a:ext uri="{FF2B5EF4-FFF2-40B4-BE49-F238E27FC236}">
                <a16:creationId xmlns:a16="http://schemas.microsoft.com/office/drawing/2014/main" id="{F7B99053-3990-BD4C-52CA-63280971515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436" b="34062"/>
          <a:stretch/>
        </p:blipFill>
        <p:spPr>
          <a:xfrm>
            <a:off x="9577129" y="323575"/>
            <a:ext cx="2506726" cy="914400"/>
          </a:xfrm>
          <a:prstGeom prst="rect">
            <a:avLst/>
          </a:prstGeom>
        </p:spPr>
      </p:pic>
      <p:sp>
        <p:nvSpPr>
          <p:cNvPr id="3" name="Text Placeholder 7">
            <a:extLst>
              <a:ext uri="{FF2B5EF4-FFF2-40B4-BE49-F238E27FC236}">
                <a16:creationId xmlns:a16="http://schemas.microsoft.com/office/drawing/2014/main" id="{F6C8E094-F578-88AF-E10D-9136AAD0FA40}"/>
              </a:ext>
            </a:extLst>
          </p:cNvPr>
          <p:cNvSpPr>
            <a:spLocks noGrp="1"/>
          </p:cNvSpPr>
          <p:nvPr>
            <p:ph type="body" sz="quarter" idx="10"/>
          </p:nvPr>
        </p:nvSpPr>
        <p:spPr>
          <a:xfrm>
            <a:off x="4057345" y="4230002"/>
            <a:ext cx="8033282" cy="744897"/>
          </a:xfrm>
          <a:effectLst/>
        </p:spPr>
        <p:txBody>
          <a:bodyPr anchor="ctr"/>
          <a:lstStyle>
            <a:lvl1pPr marL="0" indent="0" algn="l">
              <a:buNone/>
              <a:defRPr/>
            </a:lvl1pPr>
          </a:lstStyle>
          <a:p>
            <a:pPr lvl="0"/>
            <a:r>
              <a:rPr lang="en-US"/>
              <a:t>Click to edit Master text styles</a:t>
            </a:r>
          </a:p>
        </p:txBody>
      </p:sp>
    </p:spTree>
    <p:extLst>
      <p:ext uri="{BB962C8B-B14F-4D97-AF65-F5344CB8AC3E}">
        <p14:creationId xmlns:p14="http://schemas.microsoft.com/office/powerpoint/2010/main" val="12045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Sim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F8E86-50A1-E6F4-0B37-9FC46C1CE7C3}"/>
              </a:ext>
            </a:extLst>
          </p:cNvPr>
          <p:cNvSpPr/>
          <p:nvPr userDrawn="1"/>
        </p:nvSpPr>
        <p:spPr>
          <a:xfrm>
            <a:off x="0" y="6637227"/>
            <a:ext cx="12207240" cy="228600"/>
          </a:xfrm>
          <a:prstGeom prst="rect">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0" name="Picture 9" descr="A logo for an anniversary&#10;&#10;Description automatically generated">
            <a:extLst>
              <a:ext uri="{FF2B5EF4-FFF2-40B4-BE49-F238E27FC236}">
                <a16:creationId xmlns:a16="http://schemas.microsoft.com/office/drawing/2014/main" id="{E8688678-9DBE-9F32-BD6C-4C8E257EC3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36" b="34062"/>
          <a:stretch/>
        </p:blipFill>
        <p:spPr>
          <a:xfrm>
            <a:off x="9543871" y="133030"/>
            <a:ext cx="2506726" cy="914400"/>
          </a:xfrm>
          <a:prstGeom prst="rect">
            <a:avLst/>
          </a:prstGeom>
        </p:spPr>
      </p:pic>
      <p:sp>
        <p:nvSpPr>
          <p:cNvPr id="13" name="Rectangle 12">
            <a:extLst>
              <a:ext uri="{FF2B5EF4-FFF2-40B4-BE49-F238E27FC236}">
                <a16:creationId xmlns:a16="http://schemas.microsoft.com/office/drawing/2014/main" id="{FFD23C0D-978A-4519-6476-CDB9C51BFB70}"/>
              </a:ext>
            </a:extLst>
          </p:cNvPr>
          <p:cNvSpPr/>
          <p:nvPr userDrawn="1"/>
        </p:nvSpPr>
        <p:spPr>
          <a:xfrm>
            <a:off x="141403" y="957687"/>
            <a:ext cx="9241900" cy="164592"/>
          </a:xfrm>
          <a:prstGeom prst="rect">
            <a:avLst/>
          </a:prstGeom>
          <a:solidFill>
            <a:srgbClr val="00622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D8B20729-BBE7-A9C5-2EA4-5BA2FDDBACBA}"/>
              </a:ext>
            </a:extLst>
          </p:cNvPr>
          <p:cNvSpPr/>
          <p:nvPr userDrawn="1"/>
        </p:nvSpPr>
        <p:spPr>
          <a:xfrm>
            <a:off x="591616" y="1047430"/>
            <a:ext cx="9144000" cy="27432"/>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E21CD8C-3763-6D52-E25B-22F50CEF6428}"/>
              </a:ext>
            </a:extLst>
          </p:cNvPr>
          <p:cNvSpPr>
            <a:spLocks noGrp="1"/>
          </p:cNvSpPr>
          <p:nvPr>
            <p:ph type="title"/>
          </p:nvPr>
        </p:nvSpPr>
        <p:spPr>
          <a:xfrm>
            <a:off x="591616" y="161693"/>
            <a:ext cx="7894834" cy="1022940"/>
          </a:xfrm>
        </p:spPr>
        <p:txBody>
          <a:bodyPr>
            <a:normAutofit/>
          </a:bodyPr>
          <a:lstStyle>
            <a:lvl1pPr>
              <a:defRPr sz="4000">
                <a:solidFill>
                  <a:srgbClr val="006224"/>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EA015E6E-2A4C-BE23-90E5-81EEB2894EA1}"/>
              </a:ext>
            </a:extLst>
          </p:cNvPr>
          <p:cNvSpPr/>
          <p:nvPr userDrawn="1"/>
        </p:nvSpPr>
        <p:spPr>
          <a:xfrm flipV="1">
            <a:off x="0" y="6717209"/>
            <a:ext cx="11887200" cy="36576"/>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Content Placeholder 8">
            <a:extLst>
              <a:ext uri="{FF2B5EF4-FFF2-40B4-BE49-F238E27FC236}">
                <a16:creationId xmlns:a16="http://schemas.microsoft.com/office/drawing/2014/main" id="{6419B95F-CF21-97DE-4F11-C5E85CF913BD}"/>
              </a:ext>
            </a:extLst>
          </p:cNvPr>
          <p:cNvSpPr>
            <a:spLocks noGrp="1"/>
          </p:cNvSpPr>
          <p:nvPr>
            <p:ph sz="quarter" idx="10"/>
          </p:nvPr>
        </p:nvSpPr>
        <p:spPr>
          <a:xfrm>
            <a:off x="449288" y="1357313"/>
            <a:ext cx="11293424" cy="4950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4">
            <a:extLst>
              <a:ext uri="{FF2B5EF4-FFF2-40B4-BE49-F238E27FC236}">
                <a16:creationId xmlns:a16="http://schemas.microsoft.com/office/drawing/2014/main" id="{01A0E770-C08F-8BF4-DF99-45634EA0BB67}"/>
              </a:ext>
            </a:extLst>
          </p:cNvPr>
          <p:cNvSpPr txBox="1">
            <a:spLocks/>
          </p:cNvSpPr>
          <p:nvPr userDrawn="1"/>
        </p:nvSpPr>
        <p:spPr>
          <a:xfrm>
            <a:off x="11663265" y="6466758"/>
            <a:ext cx="409385" cy="287027"/>
          </a:xfrm>
          <a:prstGeom prst="rect">
            <a:avLst/>
          </a:prstGeom>
          <a:solidFill>
            <a:srgbClr val="6CB33E"/>
          </a:solidFill>
          <a:effectLst>
            <a:outerShdw blurRad="50800" dist="38100" dir="2700000" algn="tl" rotWithShape="0">
              <a:prstClr val="black">
                <a:alpha val="40000"/>
              </a:prstClr>
            </a:outerShdw>
          </a:effectLst>
        </p:spPr>
        <p:txBody>
          <a:bodyPr vert="horz" lIns="91440" tIns="45720" rIns="91440" bIns="45720" rtlCol="0" anchor="ctr"/>
          <a:lstStyle>
            <a:defPPr>
              <a:defRPr lang="en-US"/>
            </a:defPPr>
            <a:lvl1pPr marL="0" algn="ctr" defTabSz="914400" rtl="0" eaLnBrk="1" latinLnBrk="0" hangingPunct="1">
              <a:defRPr sz="1400" kern="1200">
                <a:solidFill>
                  <a:srgbClr val="00622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FBFCDF1-4CE0-48A1-9042-F4657A0AC0B1}" type="slidenum">
              <a:rPr kumimoji="0" lang="en-US" sz="1100" b="0" i="0" u="none" strike="noStrike" kern="1200" cap="none" spc="0" normalizeH="0" baseline="0" noProof="0" smtClean="0">
                <a:ln>
                  <a:noFill/>
                </a:ln>
                <a:solidFill>
                  <a:srgbClr val="006224"/>
                </a:solidFill>
                <a:effectLst/>
                <a:uLnTx/>
                <a:uFillTx/>
                <a:latin typeface="Aptos" panose="021100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006224"/>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564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Text - Simp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88DC918-3B57-53CB-06DD-36D6C53C17CA}"/>
              </a:ext>
            </a:extLst>
          </p:cNvPr>
          <p:cNvSpPr/>
          <p:nvPr userDrawn="1"/>
        </p:nvSpPr>
        <p:spPr>
          <a:xfrm>
            <a:off x="0" y="6637227"/>
            <a:ext cx="12207240" cy="228600"/>
          </a:xfrm>
          <a:prstGeom prst="rect">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FFD23C0D-978A-4519-6476-CDB9C51BFB70}"/>
              </a:ext>
            </a:extLst>
          </p:cNvPr>
          <p:cNvSpPr/>
          <p:nvPr userDrawn="1"/>
        </p:nvSpPr>
        <p:spPr>
          <a:xfrm>
            <a:off x="141403" y="957687"/>
            <a:ext cx="9241900" cy="164592"/>
          </a:xfrm>
          <a:prstGeom prst="rect">
            <a:avLst/>
          </a:prstGeom>
          <a:solidFill>
            <a:srgbClr val="00622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D8B20729-BBE7-A9C5-2EA4-5BA2FDDBACBA}"/>
              </a:ext>
            </a:extLst>
          </p:cNvPr>
          <p:cNvSpPr/>
          <p:nvPr userDrawn="1"/>
        </p:nvSpPr>
        <p:spPr>
          <a:xfrm>
            <a:off x="591616" y="1047430"/>
            <a:ext cx="9144000" cy="27432"/>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E21CD8C-3763-6D52-E25B-22F50CEF6428}"/>
              </a:ext>
            </a:extLst>
          </p:cNvPr>
          <p:cNvSpPr>
            <a:spLocks noGrp="1"/>
          </p:cNvSpPr>
          <p:nvPr>
            <p:ph type="title"/>
          </p:nvPr>
        </p:nvSpPr>
        <p:spPr>
          <a:xfrm>
            <a:off x="591616" y="161284"/>
            <a:ext cx="7894834" cy="1022940"/>
          </a:xfrm>
        </p:spPr>
        <p:txBody>
          <a:bodyPr>
            <a:normAutofit/>
          </a:bodyPr>
          <a:lstStyle>
            <a:lvl1pPr>
              <a:defRPr sz="4000">
                <a:solidFill>
                  <a:srgbClr val="005739"/>
                </a:solidFill>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3B56FCD0-F2C5-79C9-7440-138D633D5056}"/>
              </a:ext>
            </a:extLst>
          </p:cNvPr>
          <p:cNvSpPr>
            <a:spLocks noGrp="1"/>
          </p:cNvSpPr>
          <p:nvPr>
            <p:ph type="body" sz="quarter" idx="10"/>
          </p:nvPr>
        </p:nvSpPr>
        <p:spPr>
          <a:xfrm>
            <a:off x="468313" y="1304925"/>
            <a:ext cx="11137900" cy="5140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logo for an anniversary&#10;&#10;Description automatically generated">
            <a:extLst>
              <a:ext uri="{FF2B5EF4-FFF2-40B4-BE49-F238E27FC236}">
                <a16:creationId xmlns:a16="http://schemas.microsoft.com/office/drawing/2014/main" id="{46F06B61-105E-179D-D2E3-EC44BDDC48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36" b="34062"/>
          <a:stretch/>
        </p:blipFill>
        <p:spPr>
          <a:xfrm>
            <a:off x="9543871" y="133030"/>
            <a:ext cx="2506726" cy="914400"/>
          </a:xfrm>
          <a:prstGeom prst="rect">
            <a:avLst/>
          </a:prstGeom>
        </p:spPr>
      </p:pic>
      <p:sp>
        <p:nvSpPr>
          <p:cNvPr id="9" name="Rectangle 8">
            <a:extLst>
              <a:ext uri="{FF2B5EF4-FFF2-40B4-BE49-F238E27FC236}">
                <a16:creationId xmlns:a16="http://schemas.microsoft.com/office/drawing/2014/main" id="{37B29338-DF80-A00B-6CB7-676E1F1F4677}"/>
              </a:ext>
            </a:extLst>
          </p:cNvPr>
          <p:cNvSpPr/>
          <p:nvPr userDrawn="1"/>
        </p:nvSpPr>
        <p:spPr>
          <a:xfrm flipV="1">
            <a:off x="0" y="6717209"/>
            <a:ext cx="11887200" cy="36576"/>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lide Number Placeholder 14">
            <a:extLst>
              <a:ext uri="{FF2B5EF4-FFF2-40B4-BE49-F238E27FC236}">
                <a16:creationId xmlns:a16="http://schemas.microsoft.com/office/drawing/2014/main" id="{18269488-A060-14C0-4BC7-CEA6F5D34362}"/>
              </a:ext>
            </a:extLst>
          </p:cNvPr>
          <p:cNvSpPr txBox="1">
            <a:spLocks/>
          </p:cNvSpPr>
          <p:nvPr userDrawn="1"/>
        </p:nvSpPr>
        <p:spPr>
          <a:xfrm>
            <a:off x="11663265" y="6466758"/>
            <a:ext cx="409385" cy="287027"/>
          </a:xfrm>
          <a:prstGeom prst="rect">
            <a:avLst/>
          </a:prstGeom>
          <a:solidFill>
            <a:srgbClr val="6CB33E"/>
          </a:solidFill>
          <a:effectLst>
            <a:outerShdw blurRad="50800" dist="38100" dir="2700000" algn="tl" rotWithShape="0">
              <a:prstClr val="black">
                <a:alpha val="40000"/>
              </a:prstClr>
            </a:outerShdw>
          </a:effectLst>
        </p:spPr>
        <p:txBody>
          <a:bodyPr vert="horz" lIns="91440" tIns="45720" rIns="91440" bIns="45720" rtlCol="0" anchor="ctr"/>
          <a:lstStyle>
            <a:defPPr>
              <a:defRPr lang="en-US"/>
            </a:defPPr>
            <a:lvl1pPr marL="0" algn="ctr" defTabSz="914400" rtl="0" eaLnBrk="1" latinLnBrk="0" hangingPunct="1">
              <a:defRPr sz="1400" kern="1200">
                <a:solidFill>
                  <a:srgbClr val="00622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FBFCDF1-4CE0-48A1-9042-F4657A0AC0B1}" type="slidenum">
              <a:rPr kumimoji="0" lang="en-US" sz="1100" b="0" i="0" u="none" strike="noStrike" kern="1200" cap="none" spc="0" normalizeH="0" baseline="0" noProof="0" smtClean="0">
                <a:ln>
                  <a:noFill/>
                </a:ln>
                <a:solidFill>
                  <a:srgbClr val="006224"/>
                </a:solidFill>
                <a:effectLst/>
                <a:uLnTx/>
                <a:uFillTx/>
                <a:latin typeface="Aptos" panose="021100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006224"/>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17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al Content - Simpl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105132-46AF-7245-F0F1-EEC8818DD127}"/>
              </a:ext>
            </a:extLst>
          </p:cNvPr>
          <p:cNvSpPr/>
          <p:nvPr userDrawn="1"/>
        </p:nvSpPr>
        <p:spPr>
          <a:xfrm>
            <a:off x="0" y="6637227"/>
            <a:ext cx="12207240" cy="228600"/>
          </a:xfrm>
          <a:prstGeom prst="rect">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FFD23C0D-978A-4519-6476-CDB9C51BFB70}"/>
              </a:ext>
            </a:extLst>
          </p:cNvPr>
          <p:cNvSpPr/>
          <p:nvPr userDrawn="1"/>
        </p:nvSpPr>
        <p:spPr>
          <a:xfrm>
            <a:off x="141403" y="957687"/>
            <a:ext cx="9241900" cy="164592"/>
          </a:xfrm>
          <a:prstGeom prst="rect">
            <a:avLst/>
          </a:prstGeom>
          <a:solidFill>
            <a:srgbClr val="00622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D8B20729-BBE7-A9C5-2EA4-5BA2FDDBACBA}"/>
              </a:ext>
            </a:extLst>
          </p:cNvPr>
          <p:cNvSpPr/>
          <p:nvPr userDrawn="1"/>
        </p:nvSpPr>
        <p:spPr>
          <a:xfrm>
            <a:off x="591616" y="1047430"/>
            <a:ext cx="9144000" cy="27432"/>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E21CD8C-3763-6D52-E25B-22F50CEF6428}"/>
              </a:ext>
            </a:extLst>
          </p:cNvPr>
          <p:cNvSpPr>
            <a:spLocks noGrp="1"/>
          </p:cNvSpPr>
          <p:nvPr>
            <p:ph type="title"/>
          </p:nvPr>
        </p:nvSpPr>
        <p:spPr>
          <a:xfrm>
            <a:off x="591616" y="167076"/>
            <a:ext cx="7894834" cy="1022940"/>
          </a:xfrm>
        </p:spPr>
        <p:txBody>
          <a:bodyPr>
            <a:normAutofit/>
          </a:bodyPr>
          <a:lstStyle>
            <a:lvl1pPr>
              <a:defRPr sz="4000" b="0">
                <a:solidFill>
                  <a:srgbClr val="005739"/>
                </a:solidFill>
                <a:latin typeface="Helvectia"/>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3B56FCD0-F2C5-79C9-7440-138D633D5056}"/>
              </a:ext>
            </a:extLst>
          </p:cNvPr>
          <p:cNvSpPr>
            <a:spLocks noGrp="1"/>
          </p:cNvSpPr>
          <p:nvPr>
            <p:ph type="body" sz="quarter" idx="10"/>
          </p:nvPr>
        </p:nvSpPr>
        <p:spPr>
          <a:xfrm>
            <a:off x="6102825" y="1279158"/>
            <a:ext cx="5507514" cy="5151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BE4AF24A-25D0-136A-91D6-C59EE30BA70E}"/>
              </a:ext>
            </a:extLst>
          </p:cNvPr>
          <p:cNvSpPr>
            <a:spLocks noGrp="1"/>
          </p:cNvSpPr>
          <p:nvPr>
            <p:ph sz="quarter" idx="11"/>
          </p:nvPr>
        </p:nvSpPr>
        <p:spPr>
          <a:xfrm>
            <a:off x="468313" y="1279939"/>
            <a:ext cx="5508538" cy="5151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logo for an anniversary&#10;&#10;Description automatically generated">
            <a:extLst>
              <a:ext uri="{FF2B5EF4-FFF2-40B4-BE49-F238E27FC236}">
                <a16:creationId xmlns:a16="http://schemas.microsoft.com/office/drawing/2014/main" id="{E8064ED6-5AFF-E4AE-8745-ACAE847FBF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36" b="34062"/>
          <a:stretch/>
        </p:blipFill>
        <p:spPr>
          <a:xfrm>
            <a:off x="9543871" y="133030"/>
            <a:ext cx="2506726" cy="914400"/>
          </a:xfrm>
          <a:prstGeom prst="rect">
            <a:avLst/>
          </a:prstGeom>
        </p:spPr>
      </p:pic>
      <p:sp>
        <p:nvSpPr>
          <p:cNvPr id="14" name="Rectangle 13">
            <a:extLst>
              <a:ext uri="{FF2B5EF4-FFF2-40B4-BE49-F238E27FC236}">
                <a16:creationId xmlns:a16="http://schemas.microsoft.com/office/drawing/2014/main" id="{D6FF5558-9090-BD80-63BF-0FC61F7A4CCA}"/>
              </a:ext>
            </a:extLst>
          </p:cNvPr>
          <p:cNvSpPr/>
          <p:nvPr userDrawn="1"/>
        </p:nvSpPr>
        <p:spPr>
          <a:xfrm flipV="1">
            <a:off x="0" y="6717209"/>
            <a:ext cx="11887200" cy="36576"/>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lide Number Placeholder 14">
            <a:extLst>
              <a:ext uri="{FF2B5EF4-FFF2-40B4-BE49-F238E27FC236}">
                <a16:creationId xmlns:a16="http://schemas.microsoft.com/office/drawing/2014/main" id="{A3692CEE-CF42-D882-E367-39BEA848BBBD}"/>
              </a:ext>
            </a:extLst>
          </p:cNvPr>
          <p:cNvSpPr txBox="1">
            <a:spLocks/>
          </p:cNvSpPr>
          <p:nvPr userDrawn="1"/>
        </p:nvSpPr>
        <p:spPr>
          <a:xfrm>
            <a:off x="11663265" y="6466758"/>
            <a:ext cx="409385" cy="287027"/>
          </a:xfrm>
          <a:prstGeom prst="rect">
            <a:avLst/>
          </a:prstGeom>
          <a:solidFill>
            <a:srgbClr val="6CB33E"/>
          </a:solidFill>
          <a:effectLst>
            <a:outerShdw blurRad="50800" dist="38100" dir="2700000" algn="tl" rotWithShape="0">
              <a:prstClr val="black">
                <a:alpha val="40000"/>
              </a:prstClr>
            </a:outerShdw>
          </a:effectLst>
        </p:spPr>
        <p:txBody>
          <a:bodyPr vert="horz" lIns="91440" tIns="45720" rIns="91440" bIns="45720" rtlCol="0" anchor="ctr"/>
          <a:lstStyle>
            <a:defPPr>
              <a:defRPr lang="en-US"/>
            </a:defPPr>
            <a:lvl1pPr marL="0" algn="ctr" defTabSz="914400" rtl="0" eaLnBrk="1" latinLnBrk="0" hangingPunct="1">
              <a:defRPr sz="1400" kern="1200">
                <a:solidFill>
                  <a:srgbClr val="00622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FBFCDF1-4CE0-48A1-9042-F4657A0AC0B1}" type="slidenum">
              <a:rPr kumimoji="0" lang="en-US" sz="1100" b="0" i="0" u="none" strike="noStrike" kern="1200" cap="none" spc="0" normalizeH="0" baseline="0" noProof="0" smtClean="0">
                <a:ln>
                  <a:noFill/>
                </a:ln>
                <a:solidFill>
                  <a:srgbClr val="006224"/>
                </a:solidFill>
                <a:effectLst/>
                <a:uLnTx/>
                <a:uFillTx/>
                <a:latin typeface="Aptos" panose="021100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006224"/>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6898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o Title Bar - Simple">
    <p:spTree>
      <p:nvGrpSpPr>
        <p:cNvPr id="1" name=""/>
        <p:cNvGrpSpPr/>
        <p:nvPr/>
      </p:nvGrpSpPr>
      <p:grpSpPr>
        <a:xfrm>
          <a:off x="0" y="0"/>
          <a:ext cx="0" cy="0"/>
          <a:chOff x="0" y="0"/>
          <a:chExt cx="0" cy="0"/>
        </a:xfrm>
      </p:grpSpPr>
      <p:pic>
        <p:nvPicPr>
          <p:cNvPr id="12" name="Picture 11" descr="A logo for an anniversary&#10;&#10;Description automatically generated">
            <a:extLst>
              <a:ext uri="{FF2B5EF4-FFF2-40B4-BE49-F238E27FC236}">
                <a16:creationId xmlns:a16="http://schemas.microsoft.com/office/drawing/2014/main" id="{E8064ED6-5AFF-E4AE-8745-ACAE847FBF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36" b="34062"/>
          <a:stretch/>
        </p:blipFill>
        <p:spPr>
          <a:xfrm>
            <a:off x="9543871" y="133030"/>
            <a:ext cx="2506726" cy="914400"/>
          </a:xfrm>
          <a:prstGeom prst="rect">
            <a:avLst/>
          </a:prstGeom>
        </p:spPr>
      </p:pic>
      <p:sp>
        <p:nvSpPr>
          <p:cNvPr id="16" name="Rectangle 15">
            <a:extLst>
              <a:ext uri="{FF2B5EF4-FFF2-40B4-BE49-F238E27FC236}">
                <a16:creationId xmlns:a16="http://schemas.microsoft.com/office/drawing/2014/main" id="{69105132-46AF-7245-F0F1-EEC8818DD127}"/>
              </a:ext>
            </a:extLst>
          </p:cNvPr>
          <p:cNvSpPr/>
          <p:nvPr userDrawn="1"/>
        </p:nvSpPr>
        <p:spPr>
          <a:xfrm>
            <a:off x="0" y="6637227"/>
            <a:ext cx="12207240" cy="228600"/>
          </a:xfrm>
          <a:prstGeom prst="rect">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Content Placeholder 8">
            <a:extLst>
              <a:ext uri="{FF2B5EF4-FFF2-40B4-BE49-F238E27FC236}">
                <a16:creationId xmlns:a16="http://schemas.microsoft.com/office/drawing/2014/main" id="{BE4AF24A-25D0-136A-91D6-C59EE30BA70E}"/>
              </a:ext>
            </a:extLst>
          </p:cNvPr>
          <p:cNvSpPr>
            <a:spLocks noGrp="1"/>
          </p:cNvSpPr>
          <p:nvPr>
            <p:ph sz="quarter" idx="11"/>
          </p:nvPr>
        </p:nvSpPr>
        <p:spPr>
          <a:xfrm>
            <a:off x="211502" y="515585"/>
            <a:ext cx="9332369" cy="5826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D6FF5558-9090-BD80-63BF-0FC61F7A4CCA}"/>
              </a:ext>
            </a:extLst>
          </p:cNvPr>
          <p:cNvSpPr/>
          <p:nvPr userDrawn="1"/>
        </p:nvSpPr>
        <p:spPr>
          <a:xfrm flipV="1">
            <a:off x="0" y="6717209"/>
            <a:ext cx="11887200" cy="36576"/>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lide Number Placeholder 14">
            <a:extLst>
              <a:ext uri="{FF2B5EF4-FFF2-40B4-BE49-F238E27FC236}">
                <a16:creationId xmlns:a16="http://schemas.microsoft.com/office/drawing/2014/main" id="{A3692CEE-CF42-D882-E367-39BEA848BBBD}"/>
              </a:ext>
            </a:extLst>
          </p:cNvPr>
          <p:cNvSpPr txBox="1">
            <a:spLocks/>
          </p:cNvSpPr>
          <p:nvPr userDrawn="1"/>
        </p:nvSpPr>
        <p:spPr>
          <a:xfrm>
            <a:off x="11663265" y="6466758"/>
            <a:ext cx="409385" cy="287027"/>
          </a:xfrm>
          <a:prstGeom prst="rect">
            <a:avLst/>
          </a:prstGeom>
          <a:solidFill>
            <a:srgbClr val="6CB33E"/>
          </a:solidFill>
          <a:effectLst>
            <a:outerShdw blurRad="50800" dist="38100" dir="2700000" algn="tl" rotWithShape="0">
              <a:prstClr val="black">
                <a:alpha val="40000"/>
              </a:prstClr>
            </a:outerShdw>
          </a:effectLst>
        </p:spPr>
        <p:txBody>
          <a:bodyPr vert="horz" lIns="91440" tIns="45720" rIns="91440" bIns="45720" rtlCol="0" anchor="ctr"/>
          <a:lstStyle>
            <a:defPPr>
              <a:defRPr lang="en-US"/>
            </a:defPPr>
            <a:lvl1pPr marL="0" algn="ctr" defTabSz="914400" rtl="0" eaLnBrk="1" latinLnBrk="0" hangingPunct="1">
              <a:defRPr sz="1400" kern="1200">
                <a:solidFill>
                  <a:srgbClr val="00622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FBFCDF1-4CE0-48A1-9042-F4657A0AC0B1}" type="slidenum">
              <a:rPr kumimoji="0" lang="en-US" sz="1100" b="0" i="0" u="none" strike="noStrike" kern="1200" cap="none" spc="0" normalizeH="0" baseline="0" noProof="0" smtClean="0">
                <a:ln>
                  <a:noFill/>
                </a:ln>
                <a:solidFill>
                  <a:srgbClr val="006224"/>
                </a:solidFill>
                <a:effectLst/>
                <a:uLnTx/>
                <a:uFillTx/>
                <a:latin typeface="Aptos" panose="021100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006224"/>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806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Simple">
    <p:spTree>
      <p:nvGrpSpPr>
        <p:cNvPr id="1" name=""/>
        <p:cNvGrpSpPr/>
        <p:nvPr/>
      </p:nvGrpSpPr>
      <p:grpSpPr>
        <a:xfrm>
          <a:off x="0" y="0"/>
          <a:ext cx="0" cy="0"/>
          <a:chOff x="0" y="0"/>
          <a:chExt cx="0" cy="0"/>
        </a:xfrm>
      </p:grpSpPr>
      <p:pic>
        <p:nvPicPr>
          <p:cNvPr id="9" name="Picture 8" descr="A logo for an anniversary&#10;&#10;Description automatically generated">
            <a:extLst>
              <a:ext uri="{FF2B5EF4-FFF2-40B4-BE49-F238E27FC236}">
                <a16:creationId xmlns:a16="http://schemas.microsoft.com/office/drawing/2014/main" id="{B1D1423F-4A6E-0C78-FB08-5C7C5A4AB7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36" b="34062"/>
          <a:stretch/>
        </p:blipFill>
        <p:spPr>
          <a:xfrm>
            <a:off x="9543871" y="133030"/>
            <a:ext cx="2506726" cy="914400"/>
          </a:xfrm>
          <a:prstGeom prst="rect">
            <a:avLst/>
          </a:prstGeom>
        </p:spPr>
      </p:pic>
      <p:sp>
        <p:nvSpPr>
          <p:cNvPr id="8" name="Content Placeholder 2">
            <a:extLst>
              <a:ext uri="{FF2B5EF4-FFF2-40B4-BE49-F238E27FC236}">
                <a16:creationId xmlns:a16="http://schemas.microsoft.com/office/drawing/2014/main" id="{74E9AE28-9C3E-9309-8B2A-4A1CBFA31E5D}"/>
              </a:ext>
            </a:extLst>
          </p:cNvPr>
          <p:cNvSpPr>
            <a:spLocks noGrp="1"/>
          </p:cNvSpPr>
          <p:nvPr>
            <p:ph idx="1"/>
          </p:nvPr>
        </p:nvSpPr>
        <p:spPr>
          <a:xfrm>
            <a:off x="838200" y="1825625"/>
            <a:ext cx="10515600" cy="4351338"/>
          </a:xfrm>
          <a:prstGeom prst="rect">
            <a:avLst/>
          </a:prstGeom>
        </p:spPr>
        <p:txBody>
          <a:bodyPr/>
          <a:lstStyle>
            <a:lvl1pPr>
              <a:defRPr>
                <a:latin typeface="Helvectia"/>
              </a:defRPr>
            </a:lvl1pPr>
            <a:lvl2pPr>
              <a:defRPr>
                <a:latin typeface="Helvectia"/>
              </a:defRPr>
            </a:lvl2pPr>
            <a:lvl3pPr>
              <a:defRPr>
                <a:latin typeface="Helvectia"/>
              </a:defRPr>
            </a:lvl3pPr>
            <a:lvl4pPr>
              <a:defRPr>
                <a:latin typeface="Helvectia"/>
              </a:defRPr>
            </a:lvl4pPr>
            <a:lvl5pPr>
              <a:defRPr>
                <a:latin typeface="Helvect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839E4314-918C-8FB8-CF62-250BC58AC092}"/>
              </a:ext>
            </a:extLst>
          </p:cNvPr>
          <p:cNvSpPr>
            <a:spLocks noGrp="1"/>
          </p:cNvSpPr>
          <p:nvPr>
            <p:ph type="title"/>
          </p:nvPr>
        </p:nvSpPr>
        <p:spPr>
          <a:xfrm>
            <a:off x="497378" y="184500"/>
            <a:ext cx="8900132" cy="959822"/>
          </a:xfrm>
          <a:prstGeom prst="rect">
            <a:avLst/>
          </a:prstGeom>
        </p:spPr>
        <p:txBody>
          <a:bodyPr anchor="ctr"/>
          <a:lstStyle>
            <a:lvl1pPr>
              <a:defRPr sz="4000" b="0">
                <a:solidFill>
                  <a:srgbClr val="006224"/>
                </a:solidFill>
                <a:latin typeface="Helvectia"/>
              </a:defRPr>
            </a:lvl1pPr>
          </a:lstStyle>
          <a:p>
            <a:r>
              <a:rPr lang="en-US" dirty="0"/>
              <a:t>Click to edit Master title style</a:t>
            </a:r>
          </a:p>
        </p:txBody>
      </p:sp>
      <p:sp>
        <p:nvSpPr>
          <p:cNvPr id="6" name="Rectangle 5">
            <a:extLst>
              <a:ext uri="{FF2B5EF4-FFF2-40B4-BE49-F238E27FC236}">
                <a16:creationId xmlns:a16="http://schemas.microsoft.com/office/drawing/2014/main" id="{6121262C-AFED-DE97-3FC3-A2FFC9821464}"/>
              </a:ext>
            </a:extLst>
          </p:cNvPr>
          <p:cNvSpPr/>
          <p:nvPr userDrawn="1"/>
        </p:nvSpPr>
        <p:spPr>
          <a:xfrm>
            <a:off x="141403" y="949376"/>
            <a:ext cx="9241900" cy="164592"/>
          </a:xfrm>
          <a:prstGeom prst="rect">
            <a:avLst/>
          </a:prstGeom>
          <a:solidFill>
            <a:srgbClr val="00622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8FD15642-824B-6FC2-E630-9572EDFE5C05}"/>
              </a:ext>
            </a:extLst>
          </p:cNvPr>
          <p:cNvSpPr/>
          <p:nvPr userDrawn="1"/>
        </p:nvSpPr>
        <p:spPr>
          <a:xfrm>
            <a:off x="591616" y="1039119"/>
            <a:ext cx="9144000" cy="27432"/>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8766FDC5-4EAD-3BB2-26D4-E4B4F3723001}"/>
              </a:ext>
            </a:extLst>
          </p:cNvPr>
          <p:cNvSpPr>
            <a:spLocks noGrp="1"/>
          </p:cNvSpPr>
          <p:nvPr>
            <p:ph type="sldNum" sz="quarter" idx="4"/>
          </p:nvPr>
        </p:nvSpPr>
        <p:spPr>
          <a:xfrm>
            <a:off x="11504645" y="6419461"/>
            <a:ext cx="497657" cy="271428"/>
          </a:xfrm>
          <a:prstGeom prst="rect">
            <a:avLst/>
          </a:prstGeom>
        </p:spPr>
        <p:txBody>
          <a:bodyPr vert="horz" lIns="91440" tIns="45720" rIns="91440" bIns="45720" rtlCol="0" anchor="ctr"/>
          <a:lstStyle>
            <a:lvl1pPr algn="ctr">
              <a:defRPr sz="1100">
                <a:solidFill>
                  <a:schemeClr val="tx1">
                    <a:tint val="82000"/>
                  </a:schemeClr>
                </a:solidFill>
              </a:defRPr>
            </a:lvl1pPr>
          </a:lstStyle>
          <a:p>
            <a:pPr>
              <a:defRPr/>
            </a:pPr>
            <a:fld id="{1A951297-8CCC-4A26-AC71-407E7D421F64}" type="slidenum">
              <a:rPr lang="en-US" smtClean="0">
                <a:solidFill>
                  <a:prstClr val="black">
                    <a:tint val="82000"/>
                  </a:prstClr>
                </a:solidFill>
              </a:rPr>
              <a:pPr>
                <a:defRPr/>
              </a:pPr>
              <a:t>‹#›</a:t>
            </a:fld>
            <a:endParaRPr lang="en-US" dirty="0">
              <a:solidFill>
                <a:prstClr val="black">
                  <a:tint val="82000"/>
                </a:prstClr>
              </a:solidFill>
            </a:endParaRPr>
          </a:p>
        </p:txBody>
      </p:sp>
    </p:spTree>
    <p:extLst>
      <p:ext uri="{BB962C8B-B14F-4D97-AF65-F5344CB8AC3E}">
        <p14:creationId xmlns:p14="http://schemas.microsoft.com/office/powerpoint/2010/main" val="887038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 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4314-918C-8FB8-CF62-250BC58AC092}"/>
              </a:ext>
            </a:extLst>
          </p:cNvPr>
          <p:cNvSpPr>
            <a:spLocks noGrp="1"/>
          </p:cNvSpPr>
          <p:nvPr>
            <p:ph type="title"/>
          </p:nvPr>
        </p:nvSpPr>
        <p:spPr>
          <a:xfrm>
            <a:off x="838200" y="2806014"/>
            <a:ext cx="10515600" cy="959822"/>
          </a:xfrm>
          <a:prstGeom prst="rect">
            <a:avLst/>
          </a:prstGeom>
        </p:spPr>
        <p:txBody>
          <a:bodyPr anchor="b"/>
          <a:lstStyle>
            <a:lvl1pPr algn="ctr">
              <a:defRPr sz="4000" b="1">
                <a:solidFill>
                  <a:srgbClr val="006224"/>
                </a:solidFill>
                <a:latin typeface="Garamond" panose="02020404030301010803" pitchFamily="18" charset="0"/>
              </a:defRPr>
            </a:lvl1pPr>
          </a:lstStyle>
          <a:p>
            <a:r>
              <a:rPr lang="en-US" dirty="0"/>
              <a:t>Click to edit Master title style</a:t>
            </a:r>
          </a:p>
        </p:txBody>
      </p:sp>
      <p:pic>
        <p:nvPicPr>
          <p:cNvPr id="6" name="Picture 5" descr="A logo for an anniversary&#10;&#10;Description automatically generated">
            <a:extLst>
              <a:ext uri="{FF2B5EF4-FFF2-40B4-BE49-F238E27FC236}">
                <a16:creationId xmlns:a16="http://schemas.microsoft.com/office/drawing/2014/main" id="{250BB820-21FB-0ED6-CE0E-327EE5215A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36" b="34062"/>
          <a:stretch/>
        </p:blipFill>
        <p:spPr>
          <a:xfrm>
            <a:off x="9543871" y="133030"/>
            <a:ext cx="2506726" cy="914400"/>
          </a:xfrm>
          <a:prstGeom prst="rect">
            <a:avLst/>
          </a:prstGeom>
        </p:spPr>
      </p:pic>
      <p:sp>
        <p:nvSpPr>
          <p:cNvPr id="9" name="Text Placeholder 8">
            <a:extLst>
              <a:ext uri="{FF2B5EF4-FFF2-40B4-BE49-F238E27FC236}">
                <a16:creationId xmlns:a16="http://schemas.microsoft.com/office/drawing/2014/main" id="{F4491502-CB9A-B56E-5FA2-7FD40C0FD511}"/>
              </a:ext>
            </a:extLst>
          </p:cNvPr>
          <p:cNvSpPr>
            <a:spLocks noGrp="1"/>
          </p:cNvSpPr>
          <p:nvPr>
            <p:ph type="body" sz="quarter" idx="11"/>
          </p:nvPr>
        </p:nvSpPr>
        <p:spPr>
          <a:xfrm>
            <a:off x="838200" y="3832023"/>
            <a:ext cx="10515600" cy="706726"/>
          </a:xfrm>
          <a:prstGeom prst="rect">
            <a:avLst/>
          </a:prstGeom>
        </p:spPr>
        <p:txBody>
          <a:bodyPr anchor="ctr"/>
          <a:lstStyle>
            <a:lvl1pPr marL="0" indent="0" algn="ctr">
              <a:buNone/>
              <a:defRPr>
                <a:solidFill>
                  <a:schemeClr val="tx1"/>
                </a:solidFill>
                <a:latin typeface="Helvectia"/>
              </a:defRPr>
            </a:lvl1pPr>
            <a:lvl2pPr>
              <a:defRPr>
                <a:solidFill>
                  <a:schemeClr val="tx1"/>
                </a:solidFill>
                <a:latin typeface="Helvectia"/>
              </a:defRPr>
            </a:lvl2pPr>
            <a:lvl3pPr>
              <a:defRPr>
                <a:solidFill>
                  <a:schemeClr val="tx1"/>
                </a:solidFill>
                <a:latin typeface="Helvectia"/>
              </a:defRPr>
            </a:lvl3pPr>
            <a:lvl4pPr>
              <a:defRPr>
                <a:solidFill>
                  <a:schemeClr val="tx1"/>
                </a:solidFill>
                <a:latin typeface="Helvectia"/>
              </a:defRPr>
            </a:lvl4pPr>
            <a:lvl5pPr>
              <a:defRPr>
                <a:solidFill>
                  <a:schemeClr val="tx1"/>
                </a:solidFill>
                <a:latin typeface="Helvectia"/>
              </a:defRPr>
            </a:lvl5pPr>
          </a:lstStyle>
          <a:p>
            <a:pPr lvl="0"/>
            <a:endParaRPr lang="en-US" dirty="0"/>
          </a:p>
        </p:txBody>
      </p:sp>
    </p:spTree>
    <p:extLst>
      <p:ext uri="{BB962C8B-B14F-4D97-AF65-F5344CB8AC3E}">
        <p14:creationId xmlns:p14="http://schemas.microsoft.com/office/powerpoint/2010/main" val="594213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nect w/ Us - Simple - Extern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7D4EDC1-3160-4E59-F124-F9CAAFBEFB47}"/>
              </a:ext>
            </a:extLst>
          </p:cNvPr>
          <p:cNvSpPr/>
          <p:nvPr userDrawn="1"/>
        </p:nvSpPr>
        <p:spPr>
          <a:xfrm>
            <a:off x="141403" y="957687"/>
            <a:ext cx="9241900" cy="164592"/>
          </a:xfrm>
          <a:prstGeom prst="rect">
            <a:avLst/>
          </a:prstGeom>
          <a:solidFill>
            <a:srgbClr val="00622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1" name="Picture 10" descr="A logo for an anniversary&#10;&#10;Description automatically generated">
            <a:extLst>
              <a:ext uri="{FF2B5EF4-FFF2-40B4-BE49-F238E27FC236}">
                <a16:creationId xmlns:a16="http://schemas.microsoft.com/office/drawing/2014/main" id="{0646DE90-197D-4BDD-2389-AAAB376BE0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36" b="34062"/>
          <a:stretch/>
        </p:blipFill>
        <p:spPr>
          <a:xfrm>
            <a:off x="9543871" y="133030"/>
            <a:ext cx="2506726" cy="914400"/>
          </a:xfrm>
          <a:prstGeom prst="rect">
            <a:avLst/>
          </a:prstGeom>
        </p:spPr>
      </p:pic>
      <p:sp>
        <p:nvSpPr>
          <p:cNvPr id="20" name="TextBox 19">
            <a:extLst>
              <a:ext uri="{FF2B5EF4-FFF2-40B4-BE49-F238E27FC236}">
                <a16:creationId xmlns:a16="http://schemas.microsoft.com/office/drawing/2014/main" id="{4F5DED86-089D-622A-6629-FF4AA5A59185}"/>
              </a:ext>
            </a:extLst>
          </p:cNvPr>
          <p:cNvSpPr txBox="1"/>
          <p:nvPr userDrawn="1"/>
        </p:nvSpPr>
        <p:spPr>
          <a:xfrm>
            <a:off x="1511618" y="4838397"/>
            <a:ext cx="886136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96B24">
                    <a:lumMod val="75000"/>
                  </a:srgbClr>
                </a:solidFill>
                <a:effectLst/>
                <a:uLnTx/>
                <a:uFillTx/>
                <a:latin typeface="Helvectia"/>
                <a:ea typeface="+mn-ea"/>
                <a:cs typeface="+mn-cs"/>
              </a:rPr>
              <a:t>#PoweringSC</a:t>
            </a:r>
          </a:p>
        </p:txBody>
      </p:sp>
      <p:sp>
        <p:nvSpPr>
          <p:cNvPr id="2" name="Rounded Rectangle 22">
            <a:extLst>
              <a:ext uri="{FF2B5EF4-FFF2-40B4-BE49-F238E27FC236}">
                <a16:creationId xmlns:a16="http://schemas.microsoft.com/office/drawing/2014/main" id="{EE85EF12-5D51-C8BB-4627-09CB515F4231}"/>
              </a:ext>
            </a:extLst>
          </p:cNvPr>
          <p:cNvSpPr/>
          <p:nvPr userDrawn="1"/>
        </p:nvSpPr>
        <p:spPr>
          <a:xfrm>
            <a:off x="843055" y="3539189"/>
            <a:ext cx="3900271" cy="832901"/>
          </a:xfrm>
          <a:prstGeom prst="roundRect">
            <a:avLst>
              <a:gd name="adj" fmla="val 50000"/>
            </a:avLst>
          </a:prstGeom>
          <a:solidFill>
            <a:srgbClr val="0A5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Rounded Rectangle 21">
            <a:extLst>
              <a:ext uri="{FF2B5EF4-FFF2-40B4-BE49-F238E27FC236}">
                <a16:creationId xmlns:a16="http://schemas.microsoft.com/office/drawing/2014/main" id="{EC802CC4-66A5-9BB0-814F-A6F0299ABB92}"/>
              </a:ext>
            </a:extLst>
          </p:cNvPr>
          <p:cNvSpPr/>
          <p:nvPr userDrawn="1"/>
        </p:nvSpPr>
        <p:spPr>
          <a:xfrm>
            <a:off x="5041451" y="3539189"/>
            <a:ext cx="6307494" cy="832901"/>
          </a:xfrm>
          <a:prstGeom prst="roundRect">
            <a:avLst>
              <a:gd name="adj" fmla="val 50000"/>
            </a:avLst>
          </a:prstGeom>
          <a:solidFill>
            <a:srgbClr val="0A5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ounded Rectangle 20">
            <a:extLst>
              <a:ext uri="{FF2B5EF4-FFF2-40B4-BE49-F238E27FC236}">
                <a16:creationId xmlns:a16="http://schemas.microsoft.com/office/drawing/2014/main" id="{16CD926C-9C10-5DDF-204A-686CC7E52828}"/>
              </a:ext>
            </a:extLst>
          </p:cNvPr>
          <p:cNvSpPr/>
          <p:nvPr userDrawn="1"/>
        </p:nvSpPr>
        <p:spPr>
          <a:xfrm>
            <a:off x="6105783" y="2248843"/>
            <a:ext cx="4870035" cy="832901"/>
          </a:xfrm>
          <a:prstGeom prst="roundRect">
            <a:avLst>
              <a:gd name="adj" fmla="val 50000"/>
            </a:avLst>
          </a:prstGeom>
          <a:solidFill>
            <a:srgbClr val="0A5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1" name="Picture 20" descr="A green square with a white letter f&#10;&#10;Description automatically generated">
            <a:extLst>
              <a:ext uri="{FF2B5EF4-FFF2-40B4-BE49-F238E27FC236}">
                <a16:creationId xmlns:a16="http://schemas.microsoft.com/office/drawing/2014/main" id="{616DA301-14FB-91BA-A33F-F527B17620E1}"/>
              </a:ext>
            </a:extLst>
          </p:cNvPr>
          <p:cNvPicPr>
            <a:picLocks noChangeAspect="1"/>
          </p:cNvPicPr>
          <p:nvPr userDrawn="1"/>
        </p:nvPicPr>
        <p:blipFill>
          <a:blip r:embed="rId3"/>
          <a:stretch>
            <a:fillRect/>
          </a:stretch>
        </p:blipFill>
        <p:spPr>
          <a:xfrm>
            <a:off x="6487839" y="2414523"/>
            <a:ext cx="514501" cy="514501"/>
          </a:xfrm>
          <a:prstGeom prst="rect">
            <a:avLst/>
          </a:prstGeom>
        </p:spPr>
      </p:pic>
      <p:pic>
        <p:nvPicPr>
          <p:cNvPr id="22" name="Picture 21" descr="A green square with a white circle and a white circle&#10;&#10;Description automatically generated">
            <a:extLst>
              <a:ext uri="{FF2B5EF4-FFF2-40B4-BE49-F238E27FC236}">
                <a16:creationId xmlns:a16="http://schemas.microsoft.com/office/drawing/2014/main" id="{D0D5144B-9996-C8CC-6FAC-018DBD3D62A4}"/>
              </a:ext>
            </a:extLst>
          </p:cNvPr>
          <p:cNvPicPr>
            <a:picLocks noChangeAspect="1"/>
          </p:cNvPicPr>
          <p:nvPr userDrawn="1"/>
        </p:nvPicPr>
        <p:blipFill>
          <a:blip r:embed="rId4"/>
          <a:stretch>
            <a:fillRect/>
          </a:stretch>
        </p:blipFill>
        <p:spPr>
          <a:xfrm>
            <a:off x="7162296" y="2405832"/>
            <a:ext cx="514501" cy="514501"/>
          </a:xfrm>
          <a:prstGeom prst="rect">
            <a:avLst/>
          </a:prstGeom>
        </p:spPr>
      </p:pic>
      <p:pic>
        <p:nvPicPr>
          <p:cNvPr id="23" name="Picture 22" descr="A green square with white letters&#10;&#10;Description automatically generated">
            <a:extLst>
              <a:ext uri="{FF2B5EF4-FFF2-40B4-BE49-F238E27FC236}">
                <a16:creationId xmlns:a16="http://schemas.microsoft.com/office/drawing/2014/main" id="{747ABCD3-D8A7-6F67-3099-8CEADED56009}"/>
              </a:ext>
            </a:extLst>
          </p:cNvPr>
          <p:cNvPicPr>
            <a:picLocks noChangeAspect="1"/>
          </p:cNvPicPr>
          <p:nvPr userDrawn="1"/>
        </p:nvPicPr>
        <p:blipFill>
          <a:blip r:embed="rId5"/>
          <a:stretch>
            <a:fillRect/>
          </a:stretch>
        </p:blipFill>
        <p:spPr>
          <a:xfrm>
            <a:off x="5427801" y="3698390"/>
            <a:ext cx="514501" cy="514501"/>
          </a:xfrm>
          <a:prstGeom prst="rect">
            <a:avLst/>
          </a:prstGeom>
        </p:spPr>
      </p:pic>
      <p:pic>
        <p:nvPicPr>
          <p:cNvPr id="24" name="Picture 23" descr="A green and white x&#10;&#10;Description automatically generated">
            <a:extLst>
              <a:ext uri="{FF2B5EF4-FFF2-40B4-BE49-F238E27FC236}">
                <a16:creationId xmlns:a16="http://schemas.microsoft.com/office/drawing/2014/main" id="{28449805-1FD3-AA83-4A53-DDD017374921}"/>
              </a:ext>
            </a:extLst>
          </p:cNvPr>
          <p:cNvPicPr>
            <a:picLocks noChangeAspect="1"/>
          </p:cNvPicPr>
          <p:nvPr userDrawn="1"/>
        </p:nvPicPr>
        <p:blipFill>
          <a:blip r:embed="rId6"/>
          <a:stretch>
            <a:fillRect/>
          </a:stretch>
        </p:blipFill>
        <p:spPr>
          <a:xfrm>
            <a:off x="7836753" y="2405832"/>
            <a:ext cx="514501" cy="514501"/>
          </a:xfrm>
          <a:prstGeom prst="rect">
            <a:avLst/>
          </a:prstGeom>
        </p:spPr>
      </p:pic>
      <p:pic>
        <p:nvPicPr>
          <p:cNvPr id="25" name="Picture 24" descr="A green and white play button&#10;&#10;Description automatically generated">
            <a:extLst>
              <a:ext uri="{FF2B5EF4-FFF2-40B4-BE49-F238E27FC236}">
                <a16:creationId xmlns:a16="http://schemas.microsoft.com/office/drawing/2014/main" id="{FFB9E8A1-1D04-70D5-CFB0-BD7E9FE3ACBF}"/>
              </a:ext>
            </a:extLst>
          </p:cNvPr>
          <p:cNvPicPr>
            <a:picLocks noChangeAspect="1"/>
          </p:cNvPicPr>
          <p:nvPr userDrawn="1"/>
        </p:nvPicPr>
        <p:blipFill>
          <a:blip r:embed="rId7"/>
          <a:stretch>
            <a:fillRect/>
          </a:stretch>
        </p:blipFill>
        <p:spPr>
          <a:xfrm>
            <a:off x="1203954" y="3698390"/>
            <a:ext cx="514501" cy="514501"/>
          </a:xfrm>
          <a:prstGeom prst="rect">
            <a:avLst/>
          </a:prstGeom>
        </p:spPr>
      </p:pic>
      <p:sp>
        <p:nvSpPr>
          <p:cNvPr id="26" name="Content Placeholder 2">
            <a:extLst>
              <a:ext uri="{FF2B5EF4-FFF2-40B4-BE49-F238E27FC236}">
                <a16:creationId xmlns:a16="http://schemas.microsoft.com/office/drawing/2014/main" id="{BA8D40C4-0C83-0DBC-1A25-11A6B4B2C0B6}"/>
              </a:ext>
            </a:extLst>
          </p:cNvPr>
          <p:cNvSpPr txBox="1">
            <a:spLocks/>
          </p:cNvSpPr>
          <p:nvPr userDrawn="1"/>
        </p:nvSpPr>
        <p:spPr>
          <a:xfrm>
            <a:off x="8361165" y="2486124"/>
            <a:ext cx="2755542" cy="586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a:t>
            </a: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SanteeCooper</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7" name="Content Placeholder 2">
            <a:extLst>
              <a:ext uri="{FF2B5EF4-FFF2-40B4-BE49-F238E27FC236}">
                <a16:creationId xmlns:a16="http://schemas.microsoft.com/office/drawing/2014/main" id="{83566EF9-4A0E-CD31-3BDA-82CCB5CFF3A0}"/>
              </a:ext>
            </a:extLst>
          </p:cNvPr>
          <p:cNvSpPr txBox="1">
            <a:spLocks/>
          </p:cNvSpPr>
          <p:nvPr userDrawn="1"/>
        </p:nvSpPr>
        <p:spPr>
          <a:xfrm>
            <a:off x="6038275" y="3746659"/>
            <a:ext cx="5578327" cy="586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linkedin.com</a:t>
            </a: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/company/</a:t>
            </a: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santeecooper</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8" name="Content Placeholder 2">
            <a:extLst>
              <a:ext uri="{FF2B5EF4-FFF2-40B4-BE49-F238E27FC236}">
                <a16:creationId xmlns:a16="http://schemas.microsoft.com/office/drawing/2014/main" id="{0ABD4BF6-E99D-D2D2-93A7-62BFBB37DB10}"/>
              </a:ext>
            </a:extLst>
          </p:cNvPr>
          <p:cNvSpPr txBox="1">
            <a:spLocks/>
          </p:cNvSpPr>
          <p:nvPr userDrawn="1"/>
        </p:nvSpPr>
        <p:spPr>
          <a:xfrm>
            <a:off x="1751172" y="3748220"/>
            <a:ext cx="3057563" cy="586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a:t>
            </a: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SanteeCooperTV</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9" name="Rounded Rectangle 23">
            <a:extLst>
              <a:ext uri="{FF2B5EF4-FFF2-40B4-BE49-F238E27FC236}">
                <a16:creationId xmlns:a16="http://schemas.microsoft.com/office/drawing/2014/main" id="{A1580DAF-308A-0B32-3AD7-773B9C35062F}"/>
              </a:ext>
            </a:extLst>
          </p:cNvPr>
          <p:cNvSpPr/>
          <p:nvPr userDrawn="1"/>
        </p:nvSpPr>
        <p:spPr>
          <a:xfrm>
            <a:off x="1295342" y="2248843"/>
            <a:ext cx="4464158" cy="832901"/>
          </a:xfrm>
          <a:prstGeom prst="roundRect">
            <a:avLst>
              <a:gd name="adj" fmla="val 50000"/>
            </a:avLst>
          </a:prstGeom>
          <a:solidFill>
            <a:srgbClr val="0A5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0" name="Picture 29" descr="A white globe on a green background&#10;&#10;Description automatically generated">
            <a:extLst>
              <a:ext uri="{FF2B5EF4-FFF2-40B4-BE49-F238E27FC236}">
                <a16:creationId xmlns:a16="http://schemas.microsoft.com/office/drawing/2014/main" id="{9B4871BE-3039-A754-AFA2-D18ADCB86BD1}"/>
              </a:ext>
            </a:extLst>
          </p:cNvPr>
          <p:cNvPicPr>
            <a:picLocks noChangeAspect="1"/>
          </p:cNvPicPr>
          <p:nvPr userDrawn="1"/>
        </p:nvPicPr>
        <p:blipFill>
          <a:blip r:embed="rId8"/>
          <a:stretch>
            <a:fillRect/>
          </a:stretch>
        </p:blipFill>
        <p:spPr>
          <a:xfrm>
            <a:off x="1641625" y="2408043"/>
            <a:ext cx="514502" cy="514502"/>
          </a:xfrm>
          <a:prstGeom prst="rect">
            <a:avLst/>
          </a:prstGeom>
        </p:spPr>
      </p:pic>
      <p:sp>
        <p:nvSpPr>
          <p:cNvPr id="31" name="Content Placeholder 2">
            <a:extLst>
              <a:ext uri="{FF2B5EF4-FFF2-40B4-BE49-F238E27FC236}">
                <a16:creationId xmlns:a16="http://schemas.microsoft.com/office/drawing/2014/main" id="{C83E2A76-A7C9-BEEB-F8CE-BDDE7E024859}"/>
              </a:ext>
            </a:extLst>
          </p:cNvPr>
          <p:cNvSpPr txBox="1">
            <a:spLocks/>
          </p:cNvSpPr>
          <p:nvPr userDrawn="1"/>
        </p:nvSpPr>
        <p:spPr>
          <a:xfrm>
            <a:off x="2195398" y="2459797"/>
            <a:ext cx="3691482" cy="586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err="1">
                <a:ln>
                  <a:noFill/>
                </a:ln>
                <a:solidFill>
                  <a:prstClr val="white"/>
                </a:solidFill>
                <a:effectLst/>
                <a:uLnTx/>
                <a:uFillTx/>
                <a:latin typeface="Helvetica" pitchFamily="2" charset="0"/>
                <a:ea typeface="+mn-ea"/>
                <a:cs typeface="+mn-cs"/>
              </a:rPr>
              <a:t>www.santeecooper.com</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F1A1D62-B221-438F-6400-37C42B38FF3A}"/>
              </a:ext>
            </a:extLst>
          </p:cNvPr>
          <p:cNvSpPr/>
          <p:nvPr userDrawn="1"/>
        </p:nvSpPr>
        <p:spPr>
          <a:xfrm>
            <a:off x="591616" y="1047432"/>
            <a:ext cx="9144000" cy="27432"/>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E4C51624-7C18-63A4-639F-DAA77D41E509}"/>
              </a:ext>
            </a:extLst>
          </p:cNvPr>
          <p:cNvSpPr txBox="1"/>
          <p:nvPr userDrawn="1"/>
        </p:nvSpPr>
        <p:spPr>
          <a:xfrm>
            <a:off x="591616" y="331233"/>
            <a:ext cx="7011779" cy="707886"/>
          </a:xfrm>
          <a:prstGeom prst="rect">
            <a:avLst/>
          </a:prstGeom>
          <a:noFill/>
        </p:spPr>
        <p:txBody>
          <a:bodyPr wrap="square" rtlCol="0" anchor="ctr">
            <a:spAutoFit/>
          </a:bodyPr>
          <a:lstStyle/>
          <a:p>
            <a:r>
              <a:rPr lang="en-US" sz="4000" dirty="0">
                <a:solidFill>
                  <a:srgbClr val="005739"/>
                </a:solidFill>
                <a:latin typeface="Helvectia"/>
              </a:rPr>
              <a:t>Connect With Us</a:t>
            </a:r>
          </a:p>
        </p:txBody>
      </p:sp>
      <p:sp>
        <p:nvSpPr>
          <p:cNvPr id="5" name="Slide Number Placeholder 3">
            <a:extLst>
              <a:ext uri="{FF2B5EF4-FFF2-40B4-BE49-F238E27FC236}">
                <a16:creationId xmlns:a16="http://schemas.microsoft.com/office/drawing/2014/main" id="{6CCAFE8B-632F-8478-8276-F36D488766E1}"/>
              </a:ext>
            </a:extLst>
          </p:cNvPr>
          <p:cNvSpPr>
            <a:spLocks noGrp="1"/>
          </p:cNvSpPr>
          <p:nvPr>
            <p:ph type="sldNum" sz="quarter" idx="4"/>
          </p:nvPr>
        </p:nvSpPr>
        <p:spPr>
          <a:xfrm>
            <a:off x="11504645" y="6419461"/>
            <a:ext cx="497657" cy="271428"/>
          </a:xfrm>
          <a:prstGeom prst="rect">
            <a:avLst/>
          </a:prstGeom>
        </p:spPr>
        <p:txBody>
          <a:bodyPr vert="horz" lIns="91440" tIns="45720" rIns="91440" bIns="45720" rtlCol="0" anchor="ctr"/>
          <a:lstStyle>
            <a:lvl1pPr algn="ctr">
              <a:defRPr sz="1100">
                <a:solidFill>
                  <a:schemeClr val="tx1">
                    <a:tint val="82000"/>
                  </a:schemeClr>
                </a:solidFill>
              </a:defRPr>
            </a:lvl1pPr>
          </a:lstStyle>
          <a:p>
            <a:pPr>
              <a:defRPr/>
            </a:pPr>
            <a:fld id="{1A951297-8CCC-4A26-AC71-407E7D421F64}" type="slidenum">
              <a:rPr lang="en-US" smtClean="0">
                <a:solidFill>
                  <a:prstClr val="black">
                    <a:tint val="82000"/>
                  </a:prstClr>
                </a:solidFill>
              </a:rPr>
              <a:pPr>
                <a:defRPr/>
              </a:pPr>
              <a:t>‹#›</a:t>
            </a:fld>
            <a:endParaRPr lang="en-US" dirty="0">
              <a:solidFill>
                <a:prstClr val="black">
                  <a:tint val="82000"/>
                </a:prstClr>
              </a:solidFill>
            </a:endParaRPr>
          </a:p>
        </p:txBody>
      </p:sp>
    </p:spTree>
    <p:extLst>
      <p:ext uri="{BB962C8B-B14F-4D97-AF65-F5344CB8AC3E}">
        <p14:creationId xmlns:p14="http://schemas.microsoft.com/office/powerpoint/2010/main" val="1888160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4E9E0D-6E74-7C17-6BFB-A44595DC095F}"/>
              </a:ext>
            </a:extLst>
          </p:cNvPr>
          <p:cNvSpPr>
            <a:spLocks noGrp="1"/>
          </p:cNvSpPr>
          <p:nvPr>
            <p:ph type="title"/>
          </p:nvPr>
        </p:nvSpPr>
        <p:spPr>
          <a:xfrm>
            <a:off x="838200" y="365125"/>
            <a:ext cx="10515600" cy="1325563"/>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968681-F3DE-02AB-3C6B-F0066C390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939413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2" r:id="rId4"/>
    <p:sldLayoutId id="2147483673" r:id="rId5"/>
    <p:sldLayoutId id="2147483675" r:id="rId6"/>
  </p:sldLayoutIdLst>
  <p:hf hdr="0" ftr="0" dt="0"/>
  <p:txStyles>
    <p:titleStyle>
      <a:lvl1pPr algn="l" defTabSz="914400" rtl="0" eaLnBrk="1" latinLnBrk="0" hangingPunct="1">
        <a:lnSpc>
          <a:spcPct val="90000"/>
        </a:lnSpc>
        <a:spcBef>
          <a:spcPct val="0"/>
        </a:spcBef>
        <a:buNone/>
        <a:defRPr sz="4400" kern="1200">
          <a:solidFill>
            <a:srgbClr val="005739"/>
          </a:solidFill>
          <a:latin typeface="Helvectia"/>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cti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cti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cti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cti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cti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1E15FD-4E22-A35D-1112-D70C7D55B861}"/>
              </a:ext>
            </a:extLst>
          </p:cNvPr>
          <p:cNvSpPr>
            <a:spLocks noGrp="1"/>
          </p:cNvSpPr>
          <p:nvPr>
            <p:ph type="sldNum" sz="quarter" idx="4"/>
          </p:nvPr>
        </p:nvSpPr>
        <p:spPr>
          <a:xfrm>
            <a:off x="11504645" y="6419461"/>
            <a:ext cx="497657" cy="271428"/>
          </a:xfrm>
          <a:prstGeom prst="rect">
            <a:avLst/>
          </a:prstGeom>
        </p:spPr>
        <p:txBody>
          <a:bodyPr vert="horz" lIns="91440" tIns="45720" rIns="91440" bIns="45720" rtlCol="0" anchor="ctr"/>
          <a:lstStyle>
            <a:lvl1pPr algn="ctr">
              <a:defRPr sz="1100">
                <a:solidFill>
                  <a:schemeClr val="tx1">
                    <a:tint val="82000"/>
                  </a:schemeClr>
                </a:solidFill>
              </a:defRPr>
            </a:lvl1pPr>
          </a:lstStyle>
          <a:p>
            <a:pPr>
              <a:defRPr/>
            </a:pPr>
            <a:fld id="{1A951297-8CCC-4A26-AC71-407E7D421F64}" type="slidenum">
              <a:rPr lang="en-US" smtClean="0">
                <a:solidFill>
                  <a:prstClr val="black">
                    <a:tint val="82000"/>
                  </a:prstClr>
                </a:solidFill>
              </a:rPr>
              <a:pPr>
                <a:defRPr/>
              </a:pPr>
              <a:t>‹#›</a:t>
            </a:fld>
            <a:endParaRPr lang="en-US" dirty="0">
              <a:solidFill>
                <a:prstClr val="black">
                  <a:tint val="82000"/>
                </a:prstClr>
              </a:solidFill>
            </a:endParaRPr>
          </a:p>
        </p:txBody>
      </p:sp>
    </p:spTree>
    <p:extLst>
      <p:ext uri="{BB962C8B-B14F-4D97-AF65-F5344CB8AC3E}">
        <p14:creationId xmlns:p14="http://schemas.microsoft.com/office/powerpoint/2010/main" val="347833304"/>
      </p:ext>
    </p:extLst>
  </p:cSld>
  <p:clrMap bg1="lt1" tx1="dk1" bg2="lt2" tx2="dk2" accent1="accent1" accent2="accent2" accent3="accent3" accent4="accent4" accent5="accent5" accent6="accent6" hlink="hlink" folHlink="folHlink"/>
  <p:sldLayoutIdLst>
    <p:sldLayoutId id="2147483667" r:id="rId1"/>
    <p:sldLayoutId id="2147483674" r:id="rId2"/>
    <p:sldLayoutId id="2147483665" r:id="rId3"/>
    <p:sldLayoutId id="2147483666" r:id="rId4"/>
  </p:sldLayoutIdLst>
  <p:hf hdr="0" ftr="0" dt="0"/>
  <p:txStyles>
    <p:titleStyle>
      <a:lvl1pPr algn="l" defTabSz="914400" rtl="0" eaLnBrk="1" latinLnBrk="0" hangingPunct="1">
        <a:lnSpc>
          <a:spcPct val="90000"/>
        </a:lnSpc>
        <a:spcBef>
          <a:spcPct val="0"/>
        </a:spcBef>
        <a:buNone/>
        <a:defRPr sz="4000" b="1" kern="1200">
          <a:solidFill>
            <a:srgbClr val="006224"/>
          </a:solidFill>
          <a:latin typeface="Garamond" panose="02020404030301010803" pitchFamily="18"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224"/>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netl.doe.gov/bilhub/grid-resilience/formula-grants/post-award-documents"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netl.doe.gov/bilhub/grid-resilience/formula-grants/post-award-documents" TargetMode="External"/><Relationship Id="rId2" Type="http://schemas.openxmlformats.org/officeDocument/2006/relationships/hyperlink" Target="mailto:gridresiliencegrant@santeecooper.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3683-C441-C9C5-1E5A-0B5CDB21BE19}"/>
              </a:ext>
            </a:extLst>
          </p:cNvPr>
          <p:cNvSpPr>
            <a:spLocks noGrp="1"/>
          </p:cNvSpPr>
          <p:nvPr>
            <p:ph type="title"/>
          </p:nvPr>
        </p:nvSpPr>
        <p:spPr>
          <a:xfrm>
            <a:off x="591616" y="167076"/>
            <a:ext cx="7894834" cy="827223"/>
          </a:xfrm>
        </p:spPr>
        <p:txBody>
          <a:bodyPr>
            <a:normAutofit/>
          </a:bodyPr>
          <a:lstStyle/>
          <a:p>
            <a:r>
              <a:rPr lang="en-US" cap="small" dirty="0">
                <a:latin typeface="Times New Roman" panose="02020603050405020304" pitchFamily="18" charset="0"/>
                <a:cs typeface="Times New Roman" panose="02020603050405020304" pitchFamily="18" charset="0"/>
              </a:rPr>
              <a:t>GRG Program – Fiscal Year 2024</a:t>
            </a:r>
          </a:p>
        </p:txBody>
      </p:sp>
      <p:sp>
        <p:nvSpPr>
          <p:cNvPr id="3" name="Text Placeholder 2">
            <a:extLst>
              <a:ext uri="{FF2B5EF4-FFF2-40B4-BE49-F238E27FC236}">
                <a16:creationId xmlns:a16="http://schemas.microsoft.com/office/drawing/2014/main" id="{E367333A-F681-E176-D31A-E73991057A17}"/>
              </a:ext>
            </a:extLst>
          </p:cNvPr>
          <p:cNvSpPr>
            <a:spLocks noGrp="1"/>
          </p:cNvSpPr>
          <p:nvPr>
            <p:ph type="body" sz="quarter" idx="10"/>
          </p:nvPr>
        </p:nvSpPr>
        <p:spPr>
          <a:xfrm>
            <a:off x="6364460" y="2239930"/>
            <a:ext cx="5245879" cy="4190252"/>
          </a:xfrm>
        </p:spPr>
        <p:txBody>
          <a:bodyPr/>
          <a:lstStyle/>
          <a:p>
            <a:pPr marL="0" indent="0">
              <a:buNone/>
            </a:pPr>
            <a:endParaRPr lang="en-US" dirty="0"/>
          </a:p>
        </p:txBody>
      </p:sp>
      <p:sp>
        <p:nvSpPr>
          <p:cNvPr id="5" name="Title 1">
            <a:extLst>
              <a:ext uri="{FF2B5EF4-FFF2-40B4-BE49-F238E27FC236}">
                <a16:creationId xmlns:a16="http://schemas.microsoft.com/office/drawing/2014/main" id="{79EBCECF-F0FC-325C-534F-AD0AF2E7DF9D}"/>
              </a:ext>
            </a:extLst>
          </p:cNvPr>
          <p:cNvSpPr>
            <a:spLocks noGrp="1"/>
          </p:cNvSpPr>
          <p:nvPr>
            <p:ph sz="quarter" idx="11"/>
          </p:nvPr>
        </p:nvSpPr>
        <p:spPr>
          <a:xfrm>
            <a:off x="581661" y="1279158"/>
            <a:ext cx="3670743" cy="5151438"/>
          </a:xfrm>
          <a:solidFill>
            <a:schemeClr val="accent6">
              <a:lumMod val="60000"/>
              <a:lumOff val="40000"/>
            </a:schemeClr>
          </a:solidFill>
        </p:spPr>
        <p:txBody>
          <a:bodyPr>
            <a:normAutofit/>
          </a:bodyPr>
          <a:lstStyle/>
          <a:p>
            <a:pPr marL="0" indent="0" algn="ctr">
              <a:buNone/>
            </a:pPr>
            <a:endParaRPr lang="en-US" sz="3600" dirty="0"/>
          </a:p>
          <a:p>
            <a:pPr marL="0" indent="0" algn="ctr">
              <a:buNone/>
            </a:pPr>
            <a:r>
              <a:rPr lang="en-US" sz="3600" dirty="0">
                <a:latin typeface="Times New Roman" panose="02020603050405020304" pitchFamily="18" charset="0"/>
                <a:cs typeface="Times New Roman" panose="02020603050405020304" pitchFamily="18" charset="0"/>
              </a:rPr>
              <a:t>South Carolina </a:t>
            </a:r>
          </a:p>
          <a:p>
            <a:pPr marL="0" indent="0" algn="ctr">
              <a:buNone/>
            </a:pPr>
            <a:r>
              <a:rPr lang="en-US" sz="3600" dirty="0">
                <a:latin typeface="Times New Roman" panose="02020603050405020304" pitchFamily="18" charset="0"/>
                <a:cs typeface="Times New Roman" panose="02020603050405020304" pitchFamily="18" charset="0"/>
              </a:rPr>
              <a:t>Grid Resilience </a:t>
            </a:r>
          </a:p>
          <a:p>
            <a:pPr marL="0" indent="0" algn="ctr">
              <a:buNone/>
            </a:pPr>
            <a:r>
              <a:rPr lang="en-US" sz="3600" dirty="0">
                <a:latin typeface="Times New Roman" panose="02020603050405020304" pitchFamily="18" charset="0"/>
                <a:cs typeface="Times New Roman" panose="02020603050405020304" pitchFamily="18" charset="0"/>
              </a:rPr>
              <a:t>Grant Program </a:t>
            </a:r>
          </a:p>
          <a:p>
            <a:pPr marL="0" indent="0" algn="ctr">
              <a:buNone/>
            </a:pPr>
            <a:r>
              <a:rPr lang="en-US" sz="3600" dirty="0">
                <a:latin typeface="Times New Roman" panose="02020603050405020304" pitchFamily="18" charset="0"/>
                <a:cs typeface="Times New Roman" panose="02020603050405020304" pitchFamily="18" charset="0"/>
              </a:rPr>
              <a:t>Information </a:t>
            </a:r>
          </a:p>
          <a:p>
            <a:pPr marL="0" indent="0" algn="ctr">
              <a:buNone/>
            </a:pPr>
            <a:r>
              <a:rPr lang="en-US" sz="3600" dirty="0">
                <a:latin typeface="Times New Roman" panose="02020603050405020304" pitchFamily="18" charset="0"/>
                <a:cs typeface="Times New Roman" panose="02020603050405020304" pitchFamily="18" charset="0"/>
              </a:rPr>
              <a:t>Session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August 29, 2024</a:t>
            </a:r>
          </a:p>
        </p:txBody>
      </p:sp>
      <p:pic>
        <p:nvPicPr>
          <p:cNvPr id="1028" name="Picture 4" descr="4th Congressional District Of South Carolina Map - Map">
            <a:extLst>
              <a:ext uri="{FF2B5EF4-FFF2-40B4-BE49-F238E27FC236}">
                <a16:creationId xmlns:a16="http://schemas.microsoft.com/office/drawing/2014/main" id="{EC4EB437-6252-C632-3B8A-BE71BBC55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7411" y="1279158"/>
            <a:ext cx="7332928" cy="5257444"/>
          </a:xfrm>
          <a:prstGeom prst="rect">
            <a:avLst/>
          </a:prstGeom>
          <a:noFill/>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id="{51C85317-41E9-7B96-326E-1444F71B4595}"/>
              </a:ext>
            </a:extLst>
          </p:cNvPr>
          <p:cNvSpPr/>
          <p:nvPr/>
        </p:nvSpPr>
        <p:spPr>
          <a:xfrm>
            <a:off x="5623913" y="2327303"/>
            <a:ext cx="457200" cy="408738"/>
          </a:xfrm>
          <a:prstGeom prst="star5">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BF7B3C86-1250-C078-CD3D-4FFCBE101B43}"/>
              </a:ext>
            </a:extLst>
          </p:cNvPr>
          <p:cNvSpPr/>
          <p:nvPr/>
        </p:nvSpPr>
        <p:spPr>
          <a:xfrm>
            <a:off x="7715275" y="2035561"/>
            <a:ext cx="457200" cy="408738"/>
          </a:xfrm>
          <a:prstGeom prst="star5">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81366692-E858-22EE-EC49-B55EB65D86EB}"/>
              </a:ext>
            </a:extLst>
          </p:cNvPr>
          <p:cNvSpPr/>
          <p:nvPr/>
        </p:nvSpPr>
        <p:spPr>
          <a:xfrm>
            <a:off x="8257850" y="4130687"/>
            <a:ext cx="457200" cy="408738"/>
          </a:xfrm>
          <a:prstGeom prst="star5">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D82C3F81-BD93-1592-47D7-B6987F1A983F}"/>
              </a:ext>
            </a:extLst>
          </p:cNvPr>
          <p:cNvSpPr/>
          <p:nvPr/>
        </p:nvSpPr>
        <p:spPr>
          <a:xfrm>
            <a:off x="9204682" y="5016195"/>
            <a:ext cx="457200" cy="408738"/>
          </a:xfrm>
          <a:prstGeom prst="star5">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E81755BC-28F4-3C23-7057-D27AFB35F985}"/>
              </a:ext>
            </a:extLst>
          </p:cNvPr>
          <p:cNvSpPr/>
          <p:nvPr/>
        </p:nvSpPr>
        <p:spPr>
          <a:xfrm>
            <a:off x="10411795" y="3152501"/>
            <a:ext cx="457200" cy="408738"/>
          </a:xfrm>
          <a:prstGeom prst="star5">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3E5ACBE2-8CD1-BC1F-73C3-28E80D631CC0}"/>
              </a:ext>
            </a:extLst>
          </p:cNvPr>
          <p:cNvSpPr/>
          <p:nvPr/>
        </p:nvSpPr>
        <p:spPr>
          <a:xfrm>
            <a:off x="6969970" y="3650508"/>
            <a:ext cx="457200" cy="408738"/>
          </a:xfrm>
          <a:prstGeom prst="star5">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217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9F048-A5CD-2087-5D58-94670B14CE83}"/>
              </a:ext>
            </a:extLst>
          </p:cNvPr>
          <p:cNvSpPr>
            <a:spLocks noGrp="1"/>
          </p:cNvSpPr>
          <p:nvPr>
            <p:ph type="title"/>
          </p:nvPr>
        </p:nvSpPr>
        <p:spPr>
          <a:xfrm>
            <a:off x="591616" y="161284"/>
            <a:ext cx="7894834" cy="895159"/>
          </a:xfrm>
        </p:spPr>
        <p:txBody>
          <a:bodyPr>
            <a:normAutofit fontScale="90000"/>
          </a:bodyPr>
          <a:lstStyle/>
          <a:p>
            <a:r>
              <a:rPr lang="en-US" cap="small" dirty="0">
                <a:latin typeface="Times New Roman" panose="02020603050405020304" pitchFamily="18" charset="0"/>
                <a:cs typeface="Times New Roman" panose="02020603050405020304" pitchFamily="18" charset="0"/>
              </a:rPr>
              <a:t>RFP Documentation Requirements</a:t>
            </a:r>
          </a:p>
        </p:txBody>
      </p:sp>
      <p:sp>
        <p:nvSpPr>
          <p:cNvPr id="3" name="Text Placeholder 2">
            <a:extLst>
              <a:ext uri="{FF2B5EF4-FFF2-40B4-BE49-F238E27FC236}">
                <a16:creationId xmlns:a16="http://schemas.microsoft.com/office/drawing/2014/main" id="{A74B10E2-5720-4BFB-8372-48DC9FD718E1}"/>
              </a:ext>
            </a:extLst>
          </p:cNvPr>
          <p:cNvSpPr>
            <a:spLocks noGrp="1"/>
          </p:cNvSpPr>
          <p:nvPr>
            <p:ph type="body" sz="quarter" idx="10"/>
          </p:nvPr>
        </p:nvSpPr>
        <p:spPr/>
        <p:txBody>
          <a:bodyPr/>
          <a:lstStyle/>
          <a:p>
            <a:pPr marL="0" indent="0">
              <a:buNone/>
            </a:pPr>
            <a:endParaRPr lang="en-US" dirty="0"/>
          </a:p>
        </p:txBody>
      </p:sp>
      <p:graphicFrame>
        <p:nvGraphicFramePr>
          <p:cNvPr id="4" name="Table 3">
            <a:extLst>
              <a:ext uri="{FF2B5EF4-FFF2-40B4-BE49-F238E27FC236}">
                <a16:creationId xmlns:a16="http://schemas.microsoft.com/office/drawing/2014/main" id="{E3AB0831-7C06-1D01-C1DC-51585246BAB6}"/>
              </a:ext>
            </a:extLst>
          </p:cNvPr>
          <p:cNvGraphicFramePr>
            <a:graphicFrameLocks noGrp="1"/>
          </p:cNvGraphicFramePr>
          <p:nvPr>
            <p:extLst>
              <p:ext uri="{D42A27DB-BD31-4B8C-83A1-F6EECF244321}">
                <p14:modId xmlns:p14="http://schemas.microsoft.com/office/powerpoint/2010/main" val="2171869544"/>
              </p:ext>
            </p:extLst>
          </p:nvPr>
        </p:nvGraphicFramePr>
        <p:xfrm>
          <a:off x="316872" y="1304925"/>
          <a:ext cx="11633702" cy="5140320"/>
        </p:xfrm>
        <a:graphic>
          <a:graphicData uri="http://schemas.openxmlformats.org/drawingml/2006/table">
            <a:tbl>
              <a:tblPr firstRow="1" bandRow="1">
                <a:tableStyleId>{5C22544A-7EE6-4342-B048-85BDC9FD1C3A}</a:tableStyleId>
              </a:tblPr>
              <a:tblGrid>
                <a:gridCol w="8201040">
                  <a:extLst>
                    <a:ext uri="{9D8B030D-6E8A-4147-A177-3AD203B41FA5}">
                      <a16:colId xmlns:a16="http://schemas.microsoft.com/office/drawing/2014/main" val="4091565312"/>
                    </a:ext>
                  </a:extLst>
                </a:gridCol>
                <a:gridCol w="2166066">
                  <a:extLst>
                    <a:ext uri="{9D8B030D-6E8A-4147-A177-3AD203B41FA5}">
                      <a16:colId xmlns:a16="http://schemas.microsoft.com/office/drawing/2014/main" val="495018009"/>
                    </a:ext>
                  </a:extLst>
                </a:gridCol>
                <a:gridCol w="1266596">
                  <a:extLst>
                    <a:ext uri="{9D8B030D-6E8A-4147-A177-3AD203B41FA5}">
                      <a16:colId xmlns:a16="http://schemas.microsoft.com/office/drawing/2014/main" val="3861464281"/>
                    </a:ext>
                  </a:extLst>
                </a:gridCol>
              </a:tblGrid>
              <a:tr h="514032">
                <a:tc>
                  <a:txBody>
                    <a:bodyPr/>
                    <a:lstStyle/>
                    <a:p>
                      <a:r>
                        <a:rPr lang="en-US" sz="1800" dirty="0">
                          <a:latin typeface="Times New Roman" panose="02020603050405020304" pitchFamily="18" charset="0"/>
                          <a:cs typeface="Times New Roman" panose="02020603050405020304" pitchFamily="18" charset="0"/>
                        </a:rPr>
                        <a:t>DOCUMENTATION</a:t>
                      </a:r>
                    </a:p>
                  </a:txBody>
                  <a:tcPr>
                    <a:solidFill>
                      <a:schemeClr val="tx1"/>
                    </a:solidFill>
                  </a:tcPr>
                </a:tc>
                <a:tc>
                  <a:txBody>
                    <a:bodyPr/>
                    <a:lstStyle/>
                    <a:p>
                      <a:r>
                        <a:rPr lang="en-US" sz="1800" dirty="0">
                          <a:latin typeface="Times New Roman" panose="02020603050405020304" pitchFamily="18" charset="0"/>
                          <a:cs typeface="Times New Roman" panose="02020603050405020304" pitchFamily="18" charset="0"/>
                        </a:rPr>
                        <a:t>REQUIREMENTS</a:t>
                      </a:r>
                    </a:p>
                  </a:txBody>
                  <a:tcPr>
                    <a:solidFill>
                      <a:schemeClr val="tx1"/>
                    </a:solidFill>
                  </a:tcPr>
                </a:tc>
                <a:tc>
                  <a:txBody>
                    <a:bodyPr/>
                    <a:lstStyle/>
                    <a:p>
                      <a:r>
                        <a:rPr lang="en-US" dirty="0">
                          <a:latin typeface="Times New Roman" panose="02020603050405020304" pitchFamily="18" charset="0"/>
                          <a:cs typeface="Times New Roman" panose="02020603050405020304" pitchFamily="18" charset="0"/>
                        </a:rPr>
                        <a:t>FORMAT</a:t>
                      </a:r>
                    </a:p>
                  </a:txBody>
                  <a:tcPr>
                    <a:solidFill>
                      <a:schemeClr val="tx1"/>
                    </a:solidFill>
                  </a:tcPr>
                </a:tc>
                <a:extLst>
                  <a:ext uri="{0D108BD9-81ED-4DB2-BD59-A6C34878D82A}">
                    <a16:rowId xmlns:a16="http://schemas.microsoft.com/office/drawing/2014/main" val="718219165"/>
                  </a:ext>
                </a:extLst>
              </a:tr>
              <a:tr h="514032">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800" b="0" dirty="0">
                          <a:effectLst/>
                          <a:latin typeface="Times New Roman" panose="02020603050405020304" pitchFamily="18" charset="0"/>
                          <a:cs typeface="Times New Roman" panose="02020603050405020304" pitchFamily="18" charset="0"/>
                        </a:rPr>
                        <a:t>Form 1 Resilience Project &amp; Subaward Notification Form</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8869418"/>
                  </a:ext>
                </a:extLst>
              </a:tr>
              <a:tr h="514032">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800" b="0" dirty="0">
                          <a:effectLst/>
                          <a:latin typeface="Times New Roman" panose="02020603050405020304" pitchFamily="18" charset="0"/>
                          <a:cs typeface="Times New Roman" panose="02020603050405020304" pitchFamily="18" charset="0"/>
                        </a:rPr>
                        <a:t>Form 2 Secretarial Eligible Entity Designation Form</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5731422"/>
                  </a:ext>
                </a:extLst>
              </a:tr>
              <a:tr h="514032">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800" b="0">
                          <a:effectLst/>
                          <a:latin typeface="Times New Roman" panose="02020603050405020304" pitchFamily="18" charset="0"/>
                          <a:cs typeface="Times New Roman" panose="02020603050405020304" pitchFamily="18" charset="0"/>
                        </a:rPr>
                        <a:t>Form 3 Environmental Questionnaire (NEPA)</a:t>
                      </a:r>
                      <a:endParaRPr lang="en-US"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5123588"/>
                  </a:ext>
                </a:extLst>
              </a:tr>
              <a:tr h="514032">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800" b="0">
                          <a:effectLst/>
                          <a:latin typeface="Times New Roman" panose="02020603050405020304" pitchFamily="18" charset="0"/>
                          <a:cs typeface="Times New Roman" panose="02020603050405020304" pitchFamily="18" charset="0"/>
                        </a:rPr>
                        <a:t>Form 4 SF-424 Budget Justification Workbook</a:t>
                      </a:r>
                      <a:endParaRPr lang="en-US"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gn="ctr">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70146093"/>
                  </a:ext>
                </a:extLst>
              </a:tr>
              <a:tr h="514032">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800" b="0">
                          <a:effectLst/>
                          <a:latin typeface="Times New Roman" panose="02020603050405020304" pitchFamily="18" charset="0"/>
                          <a:cs typeface="Times New Roman" panose="02020603050405020304" pitchFamily="18" charset="0"/>
                        </a:rPr>
                        <a:t>Form 5 Cost match commitment letter</a:t>
                      </a:r>
                      <a:endParaRPr lang="en-US"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3713041"/>
                  </a:ext>
                </a:extLst>
              </a:tr>
              <a:tr h="514032">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800" b="0">
                          <a:solidFill>
                            <a:schemeClr val="tx1"/>
                          </a:solidFill>
                          <a:effectLst/>
                          <a:latin typeface="Times New Roman" panose="02020603050405020304" pitchFamily="18" charset="0"/>
                          <a:cs typeface="Times New Roman" panose="02020603050405020304" pitchFamily="18" charset="0"/>
                        </a:rPr>
                        <a:t>Form 6 Appendix A – Performance Metrics to Evaluate Utility Resilience Investments</a:t>
                      </a:r>
                      <a:endParaRPr lang="en-US"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800" dirty="0">
                          <a:effectLst/>
                          <a:latin typeface="Times New Roman" panose="02020603050405020304" pitchFamily="18" charset="0"/>
                          <a:cs typeface="Times New Roman" panose="02020603050405020304" pitchFamily="18" charset="0"/>
                        </a:rPr>
                        <a:t>As Applicable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5531528"/>
                  </a:ext>
                </a:extLst>
              </a:tr>
              <a:tr h="514032">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800" b="0" dirty="0">
                          <a:effectLst/>
                          <a:latin typeface="Times New Roman" panose="02020603050405020304" pitchFamily="18" charset="0"/>
                          <a:cs typeface="Times New Roman" panose="02020603050405020304" pitchFamily="18" charset="0"/>
                        </a:rPr>
                        <a:t>Form 7 Acknowledgement of federal funds governed by DE-FOA-0002736</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6948952"/>
                  </a:ext>
                </a:extLst>
              </a:tr>
              <a:tr h="514032">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800" b="0">
                          <a:effectLst/>
                          <a:latin typeface="Times New Roman" panose="02020603050405020304" pitchFamily="18" charset="0"/>
                          <a:cs typeface="Times New Roman" panose="02020603050405020304" pitchFamily="18" charset="0"/>
                        </a:rPr>
                        <a:t>Form 8 SF-LLL: Disclosure of Lobbying Activities (if applicable)</a:t>
                      </a:r>
                      <a:endParaRPr lang="en-US"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r>
                        <a:rPr lang="en-US" sz="1800" dirty="0">
                          <a:effectLst/>
                          <a:latin typeface="Times New Roman" panose="02020603050405020304" pitchFamily="18" charset="0"/>
                          <a:cs typeface="Times New Roman" panose="02020603050405020304" pitchFamily="18" charset="0"/>
                        </a:rPr>
                        <a:t>If Applicable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1193758"/>
                  </a:ext>
                </a:extLst>
              </a:tr>
              <a:tr h="514032">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800" b="0" dirty="0">
                          <a:effectLst/>
                          <a:latin typeface="Times New Roman" panose="02020603050405020304" pitchFamily="18" charset="0"/>
                          <a:cs typeface="Times New Roman" panose="02020603050405020304" pitchFamily="18" charset="0"/>
                        </a:rPr>
                        <a:t>Form 9 Letters of Support (if applicable)</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lang="en-US" sz="1800" dirty="0">
                          <a:effectLst/>
                          <a:latin typeface="Times New Roman" panose="02020603050405020304" pitchFamily="18" charset="0"/>
                          <a:cs typeface="Times New Roman" panose="02020603050405020304" pitchFamily="18" charset="0"/>
                        </a:rPr>
                        <a:t>If Applicable</a:t>
                      </a: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90489567"/>
                  </a:ext>
                </a:extLst>
              </a:tr>
            </a:tbl>
          </a:graphicData>
        </a:graphic>
      </p:graphicFrame>
      <p:pic>
        <p:nvPicPr>
          <p:cNvPr id="13" name="Picture 12" descr="A red and white sign with a black text&#10;&#10;Description automatically generated">
            <a:extLst>
              <a:ext uri="{FF2B5EF4-FFF2-40B4-BE49-F238E27FC236}">
                <a16:creationId xmlns:a16="http://schemas.microsoft.com/office/drawing/2014/main" id="{3210D4C0-598E-9B7A-5039-D474EBBEB747}"/>
              </a:ext>
            </a:extLst>
          </p:cNvPr>
          <p:cNvPicPr>
            <a:picLocks noChangeAspect="1"/>
          </p:cNvPicPr>
          <p:nvPr/>
        </p:nvPicPr>
        <p:blipFill>
          <a:blip r:embed="rId2"/>
          <a:stretch>
            <a:fillRect/>
          </a:stretch>
        </p:blipFill>
        <p:spPr>
          <a:xfrm>
            <a:off x="11222774" y="1898603"/>
            <a:ext cx="291472" cy="357954"/>
          </a:xfrm>
          <a:prstGeom prst="rect">
            <a:avLst/>
          </a:prstGeom>
        </p:spPr>
      </p:pic>
      <p:pic>
        <p:nvPicPr>
          <p:cNvPr id="14" name="Picture 13" descr="A red and white sign with a black text&#10;&#10;Description automatically generated">
            <a:extLst>
              <a:ext uri="{FF2B5EF4-FFF2-40B4-BE49-F238E27FC236}">
                <a16:creationId xmlns:a16="http://schemas.microsoft.com/office/drawing/2014/main" id="{BDC16717-9A48-9952-D4B7-916A0362E564}"/>
              </a:ext>
            </a:extLst>
          </p:cNvPr>
          <p:cNvPicPr>
            <a:picLocks noChangeAspect="1"/>
          </p:cNvPicPr>
          <p:nvPr/>
        </p:nvPicPr>
        <p:blipFill>
          <a:blip r:embed="rId2"/>
          <a:stretch>
            <a:fillRect/>
          </a:stretch>
        </p:blipFill>
        <p:spPr>
          <a:xfrm>
            <a:off x="11246528" y="6026168"/>
            <a:ext cx="291472" cy="357954"/>
          </a:xfrm>
          <a:prstGeom prst="rect">
            <a:avLst/>
          </a:prstGeom>
        </p:spPr>
      </p:pic>
      <p:pic>
        <p:nvPicPr>
          <p:cNvPr id="15" name="Picture 14" descr="A red and white sign with a black text&#10;&#10;Description automatically generated">
            <a:extLst>
              <a:ext uri="{FF2B5EF4-FFF2-40B4-BE49-F238E27FC236}">
                <a16:creationId xmlns:a16="http://schemas.microsoft.com/office/drawing/2014/main" id="{832A947D-EE5E-E3A8-8E63-815ECAD2D5EA}"/>
              </a:ext>
            </a:extLst>
          </p:cNvPr>
          <p:cNvPicPr>
            <a:picLocks noChangeAspect="1"/>
          </p:cNvPicPr>
          <p:nvPr/>
        </p:nvPicPr>
        <p:blipFill>
          <a:blip r:embed="rId2"/>
          <a:stretch>
            <a:fillRect/>
          </a:stretch>
        </p:blipFill>
        <p:spPr>
          <a:xfrm>
            <a:off x="11246528" y="5499676"/>
            <a:ext cx="291472" cy="357954"/>
          </a:xfrm>
          <a:prstGeom prst="rect">
            <a:avLst/>
          </a:prstGeom>
        </p:spPr>
      </p:pic>
      <p:pic>
        <p:nvPicPr>
          <p:cNvPr id="16" name="Picture 15" descr="A red and white sign with a black text&#10;&#10;Description automatically generated">
            <a:extLst>
              <a:ext uri="{FF2B5EF4-FFF2-40B4-BE49-F238E27FC236}">
                <a16:creationId xmlns:a16="http://schemas.microsoft.com/office/drawing/2014/main" id="{AD4FC20B-C282-1D94-6896-8F4982AE33F2}"/>
              </a:ext>
            </a:extLst>
          </p:cNvPr>
          <p:cNvPicPr>
            <a:picLocks noChangeAspect="1"/>
          </p:cNvPicPr>
          <p:nvPr/>
        </p:nvPicPr>
        <p:blipFill>
          <a:blip r:embed="rId2"/>
          <a:stretch>
            <a:fillRect/>
          </a:stretch>
        </p:blipFill>
        <p:spPr>
          <a:xfrm>
            <a:off x="11246528" y="4991165"/>
            <a:ext cx="291472" cy="357954"/>
          </a:xfrm>
          <a:prstGeom prst="rect">
            <a:avLst/>
          </a:prstGeom>
        </p:spPr>
      </p:pic>
      <p:pic>
        <p:nvPicPr>
          <p:cNvPr id="17" name="Picture 16" descr="A red and white sign with a black text&#10;&#10;Description automatically generated">
            <a:extLst>
              <a:ext uri="{FF2B5EF4-FFF2-40B4-BE49-F238E27FC236}">
                <a16:creationId xmlns:a16="http://schemas.microsoft.com/office/drawing/2014/main" id="{332664F5-A5AE-EA64-303F-2741B8D5BFA3}"/>
              </a:ext>
            </a:extLst>
          </p:cNvPr>
          <p:cNvPicPr>
            <a:picLocks noChangeAspect="1"/>
          </p:cNvPicPr>
          <p:nvPr/>
        </p:nvPicPr>
        <p:blipFill>
          <a:blip r:embed="rId2"/>
          <a:stretch>
            <a:fillRect/>
          </a:stretch>
        </p:blipFill>
        <p:spPr>
          <a:xfrm>
            <a:off x="11246528" y="3968095"/>
            <a:ext cx="291472" cy="357954"/>
          </a:xfrm>
          <a:prstGeom prst="rect">
            <a:avLst/>
          </a:prstGeom>
        </p:spPr>
      </p:pic>
      <p:pic>
        <p:nvPicPr>
          <p:cNvPr id="18" name="Picture 17" descr="A red and white sign with a black text&#10;&#10;Description automatically generated">
            <a:extLst>
              <a:ext uri="{FF2B5EF4-FFF2-40B4-BE49-F238E27FC236}">
                <a16:creationId xmlns:a16="http://schemas.microsoft.com/office/drawing/2014/main" id="{1F4E6E4D-70EF-28D7-6402-A43FFDAC2A9F}"/>
              </a:ext>
            </a:extLst>
          </p:cNvPr>
          <p:cNvPicPr>
            <a:picLocks noChangeAspect="1"/>
          </p:cNvPicPr>
          <p:nvPr/>
        </p:nvPicPr>
        <p:blipFill>
          <a:blip r:embed="rId2"/>
          <a:stretch>
            <a:fillRect/>
          </a:stretch>
        </p:blipFill>
        <p:spPr>
          <a:xfrm>
            <a:off x="11239660" y="2922902"/>
            <a:ext cx="291472" cy="357954"/>
          </a:xfrm>
          <a:prstGeom prst="rect">
            <a:avLst/>
          </a:prstGeom>
        </p:spPr>
      </p:pic>
      <p:pic>
        <p:nvPicPr>
          <p:cNvPr id="20" name="Picture 19" descr="A red and white sign with a black text&#10;&#10;Description automatically generated">
            <a:extLst>
              <a:ext uri="{FF2B5EF4-FFF2-40B4-BE49-F238E27FC236}">
                <a16:creationId xmlns:a16="http://schemas.microsoft.com/office/drawing/2014/main" id="{88321575-1EA1-B33F-0243-A11C7F10475F}"/>
              </a:ext>
            </a:extLst>
          </p:cNvPr>
          <p:cNvPicPr>
            <a:picLocks noChangeAspect="1"/>
          </p:cNvPicPr>
          <p:nvPr/>
        </p:nvPicPr>
        <p:blipFill>
          <a:blip r:embed="rId2"/>
          <a:stretch>
            <a:fillRect/>
          </a:stretch>
        </p:blipFill>
        <p:spPr>
          <a:xfrm>
            <a:off x="11239660" y="2436514"/>
            <a:ext cx="291472" cy="357954"/>
          </a:xfrm>
          <a:prstGeom prst="rect">
            <a:avLst/>
          </a:prstGeom>
        </p:spPr>
      </p:pic>
      <p:pic>
        <p:nvPicPr>
          <p:cNvPr id="21" name="Picture 20" descr="A green square with a white x on it&#10;&#10;Description automatically generated">
            <a:extLst>
              <a:ext uri="{FF2B5EF4-FFF2-40B4-BE49-F238E27FC236}">
                <a16:creationId xmlns:a16="http://schemas.microsoft.com/office/drawing/2014/main" id="{C133FDC7-2125-E92B-08BD-5B39524BAB67}"/>
              </a:ext>
            </a:extLst>
          </p:cNvPr>
          <p:cNvPicPr>
            <a:picLocks noChangeAspect="1"/>
          </p:cNvPicPr>
          <p:nvPr/>
        </p:nvPicPr>
        <p:blipFill>
          <a:blip r:embed="rId3"/>
          <a:stretch>
            <a:fillRect/>
          </a:stretch>
        </p:blipFill>
        <p:spPr>
          <a:xfrm>
            <a:off x="11225957" y="3502290"/>
            <a:ext cx="285106" cy="265176"/>
          </a:xfrm>
          <a:prstGeom prst="rect">
            <a:avLst/>
          </a:prstGeom>
        </p:spPr>
      </p:pic>
      <p:pic>
        <p:nvPicPr>
          <p:cNvPr id="22" name="Picture 21" descr="A green square with a white x on it&#10;&#10;Description automatically generated">
            <a:extLst>
              <a:ext uri="{FF2B5EF4-FFF2-40B4-BE49-F238E27FC236}">
                <a16:creationId xmlns:a16="http://schemas.microsoft.com/office/drawing/2014/main" id="{47AC7EEA-34F0-B447-54F6-A06F367099CD}"/>
              </a:ext>
            </a:extLst>
          </p:cNvPr>
          <p:cNvPicPr>
            <a:picLocks noChangeAspect="1"/>
          </p:cNvPicPr>
          <p:nvPr/>
        </p:nvPicPr>
        <p:blipFill>
          <a:blip r:embed="rId3"/>
          <a:stretch>
            <a:fillRect/>
          </a:stretch>
        </p:blipFill>
        <p:spPr>
          <a:xfrm>
            <a:off x="11221576" y="4526589"/>
            <a:ext cx="285106" cy="265176"/>
          </a:xfrm>
          <a:prstGeom prst="rect">
            <a:avLst/>
          </a:prstGeom>
        </p:spPr>
      </p:pic>
    </p:spTree>
    <p:extLst>
      <p:ext uri="{BB962C8B-B14F-4D97-AF65-F5344CB8AC3E}">
        <p14:creationId xmlns:p14="http://schemas.microsoft.com/office/powerpoint/2010/main" val="3370821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DF28-38C1-0833-8849-E13D48695CD0}"/>
              </a:ext>
            </a:extLst>
          </p:cNvPr>
          <p:cNvSpPr>
            <a:spLocks noGrp="1"/>
          </p:cNvSpPr>
          <p:nvPr>
            <p:ph type="title"/>
          </p:nvPr>
        </p:nvSpPr>
        <p:spPr/>
        <p:txBody>
          <a:bodyPr/>
          <a:lstStyle/>
          <a:p>
            <a:r>
              <a:rPr lang="en-US" cap="small" dirty="0">
                <a:latin typeface="Times New Roman" panose="02020603050405020304" pitchFamily="18" charset="0"/>
                <a:cs typeface="Times New Roman" panose="02020603050405020304" pitchFamily="18" charset="0"/>
              </a:rPr>
              <a:t>RFP Review Process</a:t>
            </a:r>
          </a:p>
        </p:txBody>
      </p:sp>
      <p:sp>
        <p:nvSpPr>
          <p:cNvPr id="3" name="Text Placeholder 2">
            <a:extLst>
              <a:ext uri="{FF2B5EF4-FFF2-40B4-BE49-F238E27FC236}">
                <a16:creationId xmlns:a16="http://schemas.microsoft.com/office/drawing/2014/main" id="{AA43B6B9-6C74-B4B2-1973-8407EE6833D3}"/>
              </a:ext>
            </a:extLst>
          </p:cNvPr>
          <p:cNvSpPr>
            <a:spLocks noGrp="1"/>
          </p:cNvSpPr>
          <p:nvPr>
            <p:ph type="body" sz="quarter" idx="10"/>
          </p:nvPr>
        </p:nvSpPr>
        <p:spPr>
          <a:xfrm>
            <a:off x="6102825" y="4899692"/>
            <a:ext cx="5507514" cy="1625395"/>
          </a:xfrm>
        </p:spPr>
        <p:txBody>
          <a:bodyPr>
            <a:normAutofit fontScale="25000" lnSpcReduction="20000"/>
          </a:bodyPr>
          <a:lstStyle/>
          <a:p>
            <a:pPr marL="0" marR="0" indent="0">
              <a:lnSpc>
                <a:spcPct val="100000"/>
              </a:lnSpc>
              <a:spcBef>
                <a:spcPts val="0"/>
              </a:spcBef>
              <a:spcAft>
                <a:spcPts val="0"/>
              </a:spcAft>
              <a:buNone/>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6400" b="0" dirty="0">
                <a:solidFill>
                  <a:schemeClr val="tx1">
                    <a:lumMod val="95000"/>
                    <a:lumOff val="5000"/>
                  </a:schemeClr>
                </a:solidFill>
                <a:effectLst/>
                <a:latin typeface="Times New Roman" panose="02020603050405020304" pitchFamily="18" charset="0"/>
                <a:cs typeface="Times New Roman" panose="02020603050405020304" pitchFamily="18" charset="0"/>
              </a:rPr>
              <a:t>Does the project demonstrate community benefits in any of key areas: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defRPr/>
            </a:pPr>
            <a:r>
              <a:rPr lang="en-US" sz="6400" b="0" kern="1200" dirty="0">
                <a:solidFill>
                  <a:schemeClr val="tx1"/>
                </a:solidFill>
                <a:effectLst/>
                <a:latin typeface="Times New Roman" panose="02020603050405020304" pitchFamily="18" charset="0"/>
                <a:cs typeface="Times New Roman" panose="02020603050405020304" pitchFamily="18" charset="0"/>
              </a:rPr>
              <a:t>Community population impacted beneficially</a:t>
            </a:r>
          </a:p>
          <a:p>
            <a:pPr marL="342900" marR="0" lvl="0" indent="-342900">
              <a:lnSpc>
                <a:spcPct val="100000"/>
              </a:lnSpc>
              <a:spcBef>
                <a:spcPts val="0"/>
              </a:spcBef>
              <a:spcAft>
                <a:spcPts val="0"/>
              </a:spcAft>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6400" b="0" dirty="0">
                <a:solidFill>
                  <a:schemeClr val="tx1">
                    <a:lumMod val="95000"/>
                    <a:lumOff val="5000"/>
                  </a:schemeClr>
                </a:solidFill>
                <a:effectLst/>
                <a:latin typeface="Times New Roman" panose="02020603050405020304" pitchFamily="18" charset="0"/>
                <a:cs typeface="Times New Roman" panose="02020603050405020304" pitchFamily="18" charset="0"/>
              </a:rPr>
              <a:t>Community and Labor Engagement</a:t>
            </a:r>
          </a:p>
          <a:p>
            <a:pPr marL="342900" marR="0" lvl="0" indent="-342900">
              <a:lnSpc>
                <a:spcPct val="100000"/>
              </a:lnSpc>
              <a:spcBef>
                <a:spcPts val="0"/>
              </a:spcBef>
              <a:spcAft>
                <a:spcPts val="0"/>
              </a:spcAft>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6400" b="0" dirty="0">
                <a:solidFill>
                  <a:schemeClr val="tx1">
                    <a:lumMod val="95000"/>
                    <a:lumOff val="5000"/>
                  </a:schemeClr>
                </a:solidFill>
                <a:effectLst/>
                <a:latin typeface="Times New Roman" panose="02020603050405020304" pitchFamily="18" charset="0"/>
                <a:cs typeface="Times New Roman" panose="02020603050405020304" pitchFamily="18" charset="0"/>
              </a:rPr>
              <a:t>Workforce Continuity and Good Jobs Plan:</a:t>
            </a:r>
          </a:p>
          <a:p>
            <a:pPr marL="342900" marR="0" lvl="0" indent="-342900">
              <a:lnSpc>
                <a:spcPct val="100000"/>
              </a:lnSpc>
              <a:spcBef>
                <a:spcPts val="0"/>
              </a:spcBef>
              <a:spcAft>
                <a:spcPts val="0"/>
              </a:spcAft>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6400" b="0" dirty="0">
                <a:solidFill>
                  <a:schemeClr val="tx1">
                    <a:lumMod val="95000"/>
                    <a:lumOff val="5000"/>
                  </a:schemeClr>
                </a:solidFill>
                <a:effectLst/>
                <a:latin typeface="Times New Roman" panose="02020603050405020304" pitchFamily="18" charset="0"/>
                <a:cs typeface="Times New Roman" panose="02020603050405020304" pitchFamily="18" charset="0"/>
              </a:rPr>
              <a:t>Diversity, Equity, Inclusion, and Accessibility (DEIA) Plan:</a:t>
            </a:r>
          </a:p>
          <a:p>
            <a:pPr marL="342900" marR="0" lvl="0" indent="-342900">
              <a:lnSpc>
                <a:spcPct val="100000"/>
              </a:lnSpc>
              <a:spcBef>
                <a:spcPts val="0"/>
              </a:spcBef>
              <a:spcAft>
                <a:spcPts val="0"/>
              </a:spcAft>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6400" b="0" dirty="0">
                <a:solidFill>
                  <a:schemeClr val="tx1">
                    <a:lumMod val="95000"/>
                    <a:lumOff val="5000"/>
                  </a:schemeClr>
                </a:solidFill>
                <a:effectLst/>
                <a:latin typeface="Times New Roman" panose="02020603050405020304" pitchFamily="18" charset="0"/>
                <a:cs typeface="Times New Roman" panose="02020603050405020304" pitchFamily="18" charset="0"/>
              </a:rPr>
              <a:t>Justice40 Initiative</a:t>
            </a:r>
            <a:endParaRPr lang="en-US" sz="6400" b="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75D310DC-9933-78DD-11DC-028FAB48F33A}"/>
              </a:ext>
            </a:extLst>
          </p:cNvPr>
          <p:cNvSpPr>
            <a:spLocks noGrp="1"/>
          </p:cNvSpPr>
          <p:nvPr>
            <p:ph sz="quarter" idx="11"/>
          </p:nvPr>
        </p:nvSpPr>
        <p:spPr>
          <a:xfrm>
            <a:off x="581661" y="4900473"/>
            <a:ext cx="5395190" cy="1530489"/>
          </a:xfrm>
        </p:spPr>
        <p:txBody>
          <a:bodyPr>
            <a:normAutofit/>
          </a:bodyPr>
          <a:lstStyle/>
          <a:p>
            <a:pPr marL="0" marR="0" indent="0">
              <a:lnSpc>
                <a:spcPct val="100000"/>
              </a:lnSpc>
              <a:spcBef>
                <a:spcPts val="0"/>
              </a:spcBef>
              <a:spcAft>
                <a:spcPts val="0"/>
              </a:spcAft>
              <a:buNone/>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dirty="0">
                <a:solidFill>
                  <a:schemeClr val="tx1">
                    <a:lumMod val="95000"/>
                    <a:lumOff val="5000"/>
                  </a:schemeClr>
                </a:solidFill>
                <a:effectLst/>
                <a:latin typeface="Times New Roman" panose="02020603050405020304" pitchFamily="18" charset="0"/>
                <a:cs typeface="Times New Roman" panose="02020603050405020304" pitchFamily="18" charset="0"/>
              </a:rPr>
              <a:t>Does the project demonstrate significant improvements to:</a:t>
            </a:r>
          </a:p>
          <a:p>
            <a:pPr marL="342900" marR="0" lvl="0" indent="-342900">
              <a:lnSpc>
                <a:spcPct val="100000"/>
              </a:lnSpc>
              <a:spcBef>
                <a:spcPts val="0"/>
              </a:spcBef>
              <a:spcAft>
                <a:spcPts val="0"/>
              </a:spcAft>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dirty="0">
                <a:solidFill>
                  <a:schemeClr val="tx1">
                    <a:lumMod val="95000"/>
                    <a:lumOff val="5000"/>
                  </a:schemeClr>
                </a:solidFill>
                <a:effectLst/>
                <a:latin typeface="Times New Roman" panose="02020603050405020304" pitchFamily="18" charset="0"/>
                <a:cs typeface="Times New Roman" panose="02020603050405020304" pitchFamily="18" charset="0"/>
              </a:rPr>
              <a:t>Reduce the number of outages due to extreme weather events</a:t>
            </a:r>
          </a:p>
          <a:p>
            <a:pPr marL="342900" marR="0" lvl="0" indent="-342900">
              <a:lnSpc>
                <a:spcPct val="100000"/>
              </a:lnSpc>
              <a:spcBef>
                <a:spcPts val="0"/>
              </a:spcBef>
              <a:spcAft>
                <a:spcPts val="0"/>
              </a:spcAft>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dirty="0">
                <a:solidFill>
                  <a:schemeClr val="tx1">
                    <a:lumMod val="95000"/>
                    <a:lumOff val="5000"/>
                  </a:schemeClr>
                </a:solidFill>
                <a:effectLst/>
                <a:latin typeface="Times New Roman" panose="02020603050405020304" pitchFamily="18" charset="0"/>
                <a:cs typeface="Times New Roman" panose="02020603050405020304" pitchFamily="18" charset="0"/>
              </a:rPr>
              <a:t>Improve the restoration times due to extreme weather events </a:t>
            </a:r>
          </a:p>
          <a:p>
            <a:pPr marL="0" indent="0">
              <a:buNone/>
            </a:pPr>
            <a:endParaRPr lang="en-US" dirty="0"/>
          </a:p>
        </p:txBody>
      </p:sp>
      <p:sp>
        <p:nvSpPr>
          <p:cNvPr id="5" name="TextBox 4">
            <a:extLst>
              <a:ext uri="{FF2B5EF4-FFF2-40B4-BE49-F238E27FC236}">
                <a16:creationId xmlns:a16="http://schemas.microsoft.com/office/drawing/2014/main" id="{27383E12-1C67-3B4D-6F17-8EB42EE0D935}"/>
              </a:ext>
            </a:extLst>
          </p:cNvPr>
          <p:cNvSpPr txBox="1"/>
          <p:nvPr/>
        </p:nvSpPr>
        <p:spPr>
          <a:xfrm>
            <a:off x="591616" y="1260629"/>
            <a:ext cx="11162418" cy="954107"/>
          </a:xfrm>
          <a:prstGeom prst="rect">
            <a:avLst/>
          </a:prstGeom>
          <a:noFill/>
        </p:spPr>
        <p:txBody>
          <a:bodyPr wrap="square" rtlCol="0">
            <a:spAutoFit/>
          </a:body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800" b="1" i="0" u="none" strike="noStrike" kern="0" cap="none" spc="0" normalizeH="0" baseline="0" noProof="0" dirty="0">
                <a:ln>
                  <a:noFill/>
                </a:ln>
                <a:solidFill>
                  <a:srgbClr val="64A70B"/>
                </a:solidFill>
                <a:effectLst/>
                <a:uLnTx/>
                <a:uFillTx/>
                <a:latin typeface="Times New Roman" panose="02020603050405020304" pitchFamily="18" charset="0"/>
                <a:cs typeface="Times New Roman" panose="02020603050405020304" pitchFamily="18" charset="0"/>
              </a:rPr>
              <a:t>Review consists of two steps to ensure an efficient and effective evaluation process for respondents</a:t>
            </a:r>
          </a:p>
        </p:txBody>
      </p:sp>
      <p:sp>
        <p:nvSpPr>
          <p:cNvPr id="6" name="TextBox 5">
            <a:extLst>
              <a:ext uri="{FF2B5EF4-FFF2-40B4-BE49-F238E27FC236}">
                <a16:creationId xmlns:a16="http://schemas.microsoft.com/office/drawing/2014/main" id="{560FF5F6-09A0-F340-1BD1-8CAEB03FE30D}"/>
              </a:ext>
            </a:extLst>
          </p:cNvPr>
          <p:cNvSpPr txBox="1"/>
          <p:nvPr/>
        </p:nvSpPr>
        <p:spPr>
          <a:xfrm>
            <a:off x="591617" y="2210933"/>
            <a:ext cx="11018722" cy="369332"/>
          </a:xfrm>
          <a:prstGeom prst="rect">
            <a:avLst/>
          </a:prstGeom>
          <a:solidFill>
            <a:schemeClr val="tx1"/>
          </a:solidFill>
        </p:spPr>
        <p:txBody>
          <a:bodyPr wrap="square" rtlCol="0">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STEP1: SCREENING CRITERIA</a:t>
            </a:r>
          </a:p>
        </p:txBody>
      </p:sp>
      <p:sp>
        <p:nvSpPr>
          <p:cNvPr id="7" name="TextBox 6">
            <a:extLst>
              <a:ext uri="{FF2B5EF4-FFF2-40B4-BE49-F238E27FC236}">
                <a16:creationId xmlns:a16="http://schemas.microsoft.com/office/drawing/2014/main" id="{8D16F630-A666-EC99-B1C7-55AD79523FC6}"/>
              </a:ext>
            </a:extLst>
          </p:cNvPr>
          <p:cNvSpPr txBox="1"/>
          <p:nvPr/>
        </p:nvSpPr>
        <p:spPr>
          <a:xfrm>
            <a:off x="663463" y="3584276"/>
            <a:ext cx="11018723" cy="369332"/>
          </a:xfrm>
          <a:prstGeom prst="rect">
            <a:avLst/>
          </a:prstGeom>
          <a:solidFill>
            <a:schemeClr val="tx1"/>
          </a:solidFill>
        </p:spPr>
        <p:txBody>
          <a:bodyPr wrap="square" rtlCol="0">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STEP 2: PROPOSAL EVALUATION CRITERIA</a:t>
            </a:r>
          </a:p>
        </p:txBody>
      </p:sp>
      <p:sp>
        <p:nvSpPr>
          <p:cNvPr id="8" name="TextBox 7">
            <a:extLst>
              <a:ext uri="{FF2B5EF4-FFF2-40B4-BE49-F238E27FC236}">
                <a16:creationId xmlns:a16="http://schemas.microsoft.com/office/drawing/2014/main" id="{0A1EE54A-C8C3-FE98-41EE-8A8AFD5721DD}"/>
              </a:ext>
            </a:extLst>
          </p:cNvPr>
          <p:cNvSpPr txBox="1"/>
          <p:nvPr/>
        </p:nvSpPr>
        <p:spPr>
          <a:xfrm>
            <a:off x="509814" y="3910302"/>
            <a:ext cx="11030524" cy="584775"/>
          </a:xfrm>
          <a:prstGeom prst="rect">
            <a:avLst/>
          </a:prstGeom>
          <a:noFill/>
        </p:spPr>
        <p:txBody>
          <a:bodyPr wrap="square" rtlCol="0">
            <a:spAutoFit/>
          </a:body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6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Evaluate the proposed improvements of the submitted projects and proposed metrics for tracking against a weighted scoring system; Also, review to determine if applicant is a prior sub-awardee or new applicant or new </a:t>
            </a:r>
            <a:r>
              <a:rPr kumimoji="0" lang="en-US" sz="1600"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geographic location.</a:t>
            </a:r>
            <a:endParaRPr kumimoji="0" lang="en-US" sz="16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1F145C9-9D84-5ABA-8A5B-1C729AE30467}"/>
              </a:ext>
            </a:extLst>
          </p:cNvPr>
          <p:cNvSpPr txBox="1"/>
          <p:nvPr/>
        </p:nvSpPr>
        <p:spPr>
          <a:xfrm>
            <a:off x="1085610" y="2649170"/>
            <a:ext cx="2685663"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Is the application complete?</a:t>
            </a:r>
          </a:p>
        </p:txBody>
      </p:sp>
      <p:sp>
        <p:nvSpPr>
          <p:cNvPr id="10" name="TextBox 9">
            <a:extLst>
              <a:ext uri="{FF2B5EF4-FFF2-40B4-BE49-F238E27FC236}">
                <a16:creationId xmlns:a16="http://schemas.microsoft.com/office/drawing/2014/main" id="{30E39614-E9C9-1933-6886-EB8A92CC6C8E}"/>
              </a:ext>
            </a:extLst>
          </p:cNvPr>
          <p:cNvSpPr txBox="1"/>
          <p:nvPr/>
        </p:nvSpPr>
        <p:spPr>
          <a:xfrm>
            <a:off x="3542190" y="3293616"/>
            <a:ext cx="184731" cy="369332"/>
          </a:xfrm>
          <a:prstGeom prst="rect">
            <a:avLst/>
          </a:prstGeom>
          <a:noFill/>
        </p:spPr>
        <p:txBody>
          <a:bodyPr wrap="none" rtlCol="0">
            <a:spAutoFit/>
          </a:bodyPr>
          <a:lstStyle/>
          <a:p>
            <a:endParaRPr lang="en-US" dirty="0"/>
          </a:p>
        </p:txBody>
      </p:sp>
      <p:pic>
        <p:nvPicPr>
          <p:cNvPr id="12" name="Graphic 11" descr="Checkbox Checked with solid fill">
            <a:extLst>
              <a:ext uri="{FF2B5EF4-FFF2-40B4-BE49-F238E27FC236}">
                <a16:creationId xmlns:a16="http://schemas.microsoft.com/office/drawing/2014/main" id="{340E679C-65F3-19E9-8783-1412A50220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797" y="2593197"/>
            <a:ext cx="640080" cy="640080"/>
          </a:xfrm>
          <a:prstGeom prst="rect">
            <a:avLst/>
          </a:prstGeom>
        </p:spPr>
      </p:pic>
      <p:pic>
        <p:nvPicPr>
          <p:cNvPr id="13" name="Graphic 12" descr="Checkbox Checked with solid fill">
            <a:extLst>
              <a:ext uri="{FF2B5EF4-FFF2-40B4-BE49-F238E27FC236}">
                <a16:creationId xmlns:a16="http://schemas.microsoft.com/office/drawing/2014/main" id="{CA0D63ED-86A8-FA52-F7E3-86AEB09133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8764" y="2559941"/>
            <a:ext cx="640080" cy="640080"/>
          </a:xfrm>
          <a:prstGeom prst="rect">
            <a:avLst/>
          </a:prstGeom>
        </p:spPr>
      </p:pic>
      <p:sp>
        <p:nvSpPr>
          <p:cNvPr id="14" name="TextBox 13">
            <a:extLst>
              <a:ext uri="{FF2B5EF4-FFF2-40B4-BE49-F238E27FC236}">
                <a16:creationId xmlns:a16="http://schemas.microsoft.com/office/drawing/2014/main" id="{435F0B30-D87A-7747-EF8B-D753B2F1578F}"/>
              </a:ext>
            </a:extLst>
          </p:cNvPr>
          <p:cNvSpPr txBox="1"/>
          <p:nvPr/>
        </p:nvSpPr>
        <p:spPr>
          <a:xfrm>
            <a:off x="5118844" y="2602717"/>
            <a:ext cx="2604977"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Does the response meet 1 of the 4 objectives?</a:t>
            </a:r>
          </a:p>
        </p:txBody>
      </p:sp>
      <p:pic>
        <p:nvPicPr>
          <p:cNvPr id="15" name="Graphic 14" descr="Checkbox Checked with solid fill">
            <a:extLst>
              <a:ext uri="{FF2B5EF4-FFF2-40B4-BE49-F238E27FC236}">
                <a16:creationId xmlns:a16="http://schemas.microsoft.com/office/drawing/2014/main" id="{D5F90348-DDD5-B695-DC71-852067AD95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4421" y="2552613"/>
            <a:ext cx="640080" cy="640080"/>
          </a:xfrm>
          <a:prstGeom prst="rect">
            <a:avLst/>
          </a:prstGeom>
        </p:spPr>
      </p:pic>
      <p:sp>
        <p:nvSpPr>
          <p:cNvPr id="16" name="TextBox 15">
            <a:extLst>
              <a:ext uri="{FF2B5EF4-FFF2-40B4-BE49-F238E27FC236}">
                <a16:creationId xmlns:a16="http://schemas.microsoft.com/office/drawing/2014/main" id="{CE9A5AD9-BC0F-9C54-840E-7C5783ECBC3A}"/>
              </a:ext>
            </a:extLst>
          </p:cNvPr>
          <p:cNvSpPr txBox="1"/>
          <p:nvPr/>
        </p:nvSpPr>
        <p:spPr>
          <a:xfrm>
            <a:off x="8994501" y="2577870"/>
            <a:ext cx="2604977"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Does the application meet workforce standards</a:t>
            </a:r>
          </a:p>
        </p:txBody>
      </p:sp>
      <p:sp>
        <p:nvSpPr>
          <p:cNvPr id="18" name="TextBox 17">
            <a:extLst>
              <a:ext uri="{FF2B5EF4-FFF2-40B4-BE49-F238E27FC236}">
                <a16:creationId xmlns:a16="http://schemas.microsoft.com/office/drawing/2014/main" id="{0CFFA747-CD07-AE55-63FA-8091419EBF52}"/>
              </a:ext>
            </a:extLst>
          </p:cNvPr>
          <p:cNvSpPr txBox="1"/>
          <p:nvPr/>
        </p:nvSpPr>
        <p:spPr>
          <a:xfrm>
            <a:off x="651662" y="4521733"/>
            <a:ext cx="5451163" cy="369332"/>
          </a:xfrm>
          <a:prstGeom prst="rect">
            <a:avLst/>
          </a:prstGeom>
          <a:solidFill>
            <a:schemeClr val="accent6"/>
          </a:solidFill>
        </p:spPr>
        <p:txBody>
          <a:bodyPr wrap="square" rtlCol="0">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PROJECT RESILIENCY IMPACT (60%)</a:t>
            </a:r>
          </a:p>
        </p:txBody>
      </p:sp>
      <p:sp>
        <p:nvSpPr>
          <p:cNvPr id="19" name="TextBox 18">
            <a:extLst>
              <a:ext uri="{FF2B5EF4-FFF2-40B4-BE49-F238E27FC236}">
                <a16:creationId xmlns:a16="http://schemas.microsoft.com/office/drawing/2014/main" id="{62EF3529-A5C7-CC80-ED54-834A67045BB2}"/>
              </a:ext>
            </a:extLst>
          </p:cNvPr>
          <p:cNvSpPr txBox="1"/>
          <p:nvPr/>
        </p:nvSpPr>
        <p:spPr>
          <a:xfrm>
            <a:off x="6102825" y="4521733"/>
            <a:ext cx="5586186" cy="369332"/>
          </a:xfrm>
          <a:prstGeom prst="rect">
            <a:avLst/>
          </a:prstGeom>
          <a:solidFill>
            <a:schemeClr val="accent6"/>
          </a:solidFill>
        </p:spPr>
        <p:txBody>
          <a:bodyPr wrap="square" rtlCol="0">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COMMUNITY BENEFIT IMPACT (40%)</a:t>
            </a:r>
          </a:p>
        </p:txBody>
      </p:sp>
    </p:spTree>
    <p:extLst>
      <p:ext uri="{BB962C8B-B14F-4D97-AF65-F5344CB8AC3E}">
        <p14:creationId xmlns:p14="http://schemas.microsoft.com/office/powerpoint/2010/main" val="143752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5E07-C56E-B964-CC3E-134285A073B7}"/>
              </a:ext>
            </a:extLst>
          </p:cNvPr>
          <p:cNvSpPr>
            <a:spLocks noGrp="1"/>
          </p:cNvSpPr>
          <p:nvPr>
            <p:ph type="title"/>
          </p:nvPr>
        </p:nvSpPr>
        <p:spPr>
          <a:xfrm>
            <a:off x="468313" y="143528"/>
            <a:ext cx="9536821" cy="1022940"/>
          </a:xfrm>
        </p:spPr>
        <p:txBody>
          <a:bodyPr>
            <a:noAutofit/>
          </a:bodyPr>
          <a:lstStyle/>
          <a:p>
            <a:r>
              <a:rPr lang="en-US" sz="3200" cap="small" dirty="0">
                <a:latin typeface="Times New Roman" panose="02020603050405020304" pitchFamily="18" charset="0"/>
                <a:cs typeface="Times New Roman" panose="02020603050405020304" pitchFamily="18" charset="0"/>
              </a:rPr>
              <a:t>Department of Energy Reporting Requirements</a:t>
            </a:r>
          </a:p>
        </p:txBody>
      </p:sp>
      <p:sp>
        <p:nvSpPr>
          <p:cNvPr id="3" name="Text Placeholder 2">
            <a:extLst>
              <a:ext uri="{FF2B5EF4-FFF2-40B4-BE49-F238E27FC236}">
                <a16:creationId xmlns:a16="http://schemas.microsoft.com/office/drawing/2014/main" id="{E36AE3FF-C3C7-977A-8DBB-8E3316C68BE1}"/>
              </a:ext>
            </a:extLst>
          </p:cNvPr>
          <p:cNvSpPr>
            <a:spLocks noGrp="1"/>
          </p:cNvSpPr>
          <p:nvPr>
            <p:ph type="body" sz="quarter" idx="10"/>
          </p:nvPr>
        </p:nvSpPr>
        <p:spPr>
          <a:xfrm>
            <a:off x="264126" y="6351335"/>
            <a:ext cx="11137900" cy="164876"/>
          </a:xfrm>
        </p:spPr>
        <p:txBody>
          <a:bodyPr>
            <a:noAutofit/>
          </a:bodyPr>
          <a:lstStyle/>
          <a:p>
            <a:pPr marL="0" indent="0">
              <a:buNone/>
            </a:pPr>
            <a:r>
              <a:rPr lang="en-US" sz="1000" dirty="0">
                <a:solidFill>
                  <a:schemeClr val="tx1">
                    <a:lumMod val="95000"/>
                    <a:lumOff val="5000"/>
                  </a:schemeClr>
                </a:solidFill>
                <a:effectLst/>
              </a:rPr>
              <a:t>More information found at -</a:t>
            </a:r>
            <a:r>
              <a:rPr lang="en-US" sz="1000" u="sng" dirty="0">
                <a:solidFill>
                  <a:schemeClr val="tx1">
                    <a:lumMod val="95000"/>
                    <a:lumOff val="5000"/>
                  </a:schemeClr>
                </a:solidFill>
                <a:effectLst/>
              </a:rPr>
              <a:t> </a:t>
            </a:r>
            <a:r>
              <a:rPr lang="en-US" sz="1000" dirty="0">
                <a:solidFill>
                  <a:schemeClr val="tx1">
                    <a:lumMod val="95000"/>
                    <a:lumOff val="5000"/>
                  </a:schemeClr>
                </a:solidFill>
                <a:effectLst/>
                <a:hlinkClick r:id="rId3" tooltip="https://netl.doe.gov/bilhub/grid-resilience/formula-grants/post-award-documents">
                  <a:extLst>
                    <a:ext uri="{A12FA001-AC4F-418D-AE19-62706E023703}">
                      <ahyp:hlinkClr xmlns:ahyp="http://schemas.microsoft.com/office/drawing/2018/hyperlinkcolor" val="tx"/>
                    </a:ext>
                  </a:extLst>
                </a:hlinkClick>
              </a:rPr>
              <a:t>https://netl.doe.gov/bilhub/grid-resilience/formula-grants/post-award-documents</a:t>
            </a:r>
            <a:endParaRPr lang="en-US" sz="1000" dirty="0">
              <a:solidFill>
                <a:schemeClr val="tx1">
                  <a:lumMod val="95000"/>
                  <a:lumOff val="5000"/>
                </a:schemeClr>
              </a:solidFill>
            </a:endParaRPr>
          </a:p>
          <a:p>
            <a:pPr marL="0" indent="0">
              <a:buNone/>
            </a:pPr>
            <a:endParaRPr lang="en-US" sz="1000" dirty="0"/>
          </a:p>
        </p:txBody>
      </p:sp>
      <p:sp>
        <p:nvSpPr>
          <p:cNvPr id="4" name="TextBox 3">
            <a:extLst>
              <a:ext uri="{FF2B5EF4-FFF2-40B4-BE49-F238E27FC236}">
                <a16:creationId xmlns:a16="http://schemas.microsoft.com/office/drawing/2014/main" id="{0DB05878-AD02-9860-4715-2FBF0F729C95}"/>
              </a:ext>
            </a:extLst>
          </p:cNvPr>
          <p:cNvSpPr txBox="1"/>
          <p:nvPr/>
        </p:nvSpPr>
        <p:spPr>
          <a:xfrm>
            <a:off x="124286" y="1113438"/>
            <a:ext cx="3719743" cy="369332"/>
          </a:xfrm>
          <a:prstGeom prst="rect">
            <a:avLst/>
          </a:prstGeom>
          <a:solidFill>
            <a:schemeClr val="accent6">
              <a:lumMod val="60000"/>
              <a:lumOff val="40000"/>
            </a:schemeClr>
          </a:solid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Project Management Plan</a:t>
            </a:r>
          </a:p>
        </p:txBody>
      </p:sp>
      <p:sp>
        <p:nvSpPr>
          <p:cNvPr id="6" name="TextBox 5">
            <a:extLst>
              <a:ext uri="{FF2B5EF4-FFF2-40B4-BE49-F238E27FC236}">
                <a16:creationId xmlns:a16="http://schemas.microsoft.com/office/drawing/2014/main" id="{C2AFEB11-B493-8DD0-2F32-B367915F6779}"/>
              </a:ext>
            </a:extLst>
          </p:cNvPr>
          <p:cNvSpPr txBox="1"/>
          <p:nvPr/>
        </p:nvSpPr>
        <p:spPr>
          <a:xfrm>
            <a:off x="3844031" y="1112164"/>
            <a:ext cx="3888419" cy="369332"/>
          </a:xfrm>
          <a:prstGeom prst="rect">
            <a:avLst/>
          </a:prstGeom>
          <a:solidFill>
            <a:schemeClr val="accent6">
              <a:lumMod val="60000"/>
              <a:lumOff val="40000"/>
            </a:schemeClr>
          </a:solidFill>
        </p:spPr>
        <p:txBody>
          <a:bodyPr wrap="square" rtlCol="0">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Quarterly Reporting</a:t>
            </a:r>
          </a:p>
        </p:txBody>
      </p:sp>
      <p:sp>
        <p:nvSpPr>
          <p:cNvPr id="7" name="TextBox 6">
            <a:extLst>
              <a:ext uri="{FF2B5EF4-FFF2-40B4-BE49-F238E27FC236}">
                <a16:creationId xmlns:a16="http://schemas.microsoft.com/office/drawing/2014/main" id="{09EED955-4199-5810-5C34-F5F7571B6D8E}"/>
              </a:ext>
            </a:extLst>
          </p:cNvPr>
          <p:cNvSpPr txBox="1"/>
          <p:nvPr/>
        </p:nvSpPr>
        <p:spPr>
          <a:xfrm>
            <a:off x="7732450" y="1112164"/>
            <a:ext cx="4243526" cy="369332"/>
          </a:xfrm>
          <a:prstGeom prst="rect">
            <a:avLst/>
          </a:prstGeom>
          <a:solidFill>
            <a:schemeClr val="accent6">
              <a:lumMod val="60000"/>
              <a:lumOff val="40000"/>
            </a:schemeClr>
          </a:solidFill>
        </p:spPr>
        <p:txBody>
          <a:bodyPr wrap="square" rtlCol="0">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Annual Report</a:t>
            </a:r>
          </a:p>
        </p:txBody>
      </p:sp>
      <p:sp>
        <p:nvSpPr>
          <p:cNvPr id="5" name="TextBox 4">
            <a:extLst>
              <a:ext uri="{FF2B5EF4-FFF2-40B4-BE49-F238E27FC236}">
                <a16:creationId xmlns:a16="http://schemas.microsoft.com/office/drawing/2014/main" id="{273DAD26-0024-D858-5590-82D074AA994C}"/>
              </a:ext>
            </a:extLst>
          </p:cNvPr>
          <p:cNvSpPr txBox="1"/>
          <p:nvPr/>
        </p:nvSpPr>
        <p:spPr>
          <a:xfrm>
            <a:off x="124287" y="1488773"/>
            <a:ext cx="3719744" cy="615553"/>
          </a:xfrm>
          <a:prstGeom prst="rect">
            <a:avLst/>
          </a:prstGeom>
          <a:noFill/>
        </p:spPr>
        <p:txBody>
          <a:bodyPr wrap="square" rtlCol="0">
            <a:spAutoFit/>
          </a:body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700" b="1" i="0" u="none" strike="noStrike" kern="0" cap="none" spc="0" normalizeH="0" baseline="0" noProof="0" dirty="0">
                <a:ln>
                  <a:noFill/>
                </a:ln>
                <a:solidFill>
                  <a:srgbClr val="64A70B"/>
                </a:solidFill>
                <a:effectLst/>
                <a:uLnTx/>
                <a:uFillTx/>
                <a:latin typeface="Times New Roman" panose="02020603050405020304" pitchFamily="18" charset="0"/>
                <a:ea typeface="Geneva" charset="-128"/>
                <a:cs typeface="Times New Roman" panose="02020603050405020304" pitchFamily="18" charset="0"/>
              </a:rPr>
              <a:t>Due 90 days after effective award date</a:t>
            </a:r>
          </a:p>
        </p:txBody>
      </p:sp>
      <p:sp>
        <p:nvSpPr>
          <p:cNvPr id="8" name="TextBox 7">
            <a:extLst>
              <a:ext uri="{FF2B5EF4-FFF2-40B4-BE49-F238E27FC236}">
                <a16:creationId xmlns:a16="http://schemas.microsoft.com/office/drawing/2014/main" id="{EE7EBD02-895C-E32F-CF2B-2994F753963F}"/>
              </a:ext>
            </a:extLst>
          </p:cNvPr>
          <p:cNvSpPr txBox="1"/>
          <p:nvPr/>
        </p:nvSpPr>
        <p:spPr>
          <a:xfrm>
            <a:off x="5632881" y="2974019"/>
            <a:ext cx="914400" cy="914400"/>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0C3F9B1A-7D07-4224-E57A-65CDE3D972C4}"/>
              </a:ext>
            </a:extLst>
          </p:cNvPr>
          <p:cNvSpPr txBox="1"/>
          <p:nvPr/>
        </p:nvSpPr>
        <p:spPr>
          <a:xfrm>
            <a:off x="5770486" y="1704833"/>
            <a:ext cx="71021" cy="36933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55D51654-72DE-666D-783F-AC900F8602DE}"/>
              </a:ext>
            </a:extLst>
          </p:cNvPr>
          <p:cNvSpPr txBox="1"/>
          <p:nvPr/>
        </p:nvSpPr>
        <p:spPr>
          <a:xfrm>
            <a:off x="4101482" y="1493776"/>
            <a:ext cx="3373515" cy="615553"/>
          </a:xfrm>
          <a:prstGeom prst="rect">
            <a:avLst/>
          </a:prstGeom>
          <a:noFill/>
        </p:spPr>
        <p:txBody>
          <a:bodyPr wrap="square" rtlCol="0">
            <a:spAutoFit/>
          </a:body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700" b="1" i="0" u="none" strike="noStrike" kern="0" cap="none" spc="0" normalizeH="0" baseline="0" noProof="0" dirty="0">
                <a:ln>
                  <a:noFill/>
                </a:ln>
                <a:solidFill>
                  <a:srgbClr val="64A70B"/>
                </a:solidFill>
                <a:effectLst/>
                <a:uLnTx/>
                <a:uFillTx/>
                <a:latin typeface="Times New Roman" panose="02020603050405020304" pitchFamily="18" charset="0"/>
                <a:ea typeface="Geneva" charset="-128"/>
                <a:cs typeface="Times New Roman" panose="02020603050405020304" pitchFamily="18" charset="0"/>
              </a:rPr>
              <a:t>Due 30 days after the end of each Quarter</a:t>
            </a:r>
          </a:p>
        </p:txBody>
      </p:sp>
      <p:sp>
        <p:nvSpPr>
          <p:cNvPr id="12" name="TextBox 11">
            <a:extLst>
              <a:ext uri="{FF2B5EF4-FFF2-40B4-BE49-F238E27FC236}">
                <a16:creationId xmlns:a16="http://schemas.microsoft.com/office/drawing/2014/main" id="{78534367-4CD3-5E8F-A6CD-A4578A703FBC}"/>
              </a:ext>
            </a:extLst>
          </p:cNvPr>
          <p:cNvSpPr txBox="1"/>
          <p:nvPr/>
        </p:nvSpPr>
        <p:spPr>
          <a:xfrm>
            <a:off x="7732449" y="1481496"/>
            <a:ext cx="4243526" cy="615553"/>
          </a:xfrm>
          <a:prstGeom prst="rect">
            <a:avLst/>
          </a:prstGeom>
          <a:noFill/>
        </p:spPr>
        <p:txBody>
          <a:bodyPr wrap="square" rtlCol="0">
            <a:spAutoFit/>
          </a:body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700" b="1" i="0" u="none" strike="noStrike" kern="0" cap="none" spc="0" normalizeH="0" baseline="0" noProof="0" dirty="0">
                <a:ln>
                  <a:noFill/>
                </a:ln>
                <a:solidFill>
                  <a:srgbClr val="64A70B"/>
                </a:solidFill>
                <a:effectLst/>
                <a:uLnTx/>
                <a:uFillTx/>
                <a:latin typeface="Times New Roman" panose="02020603050405020304" pitchFamily="18" charset="0"/>
                <a:ea typeface="Geneva" charset="-128"/>
                <a:cs typeface="Times New Roman" panose="02020603050405020304" pitchFamily="18" charset="0"/>
              </a:rPr>
              <a:t>  Due 30 days after reporting year (October 1 – September 30)</a:t>
            </a:r>
          </a:p>
        </p:txBody>
      </p:sp>
      <p:pic>
        <p:nvPicPr>
          <p:cNvPr id="14" name="Picture 13">
            <a:extLst>
              <a:ext uri="{FF2B5EF4-FFF2-40B4-BE49-F238E27FC236}">
                <a16:creationId xmlns:a16="http://schemas.microsoft.com/office/drawing/2014/main" id="{921D399C-125D-6DC0-2D45-AA5B9324A2ED}"/>
              </a:ext>
            </a:extLst>
          </p:cNvPr>
          <p:cNvPicPr>
            <a:picLocks noChangeAspect="1"/>
          </p:cNvPicPr>
          <p:nvPr/>
        </p:nvPicPr>
        <p:blipFill>
          <a:blip r:embed="rId4"/>
          <a:stretch>
            <a:fillRect/>
          </a:stretch>
        </p:blipFill>
        <p:spPr>
          <a:xfrm>
            <a:off x="432805" y="2066271"/>
            <a:ext cx="3295814" cy="2027754"/>
          </a:xfrm>
          <a:prstGeom prst="rect">
            <a:avLst/>
          </a:prstGeom>
        </p:spPr>
      </p:pic>
      <p:pic>
        <p:nvPicPr>
          <p:cNvPr id="15" name="Picture 14">
            <a:extLst>
              <a:ext uri="{FF2B5EF4-FFF2-40B4-BE49-F238E27FC236}">
                <a16:creationId xmlns:a16="http://schemas.microsoft.com/office/drawing/2014/main" id="{97B5FCAA-8853-8C15-F3C5-7E7435572311}"/>
              </a:ext>
            </a:extLst>
          </p:cNvPr>
          <p:cNvPicPr>
            <a:picLocks noChangeAspect="1"/>
          </p:cNvPicPr>
          <p:nvPr/>
        </p:nvPicPr>
        <p:blipFill>
          <a:blip r:embed="rId5"/>
          <a:stretch>
            <a:fillRect/>
          </a:stretch>
        </p:blipFill>
        <p:spPr>
          <a:xfrm>
            <a:off x="4636667" y="2066271"/>
            <a:ext cx="2617489" cy="3005676"/>
          </a:xfrm>
          <a:prstGeom prst="rect">
            <a:avLst/>
          </a:prstGeom>
        </p:spPr>
      </p:pic>
      <p:pic>
        <p:nvPicPr>
          <p:cNvPr id="16" name="Picture 15">
            <a:extLst>
              <a:ext uri="{FF2B5EF4-FFF2-40B4-BE49-F238E27FC236}">
                <a16:creationId xmlns:a16="http://schemas.microsoft.com/office/drawing/2014/main" id="{37F97312-71D7-489D-A178-81CE4F1E07C7}"/>
              </a:ext>
            </a:extLst>
          </p:cNvPr>
          <p:cNvPicPr>
            <a:picLocks noChangeAspect="1"/>
          </p:cNvPicPr>
          <p:nvPr/>
        </p:nvPicPr>
        <p:blipFill>
          <a:blip r:embed="rId6"/>
          <a:stretch>
            <a:fillRect/>
          </a:stretch>
        </p:blipFill>
        <p:spPr>
          <a:xfrm>
            <a:off x="8711260" y="2095977"/>
            <a:ext cx="2617488" cy="525500"/>
          </a:xfrm>
          <a:prstGeom prst="rect">
            <a:avLst/>
          </a:prstGeom>
        </p:spPr>
      </p:pic>
      <p:pic>
        <p:nvPicPr>
          <p:cNvPr id="17" name="Picture 16">
            <a:extLst>
              <a:ext uri="{FF2B5EF4-FFF2-40B4-BE49-F238E27FC236}">
                <a16:creationId xmlns:a16="http://schemas.microsoft.com/office/drawing/2014/main" id="{96FB41DA-03A6-E0D1-08ED-5168DAD9A5C1}"/>
              </a:ext>
            </a:extLst>
          </p:cNvPr>
          <p:cNvPicPr>
            <a:picLocks noChangeAspect="1"/>
          </p:cNvPicPr>
          <p:nvPr/>
        </p:nvPicPr>
        <p:blipFill>
          <a:blip r:embed="rId6"/>
          <a:stretch>
            <a:fillRect/>
          </a:stretch>
        </p:blipFill>
        <p:spPr>
          <a:xfrm>
            <a:off x="8696390" y="2095977"/>
            <a:ext cx="2617488" cy="525500"/>
          </a:xfrm>
          <a:prstGeom prst="rect">
            <a:avLst/>
          </a:prstGeom>
        </p:spPr>
      </p:pic>
      <p:pic>
        <p:nvPicPr>
          <p:cNvPr id="18" name="Picture 17">
            <a:extLst>
              <a:ext uri="{FF2B5EF4-FFF2-40B4-BE49-F238E27FC236}">
                <a16:creationId xmlns:a16="http://schemas.microsoft.com/office/drawing/2014/main" id="{671D072C-2AEB-0EE6-F1F4-D3287A3E2331}"/>
              </a:ext>
            </a:extLst>
          </p:cNvPr>
          <p:cNvPicPr>
            <a:picLocks noChangeAspect="1"/>
          </p:cNvPicPr>
          <p:nvPr/>
        </p:nvPicPr>
        <p:blipFill>
          <a:blip r:embed="rId7"/>
          <a:stretch>
            <a:fillRect/>
          </a:stretch>
        </p:blipFill>
        <p:spPr>
          <a:xfrm>
            <a:off x="8893886" y="2723981"/>
            <a:ext cx="2364930" cy="1564603"/>
          </a:xfrm>
          <a:prstGeom prst="rect">
            <a:avLst/>
          </a:prstGeom>
        </p:spPr>
      </p:pic>
      <p:sp>
        <p:nvSpPr>
          <p:cNvPr id="20" name="TextBox 19">
            <a:extLst>
              <a:ext uri="{FF2B5EF4-FFF2-40B4-BE49-F238E27FC236}">
                <a16:creationId xmlns:a16="http://schemas.microsoft.com/office/drawing/2014/main" id="{BB334558-3AED-01F1-AC77-D2669468DB0F}"/>
              </a:ext>
            </a:extLst>
          </p:cNvPr>
          <p:cNvSpPr txBox="1"/>
          <p:nvPr/>
        </p:nvSpPr>
        <p:spPr>
          <a:xfrm>
            <a:off x="468313" y="4140282"/>
            <a:ext cx="3224798" cy="1754326"/>
          </a:xfrm>
          <a:prstGeom prst="rect">
            <a:avLst/>
          </a:prstGeom>
          <a:noFill/>
        </p:spPr>
        <p:txBody>
          <a:bodyPr wrap="square" rtlCol="0">
            <a:spAutoFit/>
          </a:body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i="0" u="none" strike="noStrike" kern="0" cap="none" spc="0" normalizeH="0" baseline="0" noProof="0" dirty="0">
                <a:ln>
                  <a:noFill/>
                </a:ln>
                <a:solidFill>
                  <a:schemeClr val="tx1"/>
                </a:solidFill>
                <a:effectLst/>
                <a:uLnTx/>
                <a:uFillTx/>
                <a:latin typeface="Times New Roman" panose="02020603050405020304" pitchFamily="18" charset="0"/>
                <a:ea typeface="Geneva" charset="-128"/>
                <a:cs typeface="Times New Roman" panose="02020603050405020304" pitchFamily="18" charset="0"/>
              </a:rPr>
              <a:t>Form-based response collecting information related to award, administration budget, customer impact, project milestones, contracts, impact metrics, overall and risks</a:t>
            </a:r>
          </a:p>
        </p:txBody>
      </p:sp>
      <p:sp>
        <p:nvSpPr>
          <p:cNvPr id="21" name="TextBox 20">
            <a:extLst>
              <a:ext uri="{FF2B5EF4-FFF2-40B4-BE49-F238E27FC236}">
                <a16:creationId xmlns:a16="http://schemas.microsoft.com/office/drawing/2014/main" id="{127D522C-EDD1-A538-CD16-60B87019500E}"/>
              </a:ext>
            </a:extLst>
          </p:cNvPr>
          <p:cNvSpPr txBox="1"/>
          <p:nvPr/>
        </p:nvSpPr>
        <p:spPr>
          <a:xfrm>
            <a:off x="4101482" y="5155352"/>
            <a:ext cx="3551069" cy="1200329"/>
          </a:xfrm>
          <a:prstGeom prst="rect">
            <a:avLst/>
          </a:prstGeom>
          <a:noFill/>
        </p:spPr>
        <p:txBody>
          <a:bodyPr wrap="square" rtlCol="0">
            <a:spAutoFit/>
          </a:body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i="0" u="none" strike="noStrike" kern="0" cap="none" spc="0" normalizeH="0" baseline="0" noProof="0" dirty="0">
                <a:ln>
                  <a:noFill/>
                </a:ln>
                <a:solidFill>
                  <a:schemeClr val="tx1"/>
                </a:solidFill>
                <a:effectLst/>
                <a:uLnTx/>
                <a:uFillTx/>
                <a:latin typeface="Times New Roman" panose="02020603050405020304" pitchFamily="18" charset="0"/>
                <a:ea typeface="Geneva" charset="-128"/>
                <a:cs typeface="Times New Roman" panose="02020603050405020304" pitchFamily="18" charset="0"/>
              </a:rPr>
              <a:t>Project-specific information and updates related to project build, resilience impact, and financial reporting </a:t>
            </a:r>
          </a:p>
        </p:txBody>
      </p:sp>
      <p:sp>
        <p:nvSpPr>
          <p:cNvPr id="22" name="TextBox 21">
            <a:extLst>
              <a:ext uri="{FF2B5EF4-FFF2-40B4-BE49-F238E27FC236}">
                <a16:creationId xmlns:a16="http://schemas.microsoft.com/office/drawing/2014/main" id="{FFE05477-59DD-586A-743D-706B5A15EBB3}"/>
              </a:ext>
            </a:extLst>
          </p:cNvPr>
          <p:cNvSpPr txBox="1"/>
          <p:nvPr/>
        </p:nvSpPr>
        <p:spPr>
          <a:xfrm>
            <a:off x="7918881" y="4407349"/>
            <a:ext cx="4057093" cy="1200329"/>
          </a:xfrm>
          <a:prstGeom prst="rect">
            <a:avLst/>
          </a:prstGeom>
          <a:noFill/>
        </p:spPr>
        <p:txBody>
          <a:bodyPr wrap="square" rtlCol="0">
            <a:spAutoFit/>
          </a:body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800" i="0" u="none" strike="noStrike" kern="0" cap="none" spc="0" normalizeH="0" baseline="0" noProof="0" dirty="0">
                <a:ln>
                  <a:noFill/>
                </a:ln>
                <a:solidFill>
                  <a:schemeClr val="tx1"/>
                </a:solidFill>
                <a:effectLst/>
                <a:uLnTx/>
                <a:uFillTx/>
                <a:latin typeface="Times New Roman" panose="02020603050405020304" pitchFamily="18" charset="0"/>
                <a:ea typeface="Geneva" charset="-128"/>
                <a:cs typeface="Times New Roman" panose="02020603050405020304" pitchFamily="18" charset="0"/>
              </a:rPr>
              <a:t>Form-based report includes impacts (e.g., performance metrics), job creation, workforce demographics, and community engagements</a:t>
            </a:r>
          </a:p>
        </p:txBody>
      </p:sp>
    </p:spTree>
    <p:extLst>
      <p:ext uri="{BB962C8B-B14F-4D97-AF65-F5344CB8AC3E}">
        <p14:creationId xmlns:p14="http://schemas.microsoft.com/office/powerpoint/2010/main" val="875805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84ECA-2ED3-3112-CAF1-7DC4064D592D}"/>
              </a:ext>
            </a:extLst>
          </p:cNvPr>
          <p:cNvSpPr>
            <a:spLocks noGrp="1"/>
          </p:cNvSpPr>
          <p:nvPr>
            <p:ph type="title"/>
          </p:nvPr>
        </p:nvSpPr>
        <p:spPr/>
        <p:txBody>
          <a:bodyPr/>
          <a:lstStyle/>
          <a:p>
            <a:r>
              <a:rPr lang="en-US" cap="small" dirty="0">
                <a:latin typeface="Times New Roman" panose="02020603050405020304" pitchFamily="18" charset="0"/>
                <a:cs typeface="Times New Roman" panose="02020603050405020304" pitchFamily="18" charset="0"/>
              </a:rPr>
              <a:t>RFP and Associated Documents</a:t>
            </a:r>
          </a:p>
        </p:txBody>
      </p:sp>
      <p:sp>
        <p:nvSpPr>
          <p:cNvPr id="3" name="Text Placeholder 2">
            <a:extLst>
              <a:ext uri="{FF2B5EF4-FFF2-40B4-BE49-F238E27FC236}">
                <a16:creationId xmlns:a16="http://schemas.microsoft.com/office/drawing/2014/main" id="{61C2B410-B742-56F5-1803-E2616946B090}"/>
              </a:ext>
            </a:extLst>
          </p:cNvPr>
          <p:cNvSpPr>
            <a:spLocks noGrp="1"/>
          </p:cNvSpPr>
          <p:nvPr>
            <p:ph type="body" sz="quarter" idx="10"/>
          </p:nvPr>
        </p:nvSpPr>
        <p:spPr/>
        <p:txBody>
          <a:bodyPr>
            <a:normAutofit/>
          </a:bodyPr>
          <a:lstStyle/>
          <a:p>
            <a:pPr marL="0" indent="0">
              <a:buNone/>
            </a:pPr>
            <a:r>
              <a:rPr lang="en-US" sz="2200" b="1" u="sng" kern="0" dirty="0">
                <a:latin typeface="Times New Roman" panose="02020603050405020304" pitchFamily="18" charset="0"/>
                <a:ea typeface="Geneva" charset="0"/>
                <a:cs typeface="Times New Roman" panose="02020603050405020304" pitchFamily="18" charset="0"/>
              </a:rPr>
              <a:t>Next steps and where to find the RFP &amp; Associated Documents</a:t>
            </a:r>
            <a:r>
              <a:rPr lang="en-US" sz="2200" kern="0" dirty="0">
                <a:latin typeface="Times New Roman" panose="02020603050405020304" pitchFamily="18" charset="0"/>
                <a:ea typeface="Geneva" charset="0"/>
                <a:cs typeface="Times New Roman" panose="02020603050405020304" pitchFamily="18" charset="0"/>
              </a:rPr>
              <a:t>:</a:t>
            </a:r>
          </a:p>
          <a:p>
            <a:r>
              <a:rPr lang="en-US" sz="2200" kern="0" dirty="0">
                <a:latin typeface="Times New Roman" panose="02020603050405020304" pitchFamily="18" charset="0"/>
                <a:ea typeface="Geneva" charset="0"/>
                <a:cs typeface="Times New Roman" panose="02020603050405020304" pitchFamily="18" charset="0"/>
              </a:rPr>
              <a:t>RFP Opened for all eligible entities on August 30, 2024 and all proposed applications are due by </a:t>
            </a:r>
            <a:r>
              <a:rPr lang="en-US" sz="2200" b="1" kern="0" dirty="0">
                <a:latin typeface="Times New Roman" panose="02020603050405020304" pitchFamily="18" charset="0"/>
                <a:ea typeface="Geneva" charset="0"/>
                <a:cs typeface="Times New Roman" panose="02020603050405020304" pitchFamily="18" charset="0"/>
              </a:rPr>
              <a:t>5:00 pm on September 27, 2024</a:t>
            </a:r>
            <a:r>
              <a:rPr lang="en-US" sz="2200" kern="0" dirty="0">
                <a:latin typeface="Times New Roman" panose="02020603050405020304" pitchFamily="18" charset="0"/>
                <a:ea typeface="Geneva" charset="0"/>
                <a:cs typeface="Times New Roman" panose="02020603050405020304" pitchFamily="18" charset="0"/>
              </a:rPr>
              <a:t>.</a:t>
            </a:r>
          </a:p>
          <a:p>
            <a:r>
              <a:rPr lang="en-US" sz="2200" kern="0" dirty="0">
                <a:latin typeface="Times New Roman" panose="02020603050405020304" pitchFamily="18" charset="0"/>
                <a:ea typeface="Geneva" charset="0"/>
                <a:cs typeface="Times New Roman" panose="02020603050405020304" pitchFamily="18" charset="0"/>
              </a:rPr>
              <a:t>Santee Cooper will host another virtual RFP Review and Q&amp;A September 12, 2024, please submit all questions to </a:t>
            </a:r>
            <a:r>
              <a:rPr lang="en-US" sz="2200" b="1" kern="0" dirty="0">
                <a:solidFill>
                  <a:srgbClr val="64A70B"/>
                </a:solidFill>
                <a:latin typeface="Times New Roman" panose="02020603050405020304" pitchFamily="18" charset="0"/>
                <a:ea typeface="Geneva" charset="0"/>
                <a:cs typeface="Times New Roman" panose="02020603050405020304" pitchFamily="18" charset="0"/>
                <a:hlinkClick r:id="rId2">
                  <a:extLst>
                    <a:ext uri="{A12FA001-AC4F-418D-AE19-62706E023703}">
                      <ahyp:hlinkClr xmlns:ahyp="http://schemas.microsoft.com/office/drawing/2018/hyperlinkcolor" val="tx"/>
                    </a:ext>
                  </a:extLst>
                </a:hlinkClick>
              </a:rPr>
              <a:t>gridresiliencegrant@santeecooper.com</a:t>
            </a:r>
            <a:r>
              <a:rPr lang="en-US" sz="2200" b="1" kern="0" dirty="0">
                <a:solidFill>
                  <a:srgbClr val="64A70B"/>
                </a:solidFill>
                <a:latin typeface="Times New Roman" panose="02020603050405020304" pitchFamily="18" charset="0"/>
                <a:ea typeface="Geneva" charset="0"/>
                <a:cs typeface="Times New Roman" panose="02020603050405020304" pitchFamily="18" charset="0"/>
              </a:rPr>
              <a:t>  </a:t>
            </a:r>
            <a:r>
              <a:rPr lang="en-US" sz="2200" kern="0" dirty="0">
                <a:latin typeface="Times New Roman" panose="02020603050405020304" pitchFamily="18" charset="0"/>
                <a:ea typeface="Geneva" charset="0"/>
                <a:cs typeface="Times New Roman" panose="02020603050405020304" pitchFamily="18" charset="0"/>
              </a:rPr>
              <a:t>no later than September 10, 2024.</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rgbClr val="000000"/>
                </a:solidFill>
                <a:effectLst/>
                <a:uLnTx/>
                <a:uFillTx/>
                <a:latin typeface="Times New Roman" panose="02020603050405020304" pitchFamily="18" charset="0"/>
                <a:ea typeface="Geneva" charset="-128"/>
                <a:cs typeface="Times New Roman" panose="02020603050405020304" pitchFamily="18" charset="0"/>
              </a:rPr>
              <a:t>All project submission related questions and proposed projects should be sent to Santee Cooper at the following email address: </a:t>
            </a:r>
            <a:r>
              <a:rPr kumimoji="0" lang="en-US" sz="2200" b="1" i="0" u="sng" strike="noStrike" kern="0" cap="none" spc="0" normalizeH="0" baseline="0" noProof="0" dirty="0">
                <a:ln>
                  <a:noFill/>
                </a:ln>
                <a:solidFill>
                  <a:srgbClr val="64A70B"/>
                </a:solidFill>
                <a:effectLst/>
                <a:uLnTx/>
                <a:uFillTx/>
                <a:latin typeface="Times New Roman" panose="02020603050405020304" pitchFamily="18" charset="0"/>
                <a:ea typeface="Geneva" charset="-128"/>
                <a:cs typeface="Times New Roman" panose="02020603050405020304" pitchFamily="18" charset="0"/>
              </a:rPr>
              <a:t>gridresiliencegrant@santeecooper.com</a:t>
            </a:r>
            <a:endParaRPr kumimoji="0" lang="en-US" sz="2200" b="1" i="0" u="sng" strike="noStrike" kern="0" cap="none" spc="0" normalizeH="0" baseline="0" noProof="0" dirty="0">
              <a:ln>
                <a:noFill/>
              </a:ln>
              <a:solidFill>
                <a:srgbClr val="64A70B"/>
              </a:solidFill>
              <a:effectLst/>
              <a:highlight>
                <a:srgbClr val="FFFF00"/>
              </a:highlight>
              <a:uLnTx/>
              <a:uFillTx/>
              <a:latin typeface="Times New Roman" panose="02020603050405020304" pitchFamily="18" charset="0"/>
              <a:ea typeface="Geneva" charset="-128"/>
              <a:cs typeface="Times New Roman" panose="02020603050405020304" pitchFamily="18" charset="0"/>
            </a:endParaRPr>
          </a:p>
          <a:p>
            <a:pPr lvl="1" indent="-342900">
              <a:buFontTx/>
              <a:buChar char="•"/>
              <a:defRPr/>
            </a:pPr>
            <a:r>
              <a:rPr kumimoji="0" lang="en-US" sz="2200" b="0" i="0" u="none" strike="noStrike" kern="0" cap="none" spc="0" normalizeH="0" baseline="0" noProof="0" dirty="0">
                <a:ln>
                  <a:noFill/>
                </a:ln>
                <a:solidFill>
                  <a:srgbClr val="000000"/>
                </a:solidFill>
                <a:effectLst/>
                <a:uLnTx/>
                <a:uFillTx/>
                <a:latin typeface="Times New Roman" panose="02020603050405020304" pitchFamily="18" charset="0"/>
                <a:ea typeface="Geneva" charset="-128"/>
                <a:cs typeface="Times New Roman" panose="02020603050405020304" pitchFamily="18" charset="0"/>
              </a:rPr>
              <a:t>(</a:t>
            </a:r>
            <a:r>
              <a:rPr kumimoji="0" lang="en-US" sz="2200" i="1" u="none" strike="noStrike" kern="0" cap="none" spc="0" normalizeH="0" baseline="0" noProof="0" dirty="0">
                <a:ln>
                  <a:noFill/>
                </a:ln>
                <a:solidFill>
                  <a:srgbClr val="000000"/>
                </a:solidFill>
                <a:effectLst/>
                <a:uLnTx/>
                <a:uFillTx/>
                <a:latin typeface="Times New Roman" panose="02020603050405020304" pitchFamily="18" charset="0"/>
                <a:ea typeface="Geneva" charset="-128"/>
                <a:cs typeface="Times New Roman" panose="02020603050405020304" pitchFamily="18" charset="0"/>
              </a:rPr>
              <a:t>Please clearly state in the subject line whether you are submitting a question or final application</a:t>
            </a:r>
            <a:r>
              <a:rPr kumimoji="0" lang="en-US" sz="2200" b="0" i="0" u="none" strike="noStrike" kern="0" cap="none" spc="0" normalizeH="0" baseline="0" noProof="0" dirty="0">
                <a:ln>
                  <a:noFill/>
                </a:ln>
                <a:solidFill>
                  <a:srgbClr val="000000"/>
                </a:solidFill>
                <a:effectLst/>
                <a:uLnTx/>
                <a:uFillTx/>
                <a:latin typeface="Times New Roman" panose="02020603050405020304" pitchFamily="18" charset="0"/>
                <a:ea typeface="Geneva" charset="-128"/>
                <a:cs typeface="Times New Roman" panose="02020603050405020304" pitchFamily="18" charset="0"/>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rgbClr val="000000"/>
                </a:solidFill>
                <a:effectLst/>
                <a:uLnTx/>
                <a:uFillTx/>
                <a:latin typeface="Times New Roman" panose="02020603050405020304" pitchFamily="18" charset="0"/>
                <a:ea typeface="Geneva" charset="-128"/>
                <a:cs typeface="Times New Roman" panose="02020603050405020304" pitchFamily="18" charset="0"/>
              </a:rPr>
              <a:t>A recording of this information session, the RFP application and associated documents will be posted and made publicly available at: </a:t>
            </a:r>
            <a:r>
              <a:rPr kumimoji="0" lang="en-US" sz="2200" b="1" i="0" u="none" strike="noStrike" kern="0" cap="none" spc="0" normalizeH="0" baseline="0" noProof="0" dirty="0">
                <a:ln>
                  <a:noFill/>
                </a:ln>
                <a:solidFill>
                  <a:srgbClr val="64A70B"/>
                </a:solidFill>
                <a:effectLst/>
                <a:uLnTx/>
                <a:uFillTx/>
                <a:latin typeface="Times New Roman" panose="02020603050405020304" pitchFamily="18" charset="0"/>
                <a:ea typeface="Geneva" charset="-128"/>
                <a:cs typeface="Times New Roman" panose="02020603050405020304" pitchFamily="18" charset="0"/>
              </a:rPr>
              <a:t>SanteeCooper.com/</a:t>
            </a:r>
            <a:r>
              <a:rPr kumimoji="0" lang="en-US" sz="2200" b="1" i="0" u="none" strike="noStrike" kern="0" cap="none" spc="0" normalizeH="0" baseline="0" noProof="0" dirty="0" err="1">
                <a:ln>
                  <a:noFill/>
                </a:ln>
                <a:solidFill>
                  <a:srgbClr val="64A70B"/>
                </a:solidFill>
                <a:effectLst/>
                <a:uLnTx/>
                <a:uFillTx/>
                <a:latin typeface="Times New Roman" panose="02020603050405020304" pitchFamily="18" charset="0"/>
                <a:ea typeface="Geneva" charset="-128"/>
                <a:cs typeface="Times New Roman" panose="02020603050405020304" pitchFamily="18" charset="0"/>
              </a:rPr>
              <a:t>GridResilienceGrant</a:t>
            </a:r>
            <a:endParaRPr kumimoji="0" lang="en-US" sz="2200" b="1" i="0" u="none" strike="noStrike" kern="0" cap="none" spc="0" normalizeH="0" baseline="0" noProof="0" dirty="0">
              <a:ln>
                <a:noFill/>
              </a:ln>
              <a:solidFill>
                <a:srgbClr val="64A70B"/>
              </a:solidFill>
              <a:effectLst/>
              <a:uLnTx/>
              <a:uFillTx/>
              <a:latin typeface="Times New Roman" panose="02020603050405020304" pitchFamily="18" charset="0"/>
              <a:ea typeface="Geneva" charset="-128"/>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200" b="1" kern="0" dirty="0">
                <a:solidFill>
                  <a:schemeClr val="tx1"/>
                </a:solidFill>
                <a:latin typeface="Times New Roman" panose="02020603050405020304" pitchFamily="18" charset="0"/>
                <a:cs typeface="Times New Roman" panose="02020603050405020304" pitchFamily="18" charset="0"/>
              </a:rPr>
              <a:t>Additional information regarding the federal requirements and assistance can be found at </a:t>
            </a:r>
            <a:r>
              <a:rPr kumimoji="0" lang="en-US" sz="2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hlinkClick r:id="rId3" tooltip="https://netl.doe.gov/bilhub/grid-resilience/formula-grants/post-award-documents">
                  <a:extLst>
                    <a:ext uri="{A12FA001-AC4F-418D-AE19-62706E023703}">
                      <ahyp:hlinkClr xmlns:ahyp="http://schemas.microsoft.com/office/drawing/2018/hyperlinkcolor" val="tx"/>
                    </a:ext>
                  </a:extLst>
                </a:hlinkClick>
              </a:rPr>
              <a:t>https://netl.doe.gov/bilhub/grid-resilience/formula-grants/post-award-documents</a:t>
            </a:r>
            <a:r>
              <a:rPr kumimoji="0" lang="en-US" sz="2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endParaRPr kumimoji="0" lang="en-US" sz="22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76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8272-D495-439F-082E-100D124056E4}"/>
              </a:ext>
            </a:extLst>
          </p:cNvPr>
          <p:cNvSpPr>
            <a:spLocks noGrp="1"/>
          </p:cNvSpPr>
          <p:nvPr>
            <p:ph type="title"/>
          </p:nvPr>
        </p:nvSpPr>
        <p:spPr>
          <a:effectLst/>
        </p:spPr>
        <p:txBody>
          <a:bodyPr/>
          <a:lstStyle/>
          <a:p>
            <a:r>
              <a:rPr lang="en-US" cap="small" dirty="0">
                <a:latin typeface="Times New Roman" panose="02020603050405020304" pitchFamily="18" charset="0"/>
                <a:cs typeface="Times New Roman" panose="02020603050405020304" pitchFamily="18" charset="0"/>
              </a:rPr>
              <a:t>Program Timeline</a:t>
            </a:r>
          </a:p>
        </p:txBody>
      </p:sp>
      <p:sp>
        <p:nvSpPr>
          <p:cNvPr id="3" name="Text Placeholder 2">
            <a:extLst>
              <a:ext uri="{FF2B5EF4-FFF2-40B4-BE49-F238E27FC236}">
                <a16:creationId xmlns:a16="http://schemas.microsoft.com/office/drawing/2014/main" id="{1C2CFC0A-2722-0CC3-5166-778CA1BE62B8}"/>
              </a:ext>
            </a:extLst>
          </p:cNvPr>
          <p:cNvSpPr>
            <a:spLocks noGrp="1"/>
          </p:cNvSpPr>
          <p:nvPr>
            <p:ph type="body" sz="quarter" idx="10"/>
          </p:nvPr>
        </p:nvSpPr>
        <p:spPr/>
        <p:txBody>
          <a:bodyPr/>
          <a:lstStyle/>
          <a:p>
            <a:pPr marL="0" indent="0">
              <a:buNone/>
            </a:pPr>
            <a:endParaRPr lang="en-US" dirty="0"/>
          </a:p>
        </p:txBody>
      </p:sp>
      <p:graphicFrame>
        <p:nvGraphicFramePr>
          <p:cNvPr id="4" name="Table 3">
            <a:extLst>
              <a:ext uri="{FF2B5EF4-FFF2-40B4-BE49-F238E27FC236}">
                <a16:creationId xmlns:a16="http://schemas.microsoft.com/office/drawing/2014/main" id="{0D06BE8C-BCF6-A140-9ED2-2E3F7D020DA0}"/>
              </a:ext>
            </a:extLst>
          </p:cNvPr>
          <p:cNvGraphicFramePr>
            <a:graphicFrameLocks noGrp="1"/>
          </p:cNvGraphicFramePr>
          <p:nvPr>
            <p:extLst>
              <p:ext uri="{D42A27DB-BD31-4B8C-83A1-F6EECF244321}">
                <p14:modId xmlns:p14="http://schemas.microsoft.com/office/powerpoint/2010/main" val="1257860665"/>
              </p:ext>
            </p:extLst>
          </p:nvPr>
        </p:nvGraphicFramePr>
        <p:xfrm>
          <a:off x="468312" y="1330859"/>
          <a:ext cx="11137898" cy="5055798"/>
        </p:xfrm>
        <a:graphic>
          <a:graphicData uri="http://schemas.openxmlformats.org/drawingml/2006/table">
            <a:tbl>
              <a:tblPr firstRow="1" bandRow="1">
                <a:tableStyleId>{5C22544A-7EE6-4342-B048-85BDC9FD1C3A}</a:tableStyleId>
              </a:tblPr>
              <a:tblGrid>
                <a:gridCol w="5568949">
                  <a:extLst>
                    <a:ext uri="{9D8B030D-6E8A-4147-A177-3AD203B41FA5}">
                      <a16:colId xmlns:a16="http://schemas.microsoft.com/office/drawing/2014/main" val="2139896832"/>
                    </a:ext>
                  </a:extLst>
                </a:gridCol>
                <a:gridCol w="5568949">
                  <a:extLst>
                    <a:ext uri="{9D8B030D-6E8A-4147-A177-3AD203B41FA5}">
                      <a16:colId xmlns:a16="http://schemas.microsoft.com/office/drawing/2014/main" val="1113315624"/>
                    </a:ext>
                  </a:extLst>
                </a:gridCol>
              </a:tblGrid>
              <a:tr h="598318">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Activity</a:t>
                      </a:r>
                    </a:p>
                  </a:txBody>
                  <a:tcPr>
                    <a:solidFill>
                      <a:schemeClr val="accent6"/>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Date</a:t>
                      </a:r>
                    </a:p>
                  </a:txBody>
                  <a:tcPr>
                    <a:solidFill>
                      <a:schemeClr val="accent6"/>
                    </a:solidFill>
                  </a:tcPr>
                </a:tc>
                <a:extLst>
                  <a:ext uri="{0D108BD9-81ED-4DB2-BD59-A6C34878D82A}">
                    <a16:rowId xmlns:a16="http://schemas.microsoft.com/office/drawing/2014/main" val="239091026"/>
                  </a:ext>
                </a:extLst>
              </a:tr>
              <a:tr h="792716">
                <a:tc>
                  <a:txBody>
                    <a:bodyPr/>
                    <a:lstStyle/>
                    <a:p>
                      <a:pPr algn="ctr"/>
                      <a:r>
                        <a:rPr lang="en-US" sz="2400" b="0" dirty="0">
                          <a:latin typeface="Times New Roman" panose="02020603050405020304" pitchFamily="18" charset="0"/>
                          <a:cs typeface="Times New Roman" panose="02020603050405020304" pitchFamily="18" charset="0"/>
                        </a:rPr>
                        <a:t>Information Session followed by RFP review and Q&amp;A</a:t>
                      </a:r>
                    </a:p>
                  </a:txBody>
                  <a:tcPr/>
                </a:tc>
                <a:tc>
                  <a:txBody>
                    <a:bodyPr/>
                    <a:lstStyle/>
                    <a:p>
                      <a:pPr algn="ctr"/>
                      <a:r>
                        <a:rPr lang="en-US" sz="2400" dirty="0">
                          <a:latin typeface="Times New Roman" panose="02020603050405020304" pitchFamily="18" charset="0"/>
                          <a:cs typeface="Times New Roman" panose="02020603050405020304" pitchFamily="18" charset="0"/>
                        </a:rPr>
                        <a:t>August 29</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980386565"/>
                  </a:ext>
                </a:extLst>
              </a:tr>
              <a:tr h="565590">
                <a:tc>
                  <a:txBody>
                    <a:bodyPr/>
                    <a:lstStyle/>
                    <a:p>
                      <a:pPr algn="ctr"/>
                      <a:r>
                        <a:rPr lang="en-US" sz="2400" dirty="0">
                          <a:latin typeface="Times New Roman" panose="02020603050405020304" pitchFamily="18" charset="0"/>
                          <a:cs typeface="Times New Roman" panose="02020603050405020304" pitchFamily="18" charset="0"/>
                        </a:rPr>
                        <a:t>South Carolina RFP Open</a:t>
                      </a:r>
                    </a:p>
                  </a:txBody>
                  <a:tcPr/>
                </a:tc>
                <a:tc>
                  <a:txBody>
                    <a:bodyPr/>
                    <a:lstStyle/>
                    <a:p>
                      <a:pPr algn="ctr"/>
                      <a:r>
                        <a:rPr lang="en-US" sz="2400" dirty="0">
                          <a:latin typeface="Times New Roman" panose="02020603050405020304" pitchFamily="18" charset="0"/>
                          <a:cs typeface="Times New Roman" panose="02020603050405020304" pitchFamily="18" charset="0"/>
                        </a:rPr>
                        <a:t>August 30</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3805914556"/>
                  </a:ext>
                </a:extLst>
              </a:tr>
              <a:tr h="792716">
                <a:tc>
                  <a:txBody>
                    <a:bodyPr/>
                    <a:lstStyle/>
                    <a:p>
                      <a:pPr algn="ctr"/>
                      <a:r>
                        <a:rPr lang="en-US" sz="2400" i="1" dirty="0">
                          <a:latin typeface="Times New Roman" panose="02020603050405020304" pitchFamily="18" charset="0"/>
                          <a:cs typeface="Times New Roman" panose="02020603050405020304" pitchFamily="18" charset="0"/>
                        </a:rPr>
                        <a:t>Questions Due for September 12</a:t>
                      </a:r>
                      <a:r>
                        <a:rPr lang="en-US" sz="2400" i="1" baseline="30000" dirty="0">
                          <a:latin typeface="Times New Roman" panose="02020603050405020304" pitchFamily="18" charset="0"/>
                          <a:cs typeface="Times New Roman" panose="02020603050405020304" pitchFamily="18" charset="0"/>
                        </a:rPr>
                        <a:t>th</a:t>
                      </a:r>
                      <a:r>
                        <a:rPr lang="en-US" sz="2400" i="1" dirty="0">
                          <a:latin typeface="Times New Roman" panose="02020603050405020304" pitchFamily="18" charset="0"/>
                          <a:cs typeface="Times New Roman" panose="02020603050405020304" pitchFamily="18" charset="0"/>
                        </a:rPr>
                        <a:t> Session</a:t>
                      </a:r>
                    </a:p>
                  </a:txBody>
                  <a:tcPr/>
                </a:tc>
                <a:tc>
                  <a:txBody>
                    <a:bodyPr/>
                    <a:lstStyle/>
                    <a:p>
                      <a:pPr algn="ctr"/>
                      <a:r>
                        <a:rPr lang="en-US" sz="2400" dirty="0">
                          <a:latin typeface="Times New Roman" panose="02020603050405020304" pitchFamily="18" charset="0"/>
                          <a:cs typeface="Times New Roman" panose="02020603050405020304" pitchFamily="18" charset="0"/>
                        </a:rPr>
                        <a:t>September 10</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1345114934"/>
                  </a:ext>
                </a:extLst>
              </a:tr>
              <a:tr h="565590">
                <a:tc>
                  <a:txBody>
                    <a:bodyPr/>
                    <a:lstStyle/>
                    <a:p>
                      <a:pPr algn="ctr"/>
                      <a:r>
                        <a:rPr lang="en-US" sz="2400" dirty="0">
                          <a:latin typeface="Times New Roman" panose="02020603050405020304" pitchFamily="18" charset="0"/>
                          <a:cs typeface="Times New Roman" panose="02020603050405020304" pitchFamily="18" charset="0"/>
                        </a:rPr>
                        <a:t>RFP review and Q&amp;A Session 2</a:t>
                      </a:r>
                    </a:p>
                  </a:txBody>
                  <a:tcPr/>
                </a:tc>
                <a:tc>
                  <a:txBody>
                    <a:bodyPr/>
                    <a:lstStyle/>
                    <a:p>
                      <a:pPr algn="ctr"/>
                      <a:r>
                        <a:rPr lang="en-US" sz="2400" dirty="0">
                          <a:latin typeface="Times New Roman" panose="02020603050405020304" pitchFamily="18" charset="0"/>
                          <a:cs typeface="Times New Roman" panose="02020603050405020304" pitchFamily="18" charset="0"/>
                        </a:rPr>
                        <a:t>September 12</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3196740775"/>
                  </a:ext>
                </a:extLst>
              </a:tr>
              <a:tr h="565590">
                <a:tc>
                  <a:txBody>
                    <a:bodyPr/>
                    <a:lstStyle/>
                    <a:p>
                      <a:pPr algn="ctr"/>
                      <a:r>
                        <a:rPr lang="en-US" sz="2400" b="1" i="1" cap="small" baseline="0" dirty="0">
                          <a:latin typeface="Times New Roman" panose="02020603050405020304" pitchFamily="18" charset="0"/>
                          <a:cs typeface="Times New Roman" panose="02020603050405020304" pitchFamily="18" charset="0"/>
                        </a:rPr>
                        <a:t>Eligible Entity Proposal  Due</a:t>
                      </a:r>
                    </a:p>
                  </a:txBody>
                  <a:tcPr/>
                </a:tc>
                <a:tc>
                  <a:txBody>
                    <a:bodyPr/>
                    <a:lstStyle/>
                    <a:p>
                      <a:pPr algn="ctr"/>
                      <a:r>
                        <a:rPr lang="en-US" sz="2400" b="1" i="1" cap="small" baseline="0" dirty="0">
                          <a:latin typeface="Times New Roman" panose="02020603050405020304" pitchFamily="18" charset="0"/>
                          <a:cs typeface="Times New Roman" panose="02020603050405020304" pitchFamily="18" charset="0"/>
                        </a:rPr>
                        <a:t>September 27</a:t>
                      </a:r>
                      <a:r>
                        <a:rPr lang="en-US" sz="2400" b="1" i="1" cap="small" baseline="30000" dirty="0">
                          <a:latin typeface="Times New Roman" panose="02020603050405020304" pitchFamily="18" charset="0"/>
                          <a:cs typeface="Times New Roman" panose="02020603050405020304" pitchFamily="18" charset="0"/>
                        </a:rPr>
                        <a:t>th</a:t>
                      </a:r>
                      <a:r>
                        <a:rPr lang="en-US" sz="2400" b="1" i="1" cap="small" baseline="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4010507691"/>
                  </a:ext>
                </a:extLst>
              </a:tr>
              <a:tr h="1145034">
                <a:tc>
                  <a:txBody>
                    <a:bodyPr/>
                    <a:lstStyle/>
                    <a:p>
                      <a:pPr algn="ctr"/>
                      <a:r>
                        <a:rPr lang="en-US" sz="2400" dirty="0">
                          <a:latin typeface="Times New Roman" panose="02020603050405020304" pitchFamily="18" charset="0"/>
                          <a:cs typeface="Times New Roman" panose="02020603050405020304" pitchFamily="18" charset="0"/>
                        </a:rPr>
                        <a:t>Initial Award Notice</a:t>
                      </a:r>
                    </a:p>
                    <a:p>
                      <a:pPr algn="ctr"/>
                      <a:r>
                        <a:rPr lang="en-US" sz="2400" dirty="0">
                          <a:latin typeface="Times New Roman" panose="02020603050405020304" pitchFamily="18" charset="0"/>
                          <a:cs typeface="Times New Roman" panose="02020603050405020304" pitchFamily="18" charset="0"/>
                        </a:rPr>
                        <a:t>(Proposals sent to DOE for final sign-off)</a:t>
                      </a:r>
                    </a:p>
                  </a:txBody>
                  <a:tcPr/>
                </a:tc>
                <a:tc>
                  <a:txBody>
                    <a:bodyPr/>
                    <a:lstStyle/>
                    <a:p>
                      <a:pPr algn="ctr"/>
                      <a:r>
                        <a:rPr lang="en-US" sz="2400" dirty="0">
                          <a:latin typeface="Times New Roman" panose="02020603050405020304" pitchFamily="18" charset="0"/>
                          <a:cs typeface="Times New Roman" panose="02020603050405020304" pitchFamily="18" charset="0"/>
                        </a:rPr>
                        <a:t>Early Nov</a:t>
                      </a:r>
                    </a:p>
                  </a:txBody>
                  <a:tcPr/>
                </a:tc>
                <a:extLst>
                  <a:ext uri="{0D108BD9-81ED-4DB2-BD59-A6C34878D82A}">
                    <a16:rowId xmlns:a16="http://schemas.microsoft.com/office/drawing/2014/main" val="2900020801"/>
                  </a:ext>
                </a:extLst>
              </a:tr>
            </a:tbl>
          </a:graphicData>
        </a:graphic>
      </p:graphicFrame>
    </p:spTree>
    <p:extLst>
      <p:ext uri="{BB962C8B-B14F-4D97-AF65-F5344CB8AC3E}">
        <p14:creationId xmlns:p14="http://schemas.microsoft.com/office/powerpoint/2010/main" val="265236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31149B-1F3B-1ED9-C24A-9EA84D4FF996}"/>
              </a:ext>
            </a:extLst>
          </p:cNvPr>
          <p:cNvSpPr>
            <a:spLocks noGrp="1"/>
          </p:cNvSpPr>
          <p:nvPr>
            <p:ph type="title"/>
          </p:nvPr>
        </p:nvSpPr>
        <p:spPr/>
        <p:txBody>
          <a:bodyPr/>
          <a:lstStyle/>
          <a:p>
            <a:r>
              <a:rPr lang="en-US" sz="3600" cap="small" dirty="0">
                <a:latin typeface="Times New Roman" panose="02020603050405020304" pitchFamily="18" charset="0"/>
                <a:cs typeface="Times New Roman" panose="02020603050405020304" pitchFamily="18" charset="0"/>
              </a:rPr>
              <a:t>South Carolina Grid Resilience Program</a:t>
            </a:r>
          </a:p>
        </p:txBody>
      </p:sp>
      <p:sp>
        <p:nvSpPr>
          <p:cNvPr id="4" name="Slide Number Placeholder 3">
            <a:extLst>
              <a:ext uri="{FF2B5EF4-FFF2-40B4-BE49-F238E27FC236}">
                <a16:creationId xmlns:a16="http://schemas.microsoft.com/office/drawing/2014/main" id="{15909D26-2AF2-F54C-F1D4-CD906DDC8D8C}"/>
              </a:ext>
            </a:extLst>
          </p:cNvPr>
          <p:cNvSpPr>
            <a:spLocks noGrp="1"/>
          </p:cNvSpPr>
          <p:nvPr>
            <p:ph type="sldNum" sz="quarter" idx="4"/>
          </p:nvPr>
        </p:nvSpPr>
        <p:spPr/>
        <p:txBody>
          <a:bodyPr/>
          <a:lstStyle/>
          <a:p>
            <a:pPr>
              <a:defRPr/>
            </a:pPr>
            <a:fld id="{1A951297-8CCC-4A26-AC71-407E7D421F64}" type="slidenum">
              <a:rPr lang="en-US" smtClean="0">
                <a:solidFill>
                  <a:prstClr val="black">
                    <a:tint val="82000"/>
                  </a:prstClr>
                </a:solidFill>
              </a:rPr>
              <a:pPr>
                <a:defRPr/>
              </a:pPr>
              <a:t>3</a:t>
            </a:fld>
            <a:endParaRPr lang="en-US" dirty="0">
              <a:solidFill>
                <a:prstClr val="black">
                  <a:tint val="82000"/>
                </a:prstClr>
              </a:solidFill>
            </a:endParaRPr>
          </a:p>
        </p:txBody>
      </p:sp>
      <p:sp>
        <p:nvSpPr>
          <p:cNvPr id="5" name="Content Placeholder 4">
            <a:extLst>
              <a:ext uri="{FF2B5EF4-FFF2-40B4-BE49-F238E27FC236}">
                <a16:creationId xmlns:a16="http://schemas.microsoft.com/office/drawing/2014/main" id="{8D5CC29E-ED93-0986-2607-11D715209C67}"/>
              </a:ext>
            </a:extLst>
          </p:cNvPr>
          <p:cNvSpPr>
            <a:spLocks noGrp="1"/>
          </p:cNvSpPr>
          <p:nvPr>
            <p:ph idx="1"/>
          </p:nvPr>
        </p:nvSpPr>
        <p:spPr>
          <a:xfrm>
            <a:off x="363984" y="1461641"/>
            <a:ext cx="11443317" cy="1130640"/>
          </a:xfrm>
          <a:prstGeom prst="roundRect">
            <a:avLst/>
          </a:prstGeom>
          <a:solidFill>
            <a:schemeClr val="bg2"/>
          </a:solidFill>
          <a:ln w="28575">
            <a:solidFill>
              <a:srgbClr val="17224E"/>
            </a:solidFill>
          </a:ln>
          <a:effectLst/>
        </p:spPr>
        <p:txBody>
          <a:bodyPr lIns="91440" rtlCol="0" anchor="ctr"/>
          <a:lstStyle/>
          <a:p>
            <a:pPr marL="0" marR="0" lvl="0" indent="0" algn="ctr" defTabSz="914428"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lumMod val="95000"/>
                    <a:lumOff val="5000"/>
                  </a:srgbClr>
                </a:solidFill>
                <a:effectLst/>
                <a:uLnTx/>
                <a:uFillTx/>
                <a:latin typeface="Times New Roman" panose="02020603050405020304" pitchFamily="18" charset="0"/>
                <a:cs typeface="Times New Roman" panose="02020603050405020304" pitchFamily="18" charset="0"/>
              </a:rPr>
              <a:t>Santee Cooper soliciting energy co-ops, municipalities, local utilities, transmission owners/operators, and distribution providers to apply for funding to improve the resilience of electrical grid against disruptive events and address energy justice concerns</a:t>
            </a:r>
          </a:p>
        </p:txBody>
      </p:sp>
      <p:sp>
        <p:nvSpPr>
          <p:cNvPr id="7" name="Rectangle: Rounded Corners 6">
            <a:extLst>
              <a:ext uri="{FF2B5EF4-FFF2-40B4-BE49-F238E27FC236}">
                <a16:creationId xmlns:a16="http://schemas.microsoft.com/office/drawing/2014/main" id="{7A31282A-82DD-2AA7-BB4E-25E8DCE9E796}"/>
              </a:ext>
            </a:extLst>
          </p:cNvPr>
          <p:cNvSpPr/>
          <p:nvPr/>
        </p:nvSpPr>
        <p:spPr>
          <a:xfrm>
            <a:off x="679257" y="2753517"/>
            <a:ext cx="5406385" cy="606147"/>
          </a:xfrm>
          <a:prstGeom prst="roundRect">
            <a:avLst/>
          </a:prstGeom>
          <a:solidFill>
            <a:schemeClr val="tx2">
              <a:lumMod val="10000"/>
              <a:lumOff val="90000"/>
            </a:schemeClr>
          </a:solidFill>
          <a:ln w="28575">
            <a:solidFill>
              <a:srgbClr val="17224E"/>
            </a:solidFill>
          </a:ln>
          <a:effectLst/>
        </p:spPr>
        <p:txBody>
          <a:bodyPr lIns="91440" rtlCol="0" anchor="ctr"/>
          <a:lstStyle/>
          <a:p>
            <a:pPr marL="0" marR="0" lvl="0" indent="0" algn="ctr" defTabSz="914428"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Project Prioritization &amp; Evaluation</a:t>
            </a:r>
          </a:p>
        </p:txBody>
      </p:sp>
      <p:sp>
        <p:nvSpPr>
          <p:cNvPr id="8" name="Rectangle: Rounded Corners 7">
            <a:extLst>
              <a:ext uri="{FF2B5EF4-FFF2-40B4-BE49-F238E27FC236}">
                <a16:creationId xmlns:a16="http://schemas.microsoft.com/office/drawing/2014/main" id="{28F9B52C-71F6-F44F-4CF3-8B697E8C2B70}"/>
              </a:ext>
            </a:extLst>
          </p:cNvPr>
          <p:cNvSpPr/>
          <p:nvPr/>
        </p:nvSpPr>
        <p:spPr>
          <a:xfrm>
            <a:off x="6199010" y="2756160"/>
            <a:ext cx="5404104" cy="603504"/>
          </a:xfrm>
          <a:prstGeom prst="roundRect">
            <a:avLst/>
          </a:prstGeom>
          <a:solidFill>
            <a:srgbClr val="68952C">
              <a:lumMod val="20000"/>
              <a:lumOff val="80000"/>
            </a:srgbClr>
          </a:solidFill>
          <a:ln w="28575">
            <a:solidFill>
              <a:srgbClr val="68952C">
                <a:lumMod val="50000"/>
              </a:srgbClr>
            </a:solidFill>
          </a:ln>
          <a:effectLst/>
        </p:spPr>
        <p:txBody>
          <a:bodyPr lIns="91440" rtlCol="0" anchor="ctr"/>
          <a:lstStyle/>
          <a:p>
            <a:pPr marL="0" marR="0" lvl="0" indent="0" algn="ctr" defTabSz="914428"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Preferred Projects</a:t>
            </a:r>
          </a:p>
        </p:txBody>
      </p:sp>
      <p:sp>
        <p:nvSpPr>
          <p:cNvPr id="9" name="Rectangle: Rounded Corners 8">
            <a:extLst>
              <a:ext uri="{FF2B5EF4-FFF2-40B4-BE49-F238E27FC236}">
                <a16:creationId xmlns:a16="http://schemas.microsoft.com/office/drawing/2014/main" id="{FBF43128-5C89-4B4D-A75C-AA1D00ACAED2}"/>
              </a:ext>
            </a:extLst>
          </p:cNvPr>
          <p:cNvSpPr/>
          <p:nvPr/>
        </p:nvSpPr>
        <p:spPr>
          <a:xfrm>
            <a:off x="679257" y="3617311"/>
            <a:ext cx="5406386" cy="2937864"/>
          </a:xfrm>
          <a:prstGeom prst="roundRect">
            <a:avLst>
              <a:gd name="adj" fmla="val 3106"/>
            </a:avLst>
          </a:prstGeom>
          <a:solidFill>
            <a:schemeClr val="tx2">
              <a:lumMod val="10000"/>
              <a:lumOff val="90000"/>
            </a:schemeClr>
          </a:solidFill>
          <a:ln w="28575" cap="flat" cmpd="sng" algn="ctr">
            <a:solidFill>
              <a:srgbClr val="17224E"/>
            </a:solidFill>
            <a:prstDash val="dashDot"/>
            <a:miter lim="800000"/>
          </a:ln>
          <a:effectLst/>
        </p:spPr>
        <p:txBody>
          <a:bodyPr lIns="91440" tIns="45720" rIns="91440" bIns="45720" rtlCol="0" anchor="ctr"/>
          <a:lstStyle/>
          <a:p>
            <a:pPr marL="0" marR="0" lvl="0" indent="0" defTabSz="914400" eaLnBrk="1" fontAlgn="t"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Improvement to Reliability and Resiliency:</a:t>
            </a:r>
            <a:r>
              <a:rPr kumimoji="0" lang="en-GB"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Reducing the number of outages or restoration times for extreme weather events </a:t>
            </a:r>
          </a:p>
          <a:p>
            <a:pPr marL="0" marR="0" lvl="0" indent="0" defTabSz="914400" eaLnBrk="1" fontAlgn="t"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Community Benefits Plan: </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Demonstrating tangible impact to the community, the community population impacted, and the overall project cost in relation to overall impact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Project Definition and Information Available</a:t>
            </a:r>
            <a:r>
              <a:rPr kumimoji="0" lang="en-GB"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Level of detail around project scope, budget/cost development, project partners, and timeline for implementation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Technological and Operational Complexity</a:t>
            </a:r>
            <a:r>
              <a:rPr kumimoji="0" lang="en-GB" sz="1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GB"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GB"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Assessing the communications network, staffing plans, and organizational competencies for similar project types</a:t>
            </a:r>
          </a:p>
        </p:txBody>
      </p:sp>
      <p:sp>
        <p:nvSpPr>
          <p:cNvPr id="10" name="Rectangle: Rounded Corners 9">
            <a:extLst>
              <a:ext uri="{FF2B5EF4-FFF2-40B4-BE49-F238E27FC236}">
                <a16:creationId xmlns:a16="http://schemas.microsoft.com/office/drawing/2014/main" id="{F7BFDA31-418A-7C79-90E1-7802919E3DD0}"/>
              </a:ext>
            </a:extLst>
          </p:cNvPr>
          <p:cNvSpPr/>
          <p:nvPr/>
        </p:nvSpPr>
        <p:spPr>
          <a:xfrm>
            <a:off x="6199010" y="3617145"/>
            <a:ext cx="5404104" cy="2938030"/>
          </a:xfrm>
          <a:prstGeom prst="roundRect">
            <a:avLst>
              <a:gd name="adj" fmla="val 3106"/>
            </a:avLst>
          </a:prstGeom>
          <a:solidFill>
            <a:srgbClr val="68952C">
              <a:lumMod val="20000"/>
              <a:lumOff val="80000"/>
            </a:srgbClr>
          </a:solidFill>
          <a:ln w="28575" cap="flat" cmpd="sng" algn="ctr">
            <a:solidFill>
              <a:srgbClr val="68952C">
                <a:lumMod val="50000"/>
              </a:srgbClr>
            </a:solidFill>
            <a:prstDash val="dashDot"/>
            <a:miter lim="800000"/>
          </a:ln>
          <a:effectLst/>
        </p:spPr>
        <p:txBody>
          <a:bodyPr lIns="91440" tIns="45720" rIns="91440" bIns="45720" rtlCol="0" anchor="ctr"/>
          <a:lstStyle/>
          <a:p>
            <a:pPr marL="0" marR="0" lvl="0" indent="0" defTabSz="914400" eaLnBrk="1" fontAlgn="t"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Targeting Resiliency Improvements:</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Increasing Design Standards of Equipment (Projects which enhance the specifications and requirements for critical distribution equipment to improve system performance), Flooding Protection (Projects which offer protection against storm surge in coastal areas and inland flooding), DER Solutions (Projects incorporating FTM or BTM DER assets for residential and commercial customers)</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Targeting Reliability Improvements</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Sectionalizing Grid (Projects which protect the grid by isolating faulted sections from the rest of the distribution system), Adding Smart Technology (Projects which increase monitoring and control capabilities)</a:t>
            </a:r>
          </a:p>
        </p:txBody>
      </p:sp>
    </p:spTree>
    <p:extLst>
      <p:ext uri="{BB962C8B-B14F-4D97-AF65-F5344CB8AC3E}">
        <p14:creationId xmlns:p14="http://schemas.microsoft.com/office/powerpoint/2010/main" val="14369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9546E-71E9-EA51-D8F0-B033C184614E}"/>
              </a:ext>
            </a:extLst>
          </p:cNvPr>
          <p:cNvSpPr>
            <a:spLocks noGrp="1"/>
          </p:cNvSpPr>
          <p:nvPr>
            <p:ph type="title"/>
          </p:nvPr>
        </p:nvSpPr>
        <p:spPr>
          <a:xfrm>
            <a:off x="591616" y="167076"/>
            <a:ext cx="7894834" cy="898244"/>
          </a:xfrm>
        </p:spPr>
        <p:txBody>
          <a:bodyPr>
            <a:noAutofit/>
          </a:bodyPr>
          <a:lstStyle/>
          <a:p>
            <a:r>
              <a:rPr lang="en-US" sz="3200" cap="small" dirty="0">
                <a:latin typeface="Times New Roman" panose="02020603050405020304" pitchFamily="18" charset="0"/>
                <a:cs typeface="Times New Roman" panose="02020603050405020304" pitchFamily="18" charset="0"/>
              </a:rPr>
              <a:t>South Carolina Grid Resilience Program</a:t>
            </a:r>
          </a:p>
        </p:txBody>
      </p:sp>
      <p:sp>
        <p:nvSpPr>
          <p:cNvPr id="3" name="Text Placeholder 2">
            <a:extLst>
              <a:ext uri="{FF2B5EF4-FFF2-40B4-BE49-F238E27FC236}">
                <a16:creationId xmlns:a16="http://schemas.microsoft.com/office/drawing/2014/main" id="{58CAB1CF-061D-F559-C34F-4E37A2C32404}"/>
              </a:ext>
            </a:extLst>
          </p:cNvPr>
          <p:cNvSpPr>
            <a:spLocks noGrp="1"/>
          </p:cNvSpPr>
          <p:nvPr>
            <p:ph type="body" sz="quarter" idx="10"/>
          </p:nvPr>
        </p:nvSpPr>
        <p:spPr>
          <a:xfrm>
            <a:off x="6799151" y="1279158"/>
            <a:ext cx="4811188" cy="5151024"/>
          </a:xfrm>
        </p:spPr>
        <p:txBody>
          <a:bodyPr/>
          <a:lstStyle/>
          <a:p>
            <a:pPr marL="0" indent="0">
              <a:buNone/>
            </a:pPr>
            <a:endParaRPr lang="en-US" dirty="0"/>
          </a:p>
        </p:txBody>
      </p:sp>
      <p:sp>
        <p:nvSpPr>
          <p:cNvPr id="4" name="Content Placeholder 3">
            <a:extLst>
              <a:ext uri="{FF2B5EF4-FFF2-40B4-BE49-F238E27FC236}">
                <a16:creationId xmlns:a16="http://schemas.microsoft.com/office/drawing/2014/main" id="{F6AC3028-277F-F8AE-C82A-6DDDF61B5C8F}"/>
              </a:ext>
            </a:extLst>
          </p:cNvPr>
          <p:cNvSpPr>
            <a:spLocks noGrp="1"/>
          </p:cNvSpPr>
          <p:nvPr>
            <p:ph sz="quarter" idx="11"/>
          </p:nvPr>
        </p:nvSpPr>
        <p:spPr>
          <a:xfrm>
            <a:off x="468312" y="1279158"/>
            <a:ext cx="6330839" cy="5151024"/>
          </a:xfrm>
        </p:spPr>
        <p:txBody>
          <a:bodyPr>
            <a:normAutofit fontScale="92500" lnSpcReduction="20000"/>
          </a:bodyPr>
          <a:lstStyle/>
          <a:p>
            <a:r>
              <a:rPr lang="en-US" sz="2400" kern="0" dirty="0">
                <a:latin typeface="Times New Roman" panose="02020603050405020304" pitchFamily="18" charset="0"/>
                <a:ea typeface="Geneva" charset="0"/>
                <a:cs typeface="Times New Roman" panose="02020603050405020304" pitchFamily="18" charset="0"/>
              </a:rPr>
              <a:t>BIL 40101(d) - Grid Resilience from disruptive events (i.e. weather and Act of God) </a:t>
            </a:r>
          </a:p>
          <a:p>
            <a:r>
              <a:rPr lang="en-US" sz="2400" kern="0" dirty="0">
                <a:latin typeface="Times New Roman" panose="02020603050405020304" pitchFamily="18" charset="0"/>
                <a:ea typeface="Geneva" charset="0"/>
                <a:cs typeface="Times New Roman" panose="02020603050405020304" pitchFamily="18" charset="0"/>
              </a:rPr>
              <a:t>Santee Cooper application approved and funded July 10, 2024 for Year 3 (FY 2024)</a:t>
            </a:r>
          </a:p>
          <a:p>
            <a:r>
              <a:rPr lang="en-US" sz="2400" kern="0" dirty="0">
                <a:latin typeface="Times New Roman" panose="02020603050405020304" pitchFamily="18" charset="0"/>
                <a:ea typeface="Geneva" charset="0"/>
                <a:cs typeface="Times New Roman" panose="02020603050405020304" pitchFamily="18" charset="0"/>
              </a:rPr>
              <a:t>Total funding = </a:t>
            </a:r>
            <a:r>
              <a:rPr lang="en-US" sz="2400" b="1" u="sng" kern="0" dirty="0">
                <a:latin typeface="Times New Roman" panose="02020603050405020304" pitchFamily="18" charset="0"/>
                <a:ea typeface="Geneva" charset="0"/>
                <a:cs typeface="Times New Roman" panose="02020603050405020304" pitchFamily="18" charset="0"/>
              </a:rPr>
              <a:t>$6,276,979</a:t>
            </a:r>
          </a:p>
          <a:p>
            <a:pPr lvl="1"/>
            <a:r>
              <a:rPr lang="en-US" kern="0" dirty="0">
                <a:latin typeface="Times New Roman" panose="02020603050405020304" pitchFamily="18" charset="0"/>
                <a:ea typeface="Geneva" charset="0"/>
                <a:cs typeface="Times New Roman" panose="02020603050405020304" pitchFamily="18" charset="0"/>
              </a:rPr>
              <a:t>Grant amount $5,458,242 with 15% match of $818,737 (Santee Cooper)</a:t>
            </a:r>
          </a:p>
          <a:p>
            <a:r>
              <a:rPr lang="en-US" sz="2400" kern="0" dirty="0">
                <a:latin typeface="Times New Roman" panose="02020603050405020304" pitchFamily="18" charset="0"/>
                <a:ea typeface="Geneva" charset="0"/>
                <a:cs typeface="Times New Roman" panose="02020603050405020304" pitchFamily="18" charset="0"/>
              </a:rPr>
              <a:t>Project Proposals awarded initially by Santee Cooper must be presented to DOE for final sign-off</a:t>
            </a:r>
          </a:p>
          <a:p>
            <a:r>
              <a:rPr lang="en-US" sz="2400" kern="0" dirty="0">
                <a:latin typeface="Times New Roman" panose="02020603050405020304" pitchFamily="18" charset="0"/>
                <a:ea typeface="Geneva" charset="0"/>
                <a:cs typeface="Times New Roman" panose="02020603050405020304" pitchFamily="18" charset="0"/>
              </a:rPr>
              <a:t>Projects should contain realistic and verifiable metrics to show areas of impact and improvement – focus on areas most affected by extreme weather events.</a:t>
            </a:r>
          </a:p>
          <a:p>
            <a:r>
              <a:rPr lang="en-US" sz="2400" kern="0" dirty="0">
                <a:latin typeface="Times New Roman" panose="02020603050405020304" pitchFamily="18" charset="0"/>
                <a:ea typeface="Geneva" charset="0"/>
                <a:cs typeface="Times New Roman" panose="02020603050405020304" pitchFamily="18" charset="0"/>
              </a:rPr>
              <a:t>Key areas of project consideration:</a:t>
            </a:r>
          </a:p>
          <a:p>
            <a:pPr lvl="1"/>
            <a:r>
              <a:rPr lang="en-US" kern="0" dirty="0">
                <a:latin typeface="Times New Roman" panose="02020603050405020304" pitchFamily="18" charset="0"/>
                <a:ea typeface="Geneva" charset="0"/>
                <a:cs typeface="Times New Roman" panose="02020603050405020304" pitchFamily="18" charset="0"/>
              </a:rPr>
              <a:t>Overall Project Impact (geographically, financially, # of customers affected, and overall impact to the grid)</a:t>
            </a:r>
          </a:p>
          <a:p>
            <a:pPr lvl="1"/>
            <a:r>
              <a:rPr lang="en-US" kern="0" dirty="0">
                <a:latin typeface="Times New Roman" panose="02020603050405020304" pitchFamily="18" charset="0"/>
                <a:ea typeface="Geneva" charset="0"/>
                <a:cs typeface="Times New Roman" panose="02020603050405020304" pitchFamily="18" charset="0"/>
              </a:rPr>
              <a:t>Community Benefit</a:t>
            </a:r>
          </a:p>
          <a:p>
            <a:endParaRPr lang="en-US" sz="2400" kern="0" dirty="0">
              <a:latin typeface="+mj-lt"/>
              <a:ea typeface="Geneva" charset="0"/>
            </a:endParaRPr>
          </a:p>
          <a:p>
            <a:pPr marL="0" indent="0">
              <a:buNone/>
            </a:pPr>
            <a:endParaRPr lang="en-US" dirty="0"/>
          </a:p>
        </p:txBody>
      </p:sp>
      <p:pic>
        <p:nvPicPr>
          <p:cNvPr id="1026" name="Picture 2" descr="Distribution transformer - Wikipedia">
            <a:extLst>
              <a:ext uri="{FF2B5EF4-FFF2-40B4-BE49-F238E27FC236}">
                <a16:creationId xmlns:a16="http://schemas.microsoft.com/office/drawing/2014/main" id="{60FC39AD-B831-8B8B-8870-EEAFE413A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151" y="1279159"/>
            <a:ext cx="4811188" cy="5240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66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A7153-923A-937E-A408-B044E5CE4B79}"/>
              </a:ext>
            </a:extLst>
          </p:cNvPr>
          <p:cNvSpPr>
            <a:spLocks noGrp="1"/>
          </p:cNvSpPr>
          <p:nvPr>
            <p:ph type="title"/>
          </p:nvPr>
        </p:nvSpPr>
        <p:spPr>
          <a:xfrm>
            <a:off x="591616" y="167076"/>
            <a:ext cx="7894834" cy="863484"/>
          </a:xfrm>
        </p:spPr>
        <p:txBody>
          <a:bodyPr>
            <a:normAutofit fontScale="90000"/>
          </a:bodyPr>
          <a:lstStyle/>
          <a:p>
            <a:r>
              <a:rPr lang="en-US" cap="small" dirty="0">
                <a:latin typeface="Times New Roman" panose="02020603050405020304" pitchFamily="18" charset="0"/>
                <a:cs typeface="Times New Roman" panose="02020603050405020304" pitchFamily="18" charset="0"/>
              </a:rPr>
              <a:t>Proposed GRG Project Objectives</a:t>
            </a:r>
          </a:p>
        </p:txBody>
      </p:sp>
      <p:sp>
        <p:nvSpPr>
          <p:cNvPr id="5" name="Content Placeholder 5">
            <a:extLst>
              <a:ext uri="{FF2B5EF4-FFF2-40B4-BE49-F238E27FC236}">
                <a16:creationId xmlns:a16="http://schemas.microsoft.com/office/drawing/2014/main" id="{6456376F-FAEF-DA2E-6DDE-55E5C9E98B30}"/>
              </a:ext>
            </a:extLst>
          </p:cNvPr>
          <p:cNvSpPr txBox="1">
            <a:spLocks noGrp="1"/>
          </p:cNvSpPr>
          <p:nvPr>
            <p:ph sz="quarter" idx="11"/>
          </p:nvPr>
        </p:nvSpPr>
        <p:spPr bwMode="auto">
          <a:xfrm>
            <a:off x="674702" y="1872692"/>
            <a:ext cx="5948039" cy="1530759"/>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PROPOSED OBJECTIVE STATEMENT</a:t>
            </a:r>
          </a:p>
          <a:p>
            <a:pPr marL="119062" marR="0" lvl="0" indent="0" algn="l" defTabSz="914400" rtl="0" eaLnBrk="0" fontAlgn="base" latinLnBrk="0" hangingPunct="0">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Increased monitoring and control capabilities to provide visualization and enhance situational awareness leading up to, during, and post-extreme weather events</a:t>
            </a:r>
          </a:p>
        </p:txBody>
      </p:sp>
      <p:sp>
        <p:nvSpPr>
          <p:cNvPr id="6" name="Content Placeholder 5">
            <a:extLst>
              <a:ext uri="{FF2B5EF4-FFF2-40B4-BE49-F238E27FC236}">
                <a16:creationId xmlns:a16="http://schemas.microsoft.com/office/drawing/2014/main" id="{52F16F56-D64A-FE6B-1AC0-90284CA69ECC}"/>
              </a:ext>
            </a:extLst>
          </p:cNvPr>
          <p:cNvSpPr txBox="1">
            <a:spLocks/>
          </p:cNvSpPr>
          <p:nvPr/>
        </p:nvSpPr>
        <p:spPr bwMode="auto">
          <a:xfrm>
            <a:off x="674702" y="3626059"/>
            <a:ext cx="5948040" cy="2484812"/>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ANTICIPATED PROJECT TYPES</a:t>
            </a:r>
          </a:p>
          <a:p>
            <a:pPr marL="119062" marR="0" lvl="0" indent="0" algn="l" defTabSz="914400" rtl="0" eaLnBrk="0" fontAlgn="base" latinLnBrk="0" hangingPunct="0">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Installations such as</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expansion of Distribution Automation or </a:t>
            </a:r>
            <a:b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b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Distribution Management Systems</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equipment for remote facility operation</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line monitoring equipment</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remote controlled sectionalizing devices </a:t>
            </a:r>
          </a:p>
        </p:txBody>
      </p:sp>
      <p:sp>
        <p:nvSpPr>
          <p:cNvPr id="7" name="Content Placeholder 5">
            <a:extLst>
              <a:ext uri="{FF2B5EF4-FFF2-40B4-BE49-F238E27FC236}">
                <a16:creationId xmlns:a16="http://schemas.microsoft.com/office/drawing/2014/main" id="{2A27B8F7-6B58-4868-1A4B-73E5A3AB2159}"/>
              </a:ext>
            </a:extLst>
          </p:cNvPr>
          <p:cNvSpPr txBox="1">
            <a:spLocks noGrp="1"/>
          </p:cNvSpPr>
          <p:nvPr>
            <p:ph type="body" sz="quarter" idx="10"/>
          </p:nvPr>
        </p:nvSpPr>
        <p:spPr bwMode="auto">
          <a:xfrm>
            <a:off x="6622742" y="1651681"/>
            <a:ext cx="4981883" cy="4238179"/>
          </a:xfrm>
          <a:prstGeom prst="roundRect">
            <a:avLst/>
          </a:prstGeom>
          <a:noFill/>
          <a:ln>
            <a:noFill/>
          </a:ln>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DRAFT METRICS</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Increased number of: </a:t>
            </a:r>
          </a:p>
          <a:p>
            <a:pPr marL="803275" marR="0" lvl="1" indent="-169863"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Monitored facilities</a:t>
            </a:r>
          </a:p>
          <a:p>
            <a:pPr marL="803275" marR="0" lvl="1" indent="-169863"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Facilities under centralized control</a:t>
            </a:r>
          </a:p>
          <a:p>
            <a:pPr marL="803275" marR="0" lvl="1" indent="-169863"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Automated line miles</a:t>
            </a:r>
          </a:p>
          <a:p>
            <a:pPr marL="803275" marR="0" lvl="1" indent="-169863"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Customers benefiting from increased automation  --  </a:t>
            </a:r>
            <a:r>
              <a:rPr kumimoji="0" lang="en-US" sz="1800" b="0" i="1"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broken out by customers in disadvantaged/ underserved communities</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Improved situational awareness / visualization </a:t>
            </a:r>
            <a:b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b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for operators</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endParaRPr kumimoji="0" lang="en-US" sz="1500" b="0" i="0" u="none" strike="noStrike" kern="0" cap="none" spc="0" normalizeH="0" baseline="0" noProof="0" dirty="0">
              <a:ln>
                <a:noFill/>
              </a:ln>
              <a:solidFill>
                <a:srgbClr val="000000">
                  <a:lumMod val="10000"/>
                </a:srgbClr>
              </a:solidFill>
              <a:effectLst/>
              <a:uLnTx/>
              <a:uFillTx/>
              <a:latin typeface="Helvetica"/>
              <a:ea typeface="Geneva" charset="-128"/>
            </a:endParaRPr>
          </a:p>
          <a:p>
            <a:pPr marL="119062" marR="0" lvl="0" indent="0" algn="l" defTabSz="914400" rtl="0" eaLnBrk="0" fontAlgn="base" latinLnBrk="0" hangingPunct="0">
              <a:lnSpc>
                <a:spcPct val="100000"/>
              </a:lnSpc>
              <a:spcBef>
                <a:spcPts val="1200"/>
              </a:spcBef>
              <a:spcAft>
                <a:spcPts val="600"/>
              </a:spcAft>
              <a:buClrTx/>
              <a:buSzTx/>
              <a:buFontTx/>
              <a:buNone/>
              <a:tabLst/>
              <a:defRPr/>
            </a:pPr>
            <a:endParaRPr kumimoji="0" lang="en-US" sz="1800" b="1" i="0" u="none" strike="noStrike" kern="0" cap="none" spc="0" normalizeH="0" baseline="0" noProof="0" dirty="0">
              <a:ln>
                <a:noFill/>
              </a:ln>
              <a:solidFill>
                <a:srgbClr val="00664D"/>
              </a:solidFill>
              <a:effectLst/>
              <a:uLnTx/>
              <a:uFillTx/>
              <a:latin typeface="Garamond" panose="02020404030301010803" pitchFamily="18" charset="0"/>
              <a:ea typeface="Geneva" charset="-128"/>
            </a:endParaRPr>
          </a:p>
        </p:txBody>
      </p:sp>
      <p:sp>
        <p:nvSpPr>
          <p:cNvPr id="10" name="TextBox 9">
            <a:extLst>
              <a:ext uri="{FF2B5EF4-FFF2-40B4-BE49-F238E27FC236}">
                <a16:creationId xmlns:a16="http://schemas.microsoft.com/office/drawing/2014/main" id="{476FC4E5-0A2C-4016-66A9-8B8A7F9D6BE3}"/>
              </a:ext>
            </a:extLst>
          </p:cNvPr>
          <p:cNvSpPr txBox="1"/>
          <p:nvPr/>
        </p:nvSpPr>
        <p:spPr>
          <a:xfrm>
            <a:off x="461638" y="1190016"/>
            <a:ext cx="11138745" cy="523220"/>
          </a:xfrm>
          <a:prstGeom prst="rect">
            <a:avLst/>
          </a:prstGeom>
          <a:noFill/>
        </p:spPr>
        <p:txBody>
          <a:bodyPr wrap="square" rtlCol="0">
            <a:spAutoFit/>
          </a:body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800" b="1" i="0" u="none" strike="noStrike" kern="0" cap="none" spc="0" normalizeH="0" baseline="0" noProof="0" dirty="0">
                <a:ln>
                  <a:noFill/>
                </a:ln>
                <a:solidFill>
                  <a:srgbClr val="64A70B"/>
                </a:solidFill>
                <a:effectLst/>
                <a:uLnTx/>
                <a:uFillTx/>
                <a:latin typeface="Times New Roman" panose="02020603050405020304" pitchFamily="18" charset="0"/>
                <a:ea typeface="Geneva" charset="-128"/>
                <a:cs typeface="Times New Roman" panose="02020603050405020304" pitchFamily="18" charset="0"/>
              </a:rPr>
              <a:t>Objective #1 – Increased Monitoring &amp; Control Capabilities</a:t>
            </a:r>
          </a:p>
        </p:txBody>
      </p:sp>
    </p:spTree>
    <p:extLst>
      <p:ext uri="{BB962C8B-B14F-4D97-AF65-F5344CB8AC3E}">
        <p14:creationId xmlns:p14="http://schemas.microsoft.com/office/powerpoint/2010/main" val="116608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A1BB6-E6F1-FE90-E3D0-12F28BEAB709}"/>
              </a:ext>
            </a:extLst>
          </p:cNvPr>
          <p:cNvSpPr>
            <a:spLocks noGrp="1"/>
          </p:cNvSpPr>
          <p:nvPr>
            <p:ph type="title"/>
          </p:nvPr>
        </p:nvSpPr>
        <p:spPr/>
        <p:txBody>
          <a:bodyPr>
            <a:normAutofit fontScale="90000"/>
          </a:bodyPr>
          <a:lstStyle/>
          <a:p>
            <a:r>
              <a:rPr lang="en-US" cap="small" dirty="0">
                <a:latin typeface="Times New Roman" panose="02020603050405020304" pitchFamily="18" charset="0"/>
                <a:cs typeface="Times New Roman" panose="02020603050405020304" pitchFamily="18" charset="0"/>
              </a:rPr>
              <a:t>Proposed GRG Project Objectives</a:t>
            </a:r>
          </a:p>
        </p:txBody>
      </p:sp>
      <p:sp>
        <p:nvSpPr>
          <p:cNvPr id="3" name="Text Placeholder 2">
            <a:extLst>
              <a:ext uri="{FF2B5EF4-FFF2-40B4-BE49-F238E27FC236}">
                <a16:creationId xmlns:a16="http://schemas.microsoft.com/office/drawing/2014/main" id="{9A151246-B0A3-C967-FDA4-BD841DBEC435}"/>
              </a:ext>
            </a:extLst>
          </p:cNvPr>
          <p:cNvSpPr>
            <a:spLocks noGrp="1"/>
          </p:cNvSpPr>
          <p:nvPr>
            <p:ph type="body" sz="quarter" idx="10"/>
          </p:nvPr>
        </p:nvSpPr>
        <p:spPr>
          <a:xfrm>
            <a:off x="6604985" y="1931484"/>
            <a:ext cx="5005353" cy="4532689"/>
          </a:xfrm>
        </p:spPr>
        <p:txBody>
          <a:bodyPr>
            <a:noAutofit/>
          </a:body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Times New Roman" panose="02020603050405020304" pitchFamily="18" charset="0"/>
                <a:ea typeface="Geneva" charset="-128"/>
                <a:cs typeface="Times New Roman" panose="02020603050405020304" pitchFamily="18" charset="0"/>
              </a:rPr>
              <a:t>DRAFT METRICS</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ea typeface="Geneva" charset="-128"/>
                <a:cs typeface="Times New Roman" panose="02020603050405020304" pitchFamily="18" charset="0"/>
              </a:rPr>
              <a:t>Avoiding or reducing consequences to: </a:t>
            </a:r>
          </a:p>
          <a:p>
            <a:pPr marL="628650" marR="0" lvl="1" indent="-165100"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ea typeface="Geneva" charset="-128"/>
                <a:cs typeface="Times New Roman" panose="02020603050405020304" pitchFamily="18" charset="0"/>
              </a:rPr>
              <a:t>Key electric infrastructure – </a:t>
            </a:r>
            <a:r>
              <a:rPr kumimoji="0" lang="en-US" sz="1800" b="0" i="1" u="none" strike="noStrike" kern="0" cap="none" spc="0" normalizeH="0" baseline="0" noProof="0" dirty="0">
                <a:ln>
                  <a:noFill/>
                </a:ln>
                <a:solidFill>
                  <a:srgbClr val="000000">
                    <a:lumMod val="10000"/>
                  </a:srgbClr>
                </a:solidFill>
                <a:effectLst/>
                <a:uLnTx/>
                <a:uFillTx/>
                <a:latin typeface="Times New Roman" panose="02020603050405020304" pitchFamily="18" charset="0"/>
                <a:ea typeface="Geneva" charset="-128"/>
                <a:cs typeface="Times New Roman" panose="02020603050405020304" pitchFamily="18" charset="0"/>
              </a:rPr>
              <a:t>reductions in outage events &amp; permanent facility damage</a:t>
            </a:r>
            <a:endPar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ea typeface="Geneva" charset="-128"/>
              <a:cs typeface="Times New Roman" panose="02020603050405020304" pitchFamily="18" charset="0"/>
            </a:endParaRPr>
          </a:p>
          <a:p>
            <a:pPr marL="628650" marR="0" lvl="1" indent="-165100"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ea typeface="Geneva" charset="-128"/>
                <a:cs typeface="Times New Roman" panose="02020603050405020304" pitchFamily="18" charset="0"/>
              </a:rPr>
              <a:t>Disadvantaged communities – expected reductions in SAIDI &amp; CAIDI</a:t>
            </a:r>
          </a:p>
          <a:p>
            <a:pPr marL="628650" marR="0" lvl="1" indent="-165100"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ea typeface="Geneva" charset="-128"/>
                <a:cs typeface="Times New Roman" panose="02020603050405020304" pitchFamily="18" charset="0"/>
              </a:rPr>
              <a:t>Priority customers – </a:t>
            </a:r>
            <a:r>
              <a:rPr kumimoji="0" lang="en-US" sz="1800" b="0" i="1" u="none" strike="noStrike" kern="0" cap="none" spc="0" normalizeH="0" baseline="0" noProof="0" dirty="0">
                <a:ln>
                  <a:noFill/>
                </a:ln>
                <a:solidFill>
                  <a:srgbClr val="000000">
                    <a:lumMod val="10000"/>
                  </a:srgbClr>
                </a:solidFill>
                <a:effectLst/>
                <a:uLnTx/>
                <a:uFillTx/>
                <a:latin typeface="Times New Roman" panose="02020603050405020304" pitchFamily="18" charset="0"/>
                <a:ea typeface="Geneva" charset="-128"/>
                <a:cs typeface="Times New Roman" panose="02020603050405020304" pitchFamily="18" charset="0"/>
              </a:rPr>
              <a:t>reduction in # / duration of outages, impacts, emphasis on disadvantaged communities</a:t>
            </a:r>
            <a:endPar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ea typeface="Geneva" charset="-128"/>
              <a:cs typeface="Times New Roman" panose="02020603050405020304" pitchFamily="18" charset="0"/>
            </a:endParaRPr>
          </a:p>
          <a:p>
            <a:pPr marL="628650" marR="0" lvl="1" indent="-165100"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ea typeface="Geneva" charset="-128"/>
                <a:cs typeface="Times New Roman" panose="02020603050405020304" pitchFamily="18" charset="0"/>
              </a:rPr>
              <a:t>Key geographic areas – </a:t>
            </a:r>
            <a:r>
              <a:rPr kumimoji="0" lang="en-US" sz="1800" b="0" i="1" u="none" strike="noStrike" kern="0" cap="none" spc="0" normalizeH="0" baseline="0" noProof="0" dirty="0">
                <a:ln>
                  <a:noFill/>
                </a:ln>
                <a:solidFill>
                  <a:srgbClr val="000000">
                    <a:lumMod val="10000"/>
                  </a:srgbClr>
                </a:solidFill>
                <a:effectLst/>
                <a:uLnTx/>
                <a:uFillTx/>
                <a:latin typeface="Times New Roman" panose="02020603050405020304" pitchFamily="18" charset="0"/>
                <a:ea typeface="Geneva" charset="-128"/>
                <a:cs typeface="Times New Roman" panose="02020603050405020304" pitchFamily="18" charset="0"/>
              </a:rPr>
              <a:t>avoiding wage loss &amp; production due to disruptions</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ea typeface="Geneva" charset="-128"/>
                <a:cs typeface="Times New Roman" panose="02020603050405020304" pitchFamily="18" charset="0"/>
              </a:rPr>
              <a:t>Reduction in average electric infrastructure age</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ea typeface="Geneva" charset="-128"/>
                <a:cs typeface="Times New Roman" panose="02020603050405020304" pitchFamily="18" charset="0"/>
              </a:rPr>
              <a:t>Increase in % of underground line miles vs total</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ea typeface="Geneva" charset="-128"/>
                <a:cs typeface="Times New Roman" panose="02020603050405020304" pitchFamily="18" charset="0"/>
              </a:rPr>
              <a:t>Reduction in # of radial line miles</a:t>
            </a:r>
          </a:p>
        </p:txBody>
      </p:sp>
      <p:sp>
        <p:nvSpPr>
          <p:cNvPr id="5" name="Content Placeholder 5">
            <a:extLst>
              <a:ext uri="{FF2B5EF4-FFF2-40B4-BE49-F238E27FC236}">
                <a16:creationId xmlns:a16="http://schemas.microsoft.com/office/drawing/2014/main" id="{448C0230-0C65-5FA8-ADE6-718DC44B0F07}"/>
              </a:ext>
            </a:extLst>
          </p:cNvPr>
          <p:cNvSpPr txBox="1">
            <a:spLocks noGrp="1"/>
          </p:cNvSpPr>
          <p:nvPr>
            <p:ph sz="quarter" idx="11"/>
          </p:nvPr>
        </p:nvSpPr>
        <p:spPr bwMode="auto">
          <a:xfrm>
            <a:off x="688430" y="2011977"/>
            <a:ext cx="5809787" cy="1099691"/>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PROPOSED OBJECTIVE STATEMENT</a:t>
            </a:r>
          </a:p>
          <a:p>
            <a:pPr marL="119062" marR="0" lvl="0" indent="0" algn="l" defTabSz="914400" rtl="0" eaLnBrk="0" fontAlgn="base" latinLnBrk="0" hangingPunct="0">
              <a:lnSpc>
                <a:spcPct val="100000"/>
              </a:lnSpc>
              <a:spcBef>
                <a:spcPts val="0"/>
              </a:spcBef>
              <a:spcAft>
                <a:spcPts val="600"/>
              </a:spcAft>
              <a:buClrTx/>
              <a:buSzTx/>
              <a:buFontTx/>
              <a:buNone/>
              <a:tabLst/>
              <a:defRPr/>
            </a:pPr>
            <a:r>
              <a:rPr kumimoji="0" lang="en-US" sz="20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Harden or adapt the electric system to increase resiliency during extreme weather events</a:t>
            </a:r>
          </a:p>
        </p:txBody>
      </p:sp>
      <p:sp>
        <p:nvSpPr>
          <p:cNvPr id="6" name="Content Placeholder 5">
            <a:extLst>
              <a:ext uri="{FF2B5EF4-FFF2-40B4-BE49-F238E27FC236}">
                <a16:creationId xmlns:a16="http://schemas.microsoft.com/office/drawing/2014/main" id="{F57C475E-0AE2-50FA-7A32-A849537E2FB3}"/>
              </a:ext>
            </a:extLst>
          </p:cNvPr>
          <p:cNvSpPr txBox="1">
            <a:spLocks/>
          </p:cNvSpPr>
          <p:nvPr/>
        </p:nvSpPr>
        <p:spPr bwMode="auto">
          <a:xfrm>
            <a:off x="688430" y="3329499"/>
            <a:ext cx="5809787" cy="2262529"/>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ANTICIPATED PROJECT TYPES</a:t>
            </a:r>
            <a:endParaRPr kumimoji="0" lang="en-US" sz="20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20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Overhead to underground conversion</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20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Upgrades of overhead facilities, such as lines </a:t>
            </a:r>
            <a:br>
              <a:rPr kumimoji="0" lang="en-US" sz="20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br>
            <a:r>
              <a:rPr kumimoji="0" lang="en-US" sz="20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and substations</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20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Construction of redundant paths</a:t>
            </a:r>
          </a:p>
        </p:txBody>
      </p:sp>
      <p:sp>
        <p:nvSpPr>
          <p:cNvPr id="7" name="TextBox 6">
            <a:extLst>
              <a:ext uri="{FF2B5EF4-FFF2-40B4-BE49-F238E27FC236}">
                <a16:creationId xmlns:a16="http://schemas.microsoft.com/office/drawing/2014/main" id="{A2C612B1-1942-5DBA-39D4-E7DCEB967F27}"/>
              </a:ext>
            </a:extLst>
          </p:cNvPr>
          <p:cNvSpPr txBox="1"/>
          <p:nvPr/>
        </p:nvSpPr>
        <p:spPr>
          <a:xfrm>
            <a:off x="479393" y="1270926"/>
            <a:ext cx="11390052" cy="523220"/>
          </a:xfrm>
          <a:prstGeom prst="rect">
            <a:avLst/>
          </a:prstGeom>
          <a:noFill/>
        </p:spPr>
        <p:txBody>
          <a:bodyPr wrap="square" rtlCol="0">
            <a:spAutoFit/>
          </a:body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800" b="1" i="0" u="none" strike="noStrike" kern="0" cap="none" spc="0" normalizeH="0" baseline="0" noProof="0" dirty="0">
                <a:ln>
                  <a:noFill/>
                </a:ln>
                <a:solidFill>
                  <a:srgbClr val="64A70B"/>
                </a:solidFill>
                <a:effectLst/>
                <a:uLnTx/>
                <a:uFillTx/>
                <a:latin typeface="Times New Roman" panose="02020603050405020304" pitchFamily="18" charset="0"/>
                <a:ea typeface="Geneva" charset="-128"/>
                <a:cs typeface="Times New Roman" panose="02020603050405020304" pitchFamily="18" charset="0"/>
              </a:rPr>
              <a:t>Objective #2 – Harden or Adapt Electric System</a:t>
            </a:r>
          </a:p>
        </p:txBody>
      </p:sp>
    </p:spTree>
    <p:extLst>
      <p:ext uri="{BB962C8B-B14F-4D97-AF65-F5344CB8AC3E}">
        <p14:creationId xmlns:p14="http://schemas.microsoft.com/office/powerpoint/2010/main" val="231928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B463-C30D-7B98-8A30-0516F8EF2139}"/>
              </a:ext>
            </a:extLst>
          </p:cNvPr>
          <p:cNvSpPr>
            <a:spLocks noGrp="1"/>
          </p:cNvSpPr>
          <p:nvPr>
            <p:ph type="title"/>
          </p:nvPr>
        </p:nvSpPr>
        <p:spPr/>
        <p:txBody>
          <a:bodyPr>
            <a:normAutofit fontScale="90000"/>
          </a:bodyPr>
          <a:lstStyle/>
          <a:p>
            <a:r>
              <a:rPr lang="en-US" cap="small" dirty="0">
                <a:latin typeface="Times New Roman" panose="02020603050405020304" pitchFamily="18" charset="0"/>
                <a:cs typeface="Times New Roman" panose="02020603050405020304" pitchFamily="18" charset="0"/>
              </a:rPr>
              <a:t>Proposed GRG Project Objecti</a:t>
            </a:r>
            <a:r>
              <a:rPr lang="en-US" cap="small" dirty="0"/>
              <a:t>ves</a:t>
            </a:r>
          </a:p>
        </p:txBody>
      </p:sp>
      <p:sp>
        <p:nvSpPr>
          <p:cNvPr id="3" name="Text Placeholder 2">
            <a:extLst>
              <a:ext uri="{FF2B5EF4-FFF2-40B4-BE49-F238E27FC236}">
                <a16:creationId xmlns:a16="http://schemas.microsoft.com/office/drawing/2014/main" id="{BC96B499-9CE7-9488-DBA3-057E0A98D59C}"/>
              </a:ext>
            </a:extLst>
          </p:cNvPr>
          <p:cNvSpPr>
            <a:spLocks noGrp="1"/>
          </p:cNvSpPr>
          <p:nvPr>
            <p:ph type="body" sz="quarter" idx="10"/>
          </p:nvPr>
        </p:nvSpPr>
        <p:spPr>
          <a:xfrm>
            <a:off x="6498453" y="2185046"/>
            <a:ext cx="5111885" cy="4245135"/>
          </a:xfrm>
        </p:spPr>
        <p:txBody>
          <a:bodyPr>
            <a:normAutofit/>
          </a:body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Times New Roman" panose="02020603050405020304" pitchFamily="18" charset="0"/>
                <a:ea typeface="Geneva" charset="-128"/>
                <a:cs typeface="Times New Roman" panose="02020603050405020304" pitchFamily="18" charset="0"/>
              </a:rPr>
              <a:t>DRAFT METRICS</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ea typeface="Geneva" charset="-128"/>
                <a:cs typeface="Times New Roman" panose="02020603050405020304" pitchFamily="18" charset="0"/>
              </a:rPr>
              <a:t>Refined &amp; optimized vegetation management </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ea typeface="Geneva" charset="-128"/>
                <a:cs typeface="Times New Roman" panose="02020603050405020304" pitchFamily="18" charset="0"/>
              </a:rPr>
              <a:t># miles cleared / # danger-trees removed</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ea typeface="Geneva" charset="-128"/>
                <a:cs typeface="Times New Roman" panose="02020603050405020304" pitchFamily="18" charset="0"/>
              </a:rPr>
              <a:t>Reduction in # exposed miles / customers</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ea typeface="Geneva" charset="-128"/>
                <a:cs typeface="Times New Roman" panose="02020603050405020304" pitchFamily="18" charset="0"/>
              </a:rPr>
              <a:t>Reductions in # of predicted vegetation-related outages during extreme weather events</a:t>
            </a:r>
          </a:p>
          <a:p>
            <a:pPr marL="0" indent="0">
              <a:buNone/>
            </a:pPr>
            <a:endParaRPr lang="en-US" dirty="0"/>
          </a:p>
        </p:txBody>
      </p:sp>
      <p:sp>
        <p:nvSpPr>
          <p:cNvPr id="5" name="Content Placeholder 5">
            <a:extLst>
              <a:ext uri="{FF2B5EF4-FFF2-40B4-BE49-F238E27FC236}">
                <a16:creationId xmlns:a16="http://schemas.microsoft.com/office/drawing/2014/main" id="{5D20A6FA-97F7-E115-DC94-F0B460616006}"/>
              </a:ext>
            </a:extLst>
          </p:cNvPr>
          <p:cNvSpPr txBox="1">
            <a:spLocks noGrp="1"/>
          </p:cNvSpPr>
          <p:nvPr>
            <p:ph sz="quarter" idx="11"/>
          </p:nvPr>
        </p:nvSpPr>
        <p:spPr bwMode="auto">
          <a:xfrm>
            <a:off x="692458" y="2185047"/>
            <a:ext cx="5708944" cy="1312755"/>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PROPOSED OBJECTIVE STATEMENT</a:t>
            </a:r>
          </a:p>
          <a:p>
            <a:pPr marL="119062" marR="0" lvl="0" indent="0" algn="l" defTabSz="914400" rtl="0" eaLnBrk="0" fontAlgn="base" latinLnBrk="0" hangingPunct="0">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Enhance vegetation management programs to reduce exposure to tree-related damage to the electric system during extreme weather events or wildfires</a:t>
            </a:r>
          </a:p>
        </p:txBody>
      </p:sp>
      <p:sp>
        <p:nvSpPr>
          <p:cNvPr id="6" name="Content Placeholder 5">
            <a:extLst>
              <a:ext uri="{FF2B5EF4-FFF2-40B4-BE49-F238E27FC236}">
                <a16:creationId xmlns:a16="http://schemas.microsoft.com/office/drawing/2014/main" id="{0C049CEA-C8BC-B34B-9692-D2A909DB147C}"/>
              </a:ext>
            </a:extLst>
          </p:cNvPr>
          <p:cNvSpPr txBox="1">
            <a:spLocks/>
          </p:cNvSpPr>
          <p:nvPr/>
        </p:nvSpPr>
        <p:spPr bwMode="auto">
          <a:xfrm>
            <a:off x="692458" y="3720029"/>
            <a:ext cx="5708944" cy="2472541"/>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ANTICIPATED PROJECT TYPES</a:t>
            </a:r>
            <a:endParaRPr kumimoji="0" lang="en-US" sz="1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Advanced technology(</a:t>
            </a:r>
            <a:r>
              <a:rPr kumimoji="0" lang="en-US" sz="1800" b="0" i="0" u="none" strike="noStrike" kern="0" cap="none" spc="0" normalizeH="0" baseline="0" noProof="0" dirty="0" err="1">
                <a:ln>
                  <a:noFill/>
                </a:ln>
                <a:solidFill>
                  <a:srgbClr val="000000">
                    <a:lumMod val="10000"/>
                  </a:srgbClr>
                </a:solidFill>
                <a:effectLst/>
                <a:uLnTx/>
                <a:uFillTx/>
                <a:latin typeface="Times New Roman" panose="02020603050405020304" pitchFamily="18" charset="0"/>
                <a:cs typeface="Times New Roman" panose="02020603050405020304" pitchFamily="18" charset="0"/>
              </a:rPr>
              <a:t>ies</a:t>
            </a: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 to improve vegetation practices (AI, satellite analytics, modeling)</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Reclassification &amp; removal of danger trees</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Analytics-based adjustments to tree trimming activities to reduce vegetation risks</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800" b="0" i="0" u="none" strike="noStrike" kern="0" cap="none" spc="0" normalizeH="0" baseline="0" noProof="0" dirty="0">
                <a:ln>
                  <a:noFill/>
                </a:ln>
                <a:solidFill>
                  <a:srgbClr val="000000">
                    <a:lumMod val="10000"/>
                  </a:srgbClr>
                </a:solidFill>
                <a:effectLst/>
                <a:uLnTx/>
                <a:uFillTx/>
                <a:latin typeface="Times New Roman" panose="02020603050405020304" pitchFamily="18" charset="0"/>
                <a:cs typeface="Times New Roman" panose="02020603050405020304" pitchFamily="18" charset="0"/>
              </a:rPr>
              <a:t>Reconfiguration or relocation of lines</a:t>
            </a:r>
          </a:p>
        </p:txBody>
      </p:sp>
      <p:sp>
        <p:nvSpPr>
          <p:cNvPr id="7" name="TextBox 6">
            <a:extLst>
              <a:ext uri="{FF2B5EF4-FFF2-40B4-BE49-F238E27FC236}">
                <a16:creationId xmlns:a16="http://schemas.microsoft.com/office/drawing/2014/main" id="{83DEA403-DC86-4E1D-048A-89B910830D60}"/>
              </a:ext>
            </a:extLst>
          </p:cNvPr>
          <p:cNvSpPr txBox="1"/>
          <p:nvPr/>
        </p:nvSpPr>
        <p:spPr>
          <a:xfrm>
            <a:off x="452760" y="1305017"/>
            <a:ext cx="11157577" cy="523220"/>
          </a:xfrm>
          <a:prstGeom prst="rect">
            <a:avLst/>
          </a:prstGeom>
          <a:noFill/>
        </p:spPr>
        <p:txBody>
          <a:bodyPr wrap="square" rtlCol="0">
            <a:spAutoFit/>
          </a:body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800" b="1" i="0" u="none" strike="noStrike" kern="0" cap="none" spc="0" normalizeH="0" baseline="0" noProof="0" dirty="0">
                <a:ln>
                  <a:noFill/>
                </a:ln>
                <a:solidFill>
                  <a:srgbClr val="64A70B"/>
                </a:solidFill>
                <a:effectLst/>
                <a:uLnTx/>
                <a:uFillTx/>
                <a:latin typeface="Times New Roman" panose="02020603050405020304" pitchFamily="18" charset="0"/>
                <a:ea typeface="Geneva" charset="-128"/>
                <a:cs typeface="Times New Roman" panose="02020603050405020304" pitchFamily="18" charset="0"/>
              </a:rPr>
              <a:t>Objective #3 – Enhance Vegetation / Minimize Risk</a:t>
            </a:r>
          </a:p>
        </p:txBody>
      </p:sp>
    </p:spTree>
    <p:extLst>
      <p:ext uri="{BB962C8B-B14F-4D97-AF65-F5344CB8AC3E}">
        <p14:creationId xmlns:p14="http://schemas.microsoft.com/office/powerpoint/2010/main" val="31592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189F-5D4F-EBC1-A0CB-65E1878CA78D}"/>
              </a:ext>
            </a:extLst>
          </p:cNvPr>
          <p:cNvSpPr>
            <a:spLocks noGrp="1"/>
          </p:cNvSpPr>
          <p:nvPr>
            <p:ph type="title"/>
          </p:nvPr>
        </p:nvSpPr>
        <p:spPr/>
        <p:txBody>
          <a:bodyPr>
            <a:normAutofit fontScale="90000"/>
          </a:bodyPr>
          <a:lstStyle/>
          <a:p>
            <a:r>
              <a:rPr lang="en-US" cap="small" dirty="0">
                <a:latin typeface="Times New Roman" panose="02020603050405020304" pitchFamily="18" charset="0"/>
                <a:cs typeface="Times New Roman" panose="02020603050405020304" pitchFamily="18" charset="0"/>
              </a:rPr>
              <a:t>Proposed GRG Project Objectives</a:t>
            </a:r>
          </a:p>
        </p:txBody>
      </p:sp>
      <p:sp>
        <p:nvSpPr>
          <p:cNvPr id="3" name="Text Placeholder 2">
            <a:extLst>
              <a:ext uri="{FF2B5EF4-FFF2-40B4-BE49-F238E27FC236}">
                <a16:creationId xmlns:a16="http://schemas.microsoft.com/office/drawing/2014/main" id="{3DEA3D36-A117-75FC-BAC9-2702F590174A}"/>
              </a:ext>
            </a:extLst>
          </p:cNvPr>
          <p:cNvSpPr>
            <a:spLocks noGrp="1"/>
          </p:cNvSpPr>
          <p:nvPr>
            <p:ph type="body" sz="quarter" idx="10"/>
          </p:nvPr>
        </p:nvSpPr>
        <p:spPr>
          <a:xfrm>
            <a:off x="6542843" y="2099262"/>
            <a:ext cx="5067496" cy="4330919"/>
          </a:xfrm>
        </p:spPr>
        <p:txBody>
          <a:body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Helvetica"/>
                <a:ea typeface="Geneva" charset="-128"/>
              </a:rPr>
              <a:t>DRAFT METRICS</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Number of</a:t>
            </a:r>
          </a:p>
          <a:p>
            <a:pPr marL="806450" marR="0" lvl="1"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MWh of resilient energy supply</a:t>
            </a:r>
          </a:p>
          <a:p>
            <a:pPr marL="806450" marR="0" lvl="1"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Resilient customers due to installation</a:t>
            </a:r>
          </a:p>
          <a:p>
            <a:pPr marL="806450" marR="0" lvl="1"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residents benefitting from public facilities – </a:t>
            </a:r>
            <a:r>
              <a:rPr kumimoji="0" lang="en-US" sz="1600" b="0" i="1" u="none" strike="noStrike" kern="0" cap="none" spc="0" normalizeH="0" baseline="0" noProof="0" dirty="0">
                <a:ln>
                  <a:noFill/>
                </a:ln>
                <a:solidFill>
                  <a:srgbClr val="000000">
                    <a:lumMod val="10000"/>
                  </a:srgbClr>
                </a:solidFill>
                <a:effectLst/>
                <a:uLnTx/>
                <a:uFillTx/>
                <a:latin typeface="Helvetica"/>
                <a:ea typeface="Geneva" charset="-128"/>
              </a:rPr>
              <a:t>hospitals, fire, police, shelters </a:t>
            </a:r>
            <a:endPar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endParaRPr>
          </a:p>
          <a:p>
            <a:pPr marL="806450" marR="0" lvl="1"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more resilient community / essential locations – </a:t>
            </a:r>
            <a:r>
              <a:rPr kumimoji="0" lang="en-US" sz="1600" b="0" i="1" u="none" strike="noStrike" kern="0" cap="none" spc="0" normalizeH="0" baseline="0" noProof="0" dirty="0">
                <a:ln>
                  <a:noFill/>
                </a:ln>
                <a:solidFill>
                  <a:srgbClr val="000000">
                    <a:lumMod val="10000"/>
                  </a:srgbClr>
                </a:solidFill>
                <a:effectLst/>
                <a:uLnTx/>
                <a:uFillTx/>
                <a:latin typeface="Helvetica"/>
                <a:ea typeface="Geneva" charset="-128"/>
              </a:rPr>
              <a:t>community centers, long-term care facilities</a:t>
            </a:r>
            <a:endPar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endParaRPr>
          </a:p>
          <a:p>
            <a:pPr marL="806450" marR="0" lvl="1"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underserved residents benefitting from resilient supply</a:t>
            </a:r>
          </a:p>
          <a:p>
            <a:pPr marL="0" indent="0">
              <a:buNone/>
            </a:pPr>
            <a:endParaRPr lang="en-US" dirty="0"/>
          </a:p>
        </p:txBody>
      </p:sp>
      <p:sp>
        <p:nvSpPr>
          <p:cNvPr id="5" name="Content Placeholder 5">
            <a:extLst>
              <a:ext uri="{FF2B5EF4-FFF2-40B4-BE49-F238E27FC236}">
                <a16:creationId xmlns:a16="http://schemas.microsoft.com/office/drawing/2014/main" id="{52FF415C-1D2A-262B-D76F-699DD5A54E09}"/>
              </a:ext>
            </a:extLst>
          </p:cNvPr>
          <p:cNvSpPr txBox="1">
            <a:spLocks noGrp="1"/>
          </p:cNvSpPr>
          <p:nvPr>
            <p:ph sz="quarter" idx="11"/>
          </p:nvPr>
        </p:nvSpPr>
        <p:spPr bwMode="auto">
          <a:xfrm>
            <a:off x="745723" y="2099263"/>
            <a:ext cx="5655679" cy="1516941"/>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Helvetica"/>
                <a:ea typeface="Geneva" charset="-128"/>
              </a:rPr>
              <a:t>PROPOSED OBJECTIVE STATEMENT</a:t>
            </a:r>
          </a:p>
          <a:p>
            <a:pPr marL="119062" marR="0" lvl="0" indent="0" algn="l" defTabSz="914400" rtl="0" eaLnBrk="0" fontAlgn="base" latinLnBrk="0" hangingPunct="0">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Develop energy storage &amp; microgrids to provide system adaptive capacity to increase resilience for communities and customers – </a:t>
            </a:r>
            <a:r>
              <a:rPr kumimoji="0" lang="en-US" sz="1600" b="0" i="1" u="none" strike="noStrike" kern="0" cap="none" spc="0" normalizeH="0" baseline="0" noProof="0" dirty="0">
                <a:ln>
                  <a:noFill/>
                </a:ln>
                <a:solidFill>
                  <a:srgbClr val="000000">
                    <a:lumMod val="10000"/>
                  </a:srgbClr>
                </a:solidFill>
                <a:effectLst/>
                <a:uLnTx/>
                <a:uFillTx/>
                <a:latin typeface="Helvetica"/>
                <a:ea typeface="Geneva" charset="-128"/>
              </a:rPr>
              <a:t>e.g., systems able to provide electrical energy during disruptions</a:t>
            </a:r>
          </a:p>
        </p:txBody>
      </p:sp>
      <p:sp>
        <p:nvSpPr>
          <p:cNvPr id="6" name="Content Placeholder 5">
            <a:extLst>
              <a:ext uri="{FF2B5EF4-FFF2-40B4-BE49-F238E27FC236}">
                <a16:creationId xmlns:a16="http://schemas.microsoft.com/office/drawing/2014/main" id="{2008D31E-A40F-30CB-0B8E-AFE23EF6A721}"/>
              </a:ext>
            </a:extLst>
          </p:cNvPr>
          <p:cNvSpPr txBox="1">
            <a:spLocks/>
          </p:cNvSpPr>
          <p:nvPr/>
        </p:nvSpPr>
        <p:spPr bwMode="auto">
          <a:xfrm>
            <a:off x="745724" y="3782173"/>
            <a:ext cx="5655679" cy="2361975"/>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Helvetica"/>
                <a:ea typeface="Geneva" charset="-128"/>
              </a:rPr>
              <a:t>ANTICIPATED PROJECT TYPES</a:t>
            </a:r>
            <a:endParaRPr kumimoji="0" lang="en-US" sz="1600" b="0" i="0" u="none" strike="noStrike" kern="0" cap="none" spc="0" normalizeH="0" baseline="0" noProof="0" dirty="0">
              <a:ln>
                <a:noFill/>
              </a:ln>
              <a:solidFill>
                <a:srgbClr val="002060"/>
              </a:solidFill>
              <a:effectLst/>
              <a:uLnTx/>
              <a:uFillTx/>
              <a:latin typeface="Helvetica"/>
              <a:ea typeface="Geneva" charset="-128"/>
            </a:endParaRP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Development of a microgrid(s)</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Installation of battery storage at substations to serve load</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Installation of distributed battery storage at critical facilities or customer locations to power the site</a:t>
            </a:r>
          </a:p>
        </p:txBody>
      </p:sp>
      <p:sp>
        <p:nvSpPr>
          <p:cNvPr id="7" name="TextBox 6">
            <a:extLst>
              <a:ext uri="{FF2B5EF4-FFF2-40B4-BE49-F238E27FC236}">
                <a16:creationId xmlns:a16="http://schemas.microsoft.com/office/drawing/2014/main" id="{60CB1288-3AF0-C213-ADA6-C4284F9C2E70}"/>
              </a:ext>
            </a:extLst>
          </p:cNvPr>
          <p:cNvSpPr txBox="1"/>
          <p:nvPr/>
        </p:nvSpPr>
        <p:spPr>
          <a:xfrm>
            <a:off x="591615" y="1429305"/>
            <a:ext cx="11018723" cy="523220"/>
          </a:xfrm>
          <a:prstGeom prst="rect">
            <a:avLst/>
          </a:prstGeom>
          <a:noFill/>
        </p:spPr>
        <p:txBody>
          <a:bodyPr wrap="square" rtlCol="0">
            <a:spAutoFit/>
          </a:body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800" b="1" i="0" u="none" strike="noStrike" kern="0" cap="none" spc="0" normalizeH="0" baseline="0" noProof="0" dirty="0">
                <a:ln>
                  <a:noFill/>
                </a:ln>
                <a:solidFill>
                  <a:srgbClr val="64A70B"/>
                </a:solidFill>
                <a:effectLst/>
                <a:uLnTx/>
                <a:uFillTx/>
                <a:latin typeface="Times New Roman" panose="02020603050405020304" pitchFamily="18" charset="0"/>
                <a:ea typeface="Geneva" charset="-128"/>
                <a:cs typeface="Times New Roman" panose="02020603050405020304" pitchFamily="18" charset="0"/>
              </a:rPr>
              <a:t>Objective #4 – Develop Energy Storage or Microgrids</a:t>
            </a:r>
          </a:p>
        </p:txBody>
      </p:sp>
    </p:spTree>
    <p:extLst>
      <p:ext uri="{BB962C8B-B14F-4D97-AF65-F5344CB8AC3E}">
        <p14:creationId xmlns:p14="http://schemas.microsoft.com/office/powerpoint/2010/main" val="1387559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8E9C3-E18B-5F7D-858C-3864F8FC8871}"/>
              </a:ext>
            </a:extLst>
          </p:cNvPr>
          <p:cNvSpPr>
            <a:spLocks noGrp="1"/>
          </p:cNvSpPr>
          <p:nvPr>
            <p:ph type="title"/>
          </p:nvPr>
        </p:nvSpPr>
        <p:spPr/>
        <p:txBody>
          <a:bodyPr>
            <a:normAutofit fontScale="90000"/>
          </a:bodyPr>
          <a:lstStyle/>
          <a:p>
            <a:r>
              <a:rPr lang="en-US" cap="small" dirty="0">
                <a:latin typeface="Times New Roman" panose="02020603050405020304" pitchFamily="18" charset="0"/>
                <a:cs typeface="Times New Roman" panose="02020603050405020304" pitchFamily="18" charset="0"/>
              </a:rPr>
              <a:t>Proposed GRG Project Objectives</a:t>
            </a:r>
          </a:p>
        </p:txBody>
      </p:sp>
      <p:sp>
        <p:nvSpPr>
          <p:cNvPr id="4" name="Content Placeholder 5">
            <a:extLst>
              <a:ext uri="{FF2B5EF4-FFF2-40B4-BE49-F238E27FC236}">
                <a16:creationId xmlns:a16="http://schemas.microsoft.com/office/drawing/2014/main" id="{32EDCA09-703B-5FE3-E4F2-0ECB750BE835}"/>
              </a:ext>
            </a:extLst>
          </p:cNvPr>
          <p:cNvSpPr txBox="1">
            <a:spLocks noGrp="1"/>
          </p:cNvSpPr>
          <p:nvPr>
            <p:ph type="body" sz="quarter" idx="10"/>
          </p:nvPr>
        </p:nvSpPr>
        <p:spPr bwMode="auto">
          <a:xfrm>
            <a:off x="468313" y="2006353"/>
            <a:ext cx="11137900" cy="4438897"/>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lang="en-US" sz="2400" b="1" kern="0" dirty="0">
                <a:solidFill>
                  <a:srgbClr val="002060"/>
                </a:solidFill>
                <a:latin typeface="Times New Roman" panose="02020603050405020304" pitchFamily="18" charset="0"/>
                <a:cs typeface="Times New Roman" panose="02020603050405020304" pitchFamily="18" charset="0"/>
              </a:rPr>
              <a:t>PROGRAM </a:t>
            </a:r>
            <a:r>
              <a:rPr kumimoji="0" lang="en-US" sz="2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OBJECTIVE STATEMENT</a:t>
            </a:r>
          </a:p>
          <a:p>
            <a:pPr marL="342900" marR="0" lvl="0" indent="-342900">
              <a:lnSpc>
                <a:spcPct val="100000"/>
              </a:lnSpc>
              <a:spcBef>
                <a:spcPts val="0"/>
              </a:spcBef>
              <a:spcAft>
                <a:spcPts val="0"/>
              </a:spcAft>
              <a:buFont typeface="Arial" panose="020B0604020202020204" pitchFamily="34" charset="0"/>
              <a:buChar char="•"/>
              <a:tabLst>
                <a:tab pos="-973455" algn="l"/>
                <a:tab pos="-516255" algn="l"/>
                <a:tab pos="-59055" algn="l"/>
                <a:tab pos="398145" algn="l"/>
                <a:tab pos="855345" algn="l"/>
                <a:tab pos="1312545" algn="l"/>
                <a:tab pos="1769745" algn="l"/>
                <a:tab pos="2226945" algn="l"/>
                <a:tab pos="2684145" algn="l"/>
                <a:tab pos="3141345" algn="l"/>
                <a:tab pos="3598545" algn="l"/>
                <a:tab pos="4055745" algn="l"/>
                <a:tab pos="4512945" algn="l"/>
                <a:tab pos="4970145" algn="l"/>
                <a:tab pos="5427345"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Use compliant labor standards and protections (including for direct employees, contractors, and sub-contractors), such as using project labor agreements, local hire agreements, and an outline of a plan to attract, train, and retain an appropriately skilled workforce (i.e., through registered apprenticeships and other joint labor-management training programs that serve all workers, particularly those underrepresented or historically excluded)</a:t>
            </a:r>
          </a:p>
          <a:p>
            <a:pPr marL="342900" marR="0" lvl="0" indent="-342900">
              <a:lnSpc>
                <a:spcPct val="100000"/>
              </a:lnSpc>
              <a:spcBef>
                <a:spcPts val="0"/>
              </a:spcBef>
              <a:spcAft>
                <a:spcPts val="0"/>
              </a:spcAft>
              <a:buFont typeface="Arial" panose="020B0604020202020204" pitchFamily="34" charset="0"/>
              <a:buChar char="•"/>
              <a:tabLst>
                <a:tab pos="-973455" algn="l"/>
                <a:tab pos="-516255" algn="l"/>
                <a:tab pos="-59055" algn="l"/>
                <a:tab pos="398145" algn="l"/>
                <a:tab pos="855345" algn="l"/>
                <a:tab pos="1312545" algn="l"/>
                <a:tab pos="1769745" algn="l"/>
                <a:tab pos="2226945" algn="l"/>
                <a:tab pos="2684145" algn="l"/>
                <a:tab pos="3141345" algn="l"/>
                <a:tab pos="3598545" algn="l"/>
                <a:tab pos="4055745" algn="l"/>
                <a:tab pos="4512945" algn="l"/>
                <a:tab pos="4970145" algn="l"/>
                <a:tab pos="5427345"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Include “plans to partner with a training provider (labor, community college, etc.)”</a:t>
            </a:r>
          </a:p>
          <a:p>
            <a:pPr marL="342900" marR="0" lvl="0" indent="-342900">
              <a:lnSpc>
                <a:spcPct val="100000"/>
              </a:lnSpc>
              <a:spcBef>
                <a:spcPts val="0"/>
              </a:spcBef>
              <a:spcAft>
                <a:spcPts val="0"/>
              </a:spcAft>
              <a:buFont typeface="Arial" panose="020B0604020202020204" pitchFamily="34" charset="0"/>
              <a:buChar char="•"/>
              <a:tabLst>
                <a:tab pos="-973455" algn="l"/>
                <a:tab pos="-516255" algn="l"/>
                <a:tab pos="-59055" algn="l"/>
                <a:tab pos="398145" algn="l"/>
                <a:tab pos="855345" algn="l"/>
                <a:tab pos="1312545" algn="l"/>
                <a:tab pos="1769745" algn="l"/>
                <a:tab pos="2226945" algn="l"/>
                <a:tab pos="2684145" algn="l"/>
                <a:tab pos="3141345" algn="l"/>
                <a:tab pos="3598545" algn="l"/>
                <a:tab pos="4055745" algn="l"/>
                <a:tab pos="4512945" algn="l"/>
                <a:tab pos="4970145" algn="l"/>
                <a:tab pos="5427345"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Assure “the use of an appropriately credentialed workforce (i.e., requirements for appropriate and relevant professional training, certification, and licensure)”</a:t>
            </a:r>
          </a:p>
        </p:txBody>
      </p:sp>
      <p:sp>
        <p:nvSpPr>
          <p:cNvPr id="5" name="TextBox 4">
            <a:extLst>
              <a:ext uri="{FF2B5EF4-FFF2-40B4-BE49-F238E27FC236}">
                <a16:creationId xmlns:a16="http://schemas.microsoft.com/office/drawing/2014/main" id="{C096867B-3C56-6737-2C07-F9ACFD62C450}"/>
              </a:ext>
            </a:extLst>
          </p:cNvPr>
          <p:cNvSpPr txBox="1"/>
          <p:nvPr/>
        </p:nvSpPr>
        <p:spPr>
          <a:xfrm>
            <a:off x="468313" y="1184224"/>
            <a:ext cx="9652231" cy="646331"/>
          </a:xfrm>
          <a:prstGeom prst="rect">
            <a:avLst/>
          </a:prstGeom>
          <a:noFill/>
        </p:spPr>
        <p:txBody>
          <a:bodyPr wrap="square" rtlCol="0">
            <a:spAutoFit/>
          </a:body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3600" b="1" i="0" u="none" strike="noStrike" kern="0" cap="none" spc="0" normalizeH="0" baseline="0" noProof="0" dirty="0">
                <a:ln>
                  <a:noFill/>
                </a:ln>
                <a:solidFill>
                  <a:srgbClr val="64A70B"/>
                </a:solidFill>
                <a:effectLst/>
                <a:uLnTx/>
                <a:uFillTx/>
                <a:latin typeface="Times New Roman" panose="02020603050405020304" pitchFamily="18" charset="0"/>
                <a:ea typeface="Geneva" charset="-128"/>
                <a:cs typeface="Times New Roman" panose="02020603050405020304" pitchFamily="18" charset="0"/>
              </a:rPr>
              <a:t>Community Benefits</a:t>
            </a:r>
          </a:p>
        </p:txBody>
      </p:sp>
    </p:spTree>
    <p:extLst>
      <p:ext uri="{BB962C8B-B14F-4D97-AF65-F5344CB8AC3E}">
        <p14:creationId xmlns:p14="http://schemas.microsoft.com/office/powerpoint/2010/main" val="3969194063"/>
      </p:ext>
    </p:extLst>
  </p:cSld>
  <p:clrMapOvr>
    <a:masterClrMapping/>
  </p:clrMapOvr>
</p:sld>
</file>

<file path=ppt/theme/theme1.xml><?xml version="1.0" encoding="utf-8"?>
<a:theme xmlns:a="http://schemas.openxmlformats.org/drawingml/2006/main" name="Santee Cooper - Simple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ntee Cooper 90th Ann - PowerPoint Template - Simple  -  Read-Only" id="{CF5311F8-F68A-4F89-8DD6-A9C3F042024A}" vid="{7C1B9D71-AF4B-40DD-85C0-6FC4B31BF902}"/>
    </a:ext>
  </a:extLst>
</a:theme>
</file>

<file path=ppt/theme/theme2.xml><?xml version="1.0" encoding="utf-8"?>
<a:theme xmlns:a="http://schemas.openxmlformats.org/drawingml/2006/main" name="Top Line Only - Simple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ntee Cooper 90th Ann - PowerPoint Template - Simple  -  Read-Only" id="{CF5311F8-F68A-4F89-8DD6-A9C3F042024A}" vid="{02CF4DFB-92C2-4376-A7A3-154C2548DE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90thAnniversary_2024_Brand_PPTX_template_SIMPLE (2)</Template>
  <TotalTime>324</TotalTime>
  <Words>1611</Words>
  <Application>Microsoft Office PowerPoint</Application>
  <PresentationFormat>Widescreen</PresentationFormat>
  <Paragraphs>175</Paragraphs>
  <Slides>13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Aptos</vt:lpstr>
      <vt:lpstr>Arial</vt:lpstr>
      <vt:lpstr>Garamond</vt:lpstr>
      <vt:lpstr>Helvectia</vt:lpstr>
      <vt:lpstr>Helvetica</vt:lpstr>
      <vt:lpstr>Times New Roman</vt:lpstr>
      <vt:lpstr>Santee Cooper - Simple Design</vt:lpstr>
      <vt:lpstr>Top Line Only - Simple Design</vt:lpstr>
      <vt:lpstr>GRG Program – Fiscal Year 2024</vt:lpstr>
      <vt:lpstr>Program Timeline</vt:lpstr>
      <vt:lpstr>South Carolina Grid Resilience Program</vt:lpstr>
      <vt:lpstr>South Carolina Grid Resilience Program</vt:lpstr>
      <vt:lpstr>Proposed GRG Project Objectives</vt:lpstr>
      <vt:lpstr>Proposed GRG Project Objectives</vt:lpstr>
      <vt:lpstr>Proposed GRG Project Objectives</vt:lpstr>
      <vt:lpstr>Proposed GRG Project Objectives</vt:lpstr>
      <vt:lpstr>Proposed GRG Project Objectives</vt:lpstr>
      <vt:lpstr>RFP Documentation Requirements</vt:lpstr>
      <vt:lpstr>RFP Review Process</vt:lpstr>
      <vt:lpstr>Department of Energy Reporting Requirements</vt:lpstr>
      <vt:lpstr>RFP and Associated Documents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Sylvia Williams</dc:creator>
  <cp:lastModifiedBy>Sylvia Williams</cp:lastModifiedBy>
  <cp:revision>12</cp:revision>
  <dcterms:created xsi:type="dcterms:W3CDTF">2024-08-21T17:48:04Z</dcterms:created>
  <dcterms:modified xsi:type="dcterms:W3CDTF">2024-08-29T16:23:50Z</dcterms:modified>
</cp:coreProperties>
</file>