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drawings/drawing3.xml" ContentType="application/vnd.openxmlformats-officedocument.drawingml.chartshapes+xml"/>
  <Override PartName="/ppt/charts/chart13.xml" ContentType="application/vnd.openxmlformats-officedocument.drawingml.chart+xml"/>
  <Override PartName="/ppt/drawings/drawing4.xml" ContentType="application/vnd.openxmlformats-officedocument.drawingml.chartshapes+xml"/>
  <Override PartName="/ppt/charts/chart1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1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8.xml" ContentType="application/vnd.openxmlformats-officedocument.drawingml.chart+xml"/>
  <Override PartName="/ppt/media/image19.jpg" ContentType="image/png"/>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7" r:id="rId2"/>
  </p:sldMasterIdLst>
  <p:notesMasterIdLst>
    <p:notesMasterId r:id="rId27"/>
  </p:notesMasterIdLst>
  <p:sldIdLst>
    <p:sldId id="256" r:id="rId3"/>
    <p:sldId id="2142534340" r:id="rId4"/>
    <p:sldId id="2142534346" r:id="rId5"/>
    <p:sldId id="2142534344" r:id="rId6"/>
    <p:sldId id="2142534248" r:id="rId7"/>
    <p:sldId id="2142534347" r:id="rId8"/>
    <p:sldId id="2142534261" r:id="rId9"/>
    <p:sldId id="2142534348" r:id="rId10"/>
    <p:sldId id="2142534169" r:id="rId11"/>
    <p:sldId id="2142534260" r:id="rId12"/>
    <p:sldId id="2142534342" r:id="rId13"/>
    <p:sldId id="2142534310" r:id="rId14"/>
    <p:sldId id="2142534353" r:id="rId15"/>
    <p:sldId id="2142534351" r:id="rId16"/>
    <p:sldId id="2142534329" r:id="rId17"/>
    <p:sldId id="2142534320" r:id="rId18"/>
    <p:sldId id="2142534304" r:id="rId19"/>
    <p:sldId id="2142534319" r:id="rId20"/>
    <p:sldId id="2142534345" r:id="rId21"/>
    <p:sldId id="2142534331" r:id="rId22"/>
    <p:sldId id="2142534191" r:id="rId23"/>
    <p:sldId id="2142534333" r:id="rId24"/>
    <p:sldId id="2142534341" r:id="rId25"/>
    <p:sldId id="2142534338"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8E9330-D00C-3635-BFAD-1A5A373F5C01}" name="Rodriguez, Destiny (CIB, USA)" initials="RD(U" userId="S::I761402@NAEAST.AD.JPMORGANCHASE.com::13d43d1d-ec16-43df-8390-03f9fecc1883" providerId="AD"/>
  <p188:author id="{77FD1048-E3E8-E971-34BD-2B44D9382EF6}" name="Faith Williams" initials="AW" userId="S::FHWILLIA@santeecooper.com::388a6f64-8530-48d8-b895-55c34d7b5b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FD5"/>
    <a:srgbClr val="E28C05"/>
    <a:srgbClr val="70193D"/>
    <a:srgbClr val="7FA9CF"/>
    <a:srgbClr val="275937"/>
    <a:srgbClr val="A5BFAA"/>
    <a:srgbClr val="8ED973"/>
    <a:srgbClr val="D1D1D1"/>
    <a:srgbClr val="E4E0DA"/>
    <a:srgbClr val="0062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477" autoAdjust="0"/>
  </p:normalViewPr>
  <p:slideViewPr>
    <p:cSldViewPr snapToGrid="0">
      <p:cViewPr>
        <p:scale>
          <a:sx n="60" d="100"/>
          <a:sy n="60" d="100"/>
        </p:scale>
        <p:origin x="1104" y="6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ln>
              <a:noFill/>
            </a:ln>
          </c:spPr>
          <c:dPt>
            <c:idx val="0"/>
            <c:bubble3D val="0"/>
            <c:spPr>
              <a:solidFill>
                <a:srgbClr val="00386B"/>
              </a:solidFill>
              <a:ln w="19050">
                <a:noFill/>
              </a:ln>
              <a:effectLst/>
            </c:spPr>
            <c:extLst>
              <c:ext xmlns:c16="http://schemas.microsoft.com/office/drawing/2014/chart" uri="{C3380CC4-5D6E-409C-BE32-E72D297353CC}">
                <c16:uniqueId val="{00000001-F931-4BB8-BF17-5645989D81CA}"/>
              </c:ext>
            </c:extLst>
          </c:dPt>
          <c:dPt>
            <c:idx val="1"/>
            <c:bubble3D val="0"/>
            <c:spPr>
              <a:solidFill>
                <a:srgbClr val="E28C05"/>
              </a:solidFill>
              <a:ln w="19050">
                <a:noFill/>
              </a:ln>
              <a:effectLst/>
            </c:spPr>
            <c:extLst>
              <c:ext xmlns:c16="http://schemas.microsoft.com/office/drawing/2014/chart" uri="{C3380CC4-5D6E-409C-BE32-E72D297353CC}">
                <c16:uniqueId val="{00000003-F931-4BB8-BF17-5645989D81CA}"/>
              </c:ext>
            </c:extLst>
          </c:dPt>
          <c:dPt>
            <c:idx val="2"/>
            <c:bubble3D val="0"/>
            <c:spPr>
              <a:solidFill>
                <a:srgbClr val="70193D"/>
              </a:solidFill>
              <a:ln w="19050">
                <a:noFill/>
              </a:ln>
              <a:effectLst/>
            </c:spPr>
            <c:extLst>
              <c:ext xmlns:c16="http://schemas.microsoft.com/office/drawing/2014/chart" uri="{C3380CC4-5D6E-409C-BE32-E72D297353CC}">
                <c16:uniqueId val="{00000005-F931-4BB8-BF17-5645989D81CA}"/>
              </c:ext>
            </c:extLst>
          </c:dPt>
          <c:dLbls>
            <c:dLbl>
              <c:idx val="0"/>
              <c:layout>
                <c:manualLayout>
                  <c:x val="-4.2476526423521073E-2"/>
                  <c:y val="0.14277830015126108"/>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F931-4BB8-BF17-5645989D81CA}"/>
                </c:ext>
              </c:extLst>
            </c:dLbl>
            <c:dLbl>
              <c:idx val="1"/>
              <c:layout>
                <c:manualLayout>
                  <c:x val="1.7698552676467111E-2"/>
                  <c:y val="6.4444932750091985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931-4BB8-BF17-5645989D81C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'2018_Sales_Composition'!$C$3:$C$5</c:f>
              <c:strCache>
                <c:ptCount val="3"/>
                <c:pt idx="0">
                  <c:v>Wholesale</c:v>
                </c:pt>
                <c:pt idx="1">
                  <c:v>Military &amp; Large Industrial</c:v>
                </c:pt>
                <c:pt idx="2">
                  <c:v>Retail</c:v>
                </c:pt>
              </c:strCache>
            </c:strRef>
          </c:cat>
          <c:val>
            <c:numRef>
              <c:f>'2018_Sales_Composition'!$D$3:$D$5</c:f>
              <c:numCache>
                <c:formatCode>General</c:formatCode>
                <c:ptCount val="3"/>
                <c:pt idx="0">
                  <c:v>0.62</c:v>
                </c:pt>
                <c:pt idx="1">
                  <c:v>0.23</c:v>
                </c:pt>
                <c:pt idx="2">
                  <c:v>0.15</c:v>
                </c:pt>
              </c:numCache>
            </c:numRef>
          </c:val>
          <c:extLst>
            <c:ext xmlns:c16="http://schemas.microsoft.com/office/drawing/2014/chart" uri="{C3380CC4-5D6E-409C-BE32-E72D297353CC}">
              <c16:uniqueId val="{00000006-F931-4BB8-BF17-5645989D81CA}"/>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684012344396033"/>
          <c:y val="0.22312103939327776"/>
          <c:w val="0.30500667876417897"/>
          <c:h val="0.77258342663034918"/>
        </c:manualLayout>
      </c:layout>
      <c:pieChart>
        <c:varyColors val="1"/>
        <c:ser>
          <c:idx val="0"/>
          <c:order val="0"/>
          <c:tx>
            <c:strRef>
              <c:f>Sheet1!$B$1</c:f>
              <c:strCache>
                <c:ptCount val="1"/>
                <c:pt idx="0">
                  <c:v>Deals</c:v>
                </c:pt>
              </c:strCache>
            </c:strRef>
          </c:tx>
          <c:spPr>
            <a:solidFill>
              <a:srgbClr val="00386B"/>
            </a:solidFill>
            <a:ln w="25059">
              <a:noFill/>
            </a:ln>
          </c:spPr>
          <c:dPt>
            <c:idx val="0"/>
            <c:bubble3D val="0"/>
            <c:extLst>
              <c:ext xmlns:c16="http://schemas.microsoft.com/office/drawing/2014/chart" uri="{C3380CC4-5D6E-409C-BE32-E72D297353CC}">
                <c16:uniqueId val="{00000000-07E4-4AE1-9A61-73AE2A5AFEC8}"/>
              </c:ext>
            </c:extLst>
          </c:dPt>
          <c:dPt>
            <c:idx val="1"/>
            <c:bubble3D val="0"/>
            <c:spPr>
              <a:solidFill>
                <a:srgbClr val="E28C05"/>
              </a:solidFill>
              <a:ln w="25059">
                <a:noFill/>
              </a:ln>
            </c:spPr>
            <c:extLst>
              <c:ext xmlns:c16="http://schemas.microsoft.com/office/drawing/2014/chart" uri="{C3380CC4-5D6E-409C-BE32-E72D297353CC}">
                <c16:uniqueId val="{00000002-07E4-4AE1-9A61-73AE2A5AFEC8}"/>
              </c:ext>
            </c:extLst>
          </c:dPt>
          <c:dPt>
            <c:idx val="2"/>
            <c:bubble3D val="0"/>
            <c:spPr>
              <a:solidFill>
                <a:srgbClr val="7FA9CF"/>
              </a:solidFill>
              <a:ln w="25059">
                <a:noFill/>
              </a:ln>
            </c:spPr>
            <c:extLst>
              <c:ext xmlns:c16="http://schemas.microsoft.com/office/drawing/2014/chart" uri="{C3380CC4-5D6E-409C-BE32-E72D297353CC}">
                <c16:uniqueId val="{00000004-07E4-4AE1-9A61-73AE2A5AFEC8}"/>
              </c:ext>
            </c:extLst>
          </c:dPt>
          <c:dPt>
            <c:idx val="3"/>
            <c:bubble3D val="0"/>
            <c:spPr>
              <a:solidFill>
                <a:srgbClr val="275937"/>
              </a:solidFill>
              <a:ln w="25059">
                <a:noFill/>
              </a:ln>
            </c:spPr>
            <c:extLst>
              <c:ext xmlns:c16="http://schemas.microsoft.com/office/drawing/2014/chart" uri="{C3380CC4-5D6E-409C-BE32-E72D297353CC}">
                <c16:uniqueId val="{00000006-07E4-4AE1-9A61-73AE2A5AFEC8}"/>
              </c:ext>
            </c:extLst>
          </c:dPt>
          <c:dPt>
            <c:idx val="4"/>
            <c:bubble3D val="0"/>
            <c:spPr>
              <a:solidFill>
                <a:srgbClr val="5B8772"/>
              </a:solidFill>
              <a:ln w="25059">
                <a:noFill/>
              </a:ln>
            </c:spPr>
            <c:extLst>
              <c:ext xmlns:c16="http://schemas.microsoft.com/office/drawing/2014/chart" uri="{C3380CC4-5D6E-409C-BE32-E72D297353CC}">
                <c16:uniqueId val="{00000008-07E4-4AE1-9A61-73AE2A5AFEC8}"/>
              </c:ext>
            </c:extLst>
          </c:dPt>
          <c:dLbls>
            <c:dLbl>
              <c:idx val="0"/>
              <c:layout>
                <c:manualLayout>
                  <c:x val="1.3154351129449779E-2"/>
                  <c:y val="-0.20404976740418942"/>
                </c:manualLayout>
              </c:layout>
              <c:spPr/>
              <c:txPr>
                <a:bodyPr/>
                <a:lstStyle/>
                <a:p>
                  <a:pPr>
                    <a:defRPr sz="900">
                      <a:solidFill>
                        <a:srgbClr val="1B1B1B"/>
                      </a:solidFill>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07E4-4AE1-9A61-73AE2A5AFEC8}"/>
                </c:ext>
              </c:extLst>
            </c:dLbl>
            <c:dLbl>
              <c:idx val="1"/>
              <c:layout>
                <c:manualLayout>
                  <c:x val="7.0612683712019094E-3"/>
                  <c:y val="3.19940272294517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07E4-4AE1-9A61-73AE2A5AFEC8}"/>
                </c:ext>
              </c:extLst>
            </c:dLbl>
            <c:dLbl>
              <c:idx val="2"/>
              <c:layout>
                <c:manualLayout>
                  <c:x val="-1.5163173744265816E-2"/>
                  <c:y val="3.220217911748127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07E4-4AE1-9A61-73AE2A5AFEC8}"/>
                </c:ext>
              </c:extLst>
            </c:dLbl>
            <c:dLbl>
              <c:idx val="3"/>
              <c:layout>
                <c:manualLayout>
                  <c:x val="5.9053520793830472E-2"/>
                  <c:y val="9.3657077594426208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5240348905569099"/>
                      <c:h val="0.23070152652147849"/>
                    </c:manualLayout>
                  </c15:layout>
                </c:ext>
                <c:ext xmlns:c16="http://schemas.microsoft.com/office/drawing/2014/chart" uri="{C3380CC4-5D6E-409C-BE32-E72D297353CC}">
                  <c16:uniqueId val="{00000006-07E4-4AE1-9A61-73AE2A5AFEC8}"/>
                </c:ext>
              </c:extLst>
            </c:dLbl>
            <c:dLbl>
              <c:idx val="4"/>
              <c:layout>
                <c:manualLayout>
                  <c:x val="0.15957508591713035"/>
                  <c:y val="7.5867195941650397E-3"/>
                </c:manualLayout>
              </c:layout>
              <c:tx>
                <c:rich>
                  <a:bodyPr/>
                  <a:lstStyle/>
                  <a:p>
                    <a:fld id="{33A5F6F2-4A60-4E83-B983-508D78E9C256}" type="CATEGORYNAME">
                      <a:rPr lang="en-US" smtClean="0"/>
                      <a:pPr/>
                      <a:t>[CATEGORY NAME]</a:t>
                    </a:fld>
                    <a:r>
                      <a:rPr lang="en-US" baseline="0" dirty="0"/>
                      <a:t> </a:t>
                    </a:r>
                    <a:fld id="{27F3D97F-1DE7-4E45-BB86-4E92CF26A269}" type="VALUE">
                      <a:rPr lang="en-US" baseline="0" smtClean="0"/>
                      <a:pPr/>
                      <a:t>[VALUE]</a:t>
                    </a:fld>
                    <a:endParaRPr 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54225472225816607"/>
                      <c:h val="0.1575568153376383"/>
                    </c:manualLayout>
                  </c15:layout>
                  <c15:dlblFieldTable/>
                  <c15:showDataLabelsRange val="0"/>
                </c:ext>
                <c:ext xmlns:c16="http://schemas.microsoft.com/office/drawing/2014/chart" uri="{C3380CC4-5D6E-409C-BE32-E72D297353CC}">
                  <c16:uniqueId val="{00000008-07E4-4AE1-9A61-73AE2A5AFEC8}"/>
                </c:ext>
              </c:extLst>
            </c:dLbl>
            <c:dLbl>
              <c:idx val="5"/>
              <c:delete val="1"/>
              <c:extLst>
                <c:ext xmlns:c15="http://schemas.microsoft.com/office/drawing/2012/chart" uri="{CE6537A1-D6FC-4f65-9D91-7224C49458BB}"/>
                <c:ext xmlns:c16="http://schemas.microsoft.com/office/drawing/2014/chart" uri="{C3380CC4-5D6E-409C-BE32-E72D297353CC}">
                  <c16:uniqueId val="{00000009-07E4-4AE1-9A61-73AE2A5AFEC8}"/>
                </c:ext>
              </c:extLst>
            </c:dLbl>
            <c:dLbl>
              <c:idx val="6"/>
              <c:delete val="1"/>
              <c:extLst>
                <c:ext xmlns:c15="http://schemas.microsoft.com/office/drawing/2012/chart" uri="{CE6537A1-D6FC-4f65-9D91-7224C49458BB}"/>
                <c:ext xmlns:c16="http://schemas.microsoft.com/office/drawing/2014/chart" uri="{C3380CC4-5D6E-409C-BE32-E72D297353CC}">
                  <c16:uniqueId val="{0000000A-07E4-4AE1-9A61-73AE2A5AFEC8}"/>
                </c:ext>
              </c:extLst>
            </c:dLbl>
            <c:spPr>
              <a:noFill/>
              <a:ln>
                <a:noFill/>
              </a:ln>
              <a:effectLst/>
            </c:spPr>
            <c:txPr>
              <a:bodyPr/>
              <a:lstStyle/>
              <a:p>
                <a:pPr>
                  <a:defRPr sz="900"/>
                </a:pPr>
                <a:endParaRPr lang="en-US"/>
              </a:p>
            </c:txPr>
            <c:dLblPos val="bestFit"/>
            <c:showLegendKey val="0"/>
            <c:showVal val="0"/>
            <c:showCatName val="1"/>
            <c:showSerName val="0"/>
            <c:showPercent val="1"/>
            <c:showBubbleSize val="0"/>
            <c:showLeaderLines val="0"/>
            <c:extLst>
              <c:ext xmlns:c15="http://schemas.microsoft.com/office/drawing/2012/chart" uri="{CE6537A1-D6FC-4f65-9D91-7224C49458BB}"/>
            </c:extLst>
          </c:dLbls>
          <c:cat>
            <c:strRef>
              <c:f>Sheet1!$A$2:$A$5</c:f>
              <c:strCache>
                <c:ptCount val="4"/>
                <c:pt idx="0">
                  <c:v>Coal</c:v>
                </c:pt>
                <c:pt idx="1">
                  <c:v>Nuclear</c:v>
                </c:pt>
                <c:pt idx="2">
                  <c:v>Natural Gas &amp; Oil</c:v>
                </c:pt>
                <c:pt idx="3">
                  <c:v>Hydro &amp; Renewables</c:v>
                </c:pt>
              </c:strCache>
            </c:strRef>
          </c:cat>
          <c:val>
            <c:numRef>
              <c:f>Sheet1!$B$2:$B$5</c:f>
              <c:numCache>
                <c:formatCode>0%</c:formatCode>
                <c:ptCount val="4"/>
                <c:pt idx="0">
                  <c:v>0.65</c:v>
                </c:pt>
                <c:pt idx="1">
                  <c:v>5.6175854849965109E-2</c:v>
                </c:pt>
                <c:pt idx="2">
                  <c:v>0.26</c:v>
                </c:pt>
                <c:pt idx="3">
                  <c:v>0.03</c:v>
                </c:pt>
              </c:numCache>
            </c:numRef>
          </c:val>
          <c:extLst>
            <c:ext xmlns:c16="http://schemas.microsoft.com/office/drawing/2014/chart" uri="{C3380CC4-5D6E-409C-BE32-E72D297353CC}">
              <c16:uniqueId val="{0000000B-07E4-4AE1-9A61-73AE2A5AFEC8}"/>
            </c:ext>
          </c:extLst>
        </c:ser>
        <c:dLbls>
          <c:showLegendKey val="0"/>
          <c:showVal val="1"/>
          <c:showCatName val="0"/>
          <c:showSerName val="0"/>
          <c:showPercent val="0"/>
          <c:showBubbleSize val="0"/>
          <c:showLeaderLines val="0"/>
        </c:dLbls>
        <c:firstSliceAng val="0"/>
      </c:pieChart>
      <c:spPr>
        <a:noFill/>
        <a:ln w="25059">
          <a:noFill/>
        </a:ln>
      </c:spPr>
    </c:plotArea>
    <c:plotVisOnly val="1"/>
    <c:dispBlanksAs val="zero"/>
    <c:showDLblsOverMax val="0"/>
  </c:chart>
  <c:spPr>
    <a:noFill/>
    <a:ln>
      <a:noFill/>
    </a:ln>
  </c:spPr>
  <c:txPr>
    <a:bodyPr/>
    <a:lstStyle/>
    <a:p>
      <a:pPr>
        <a:defRPr sz="1184"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09790209790208"/>
          <c:y val="0.20238095238095238"/>
          <c:w val="0.28667224164213689"/>
          <c:h val="0.79761901044187744"/>
        </c:manualLayout>
      </c:layout>
      <c:pieChart>
        <c:varyColors val="1"/>
        <c:ser>
          <c:idx val="0"/>
          <c:order val="0"/>
          <c:tx>
            <c:strRef>
              <c:f>Sheet1!$B$1</c:f>
              <c:strCache>
                <c:ptCount val="1"/>
                <c:pt idx="0">
                  <c:v>Deals</c:v>
                </c:pt>
              </c:strCache>
            </c:strRef>
          </c:tx>
          <c:spPr>
            <a:solidFill>
              <a:srgbClr val="00386B"/>
            </a:solidFill>
            <a:ln w="28350">
              <a:noFill/>
            </a:ln>
          </c:spPr>
          <c:dPt>
            <c:idx val="1"/>
            <c:bubble3D val="0"/>
            <c:spPr>
              <a:solidFill>
                <a:srgbClr val="660033"/>
              </a:solidFill>
              <a:ln w="28350">
                <a:noFill/>
              </a:ln>
            </c:spPr>
            <c:extLst>
              <c:ext xmlns:c16="http://schemas.microsoft.com/office/drawing/2014/chart" uri="{C3380CC4-5D6E-409C-BE32-E72D297353CC}">
                <c16:uniqueId val="{00000001-6FBA-41D4-A5E7-FA80160BAE99}"/>
              </c:ext>
            </c:extLst>
          </c:dPt>
          <c:dPt>
            <c:idx val="2"/>
            <c:bubble3D val="0"/>
            <c:spPr>
              <a:solidFill>
                <a:srgbClr val="E28C05"/>
              </a:solidFill>
              <a:ln w="28350">
                <a:noFill/>
              </a:ln>
            </c:spPr>
            <c:extLst>
              <c:ext xmlns:c16="http://schemas.microsoft.com/office/drawing/2014/chart" uri="{C3380CC4-5D6E-409C-BE32-E72D297353CC}">
                <c16:uniqueId val="{00000003-6FBA-41D4-A5E7-FA80160BAE99}"/>
              </c:ext>
            </c:extLst>
          </c:dPt>
          <c:dPt>
            <c:idx val="3"/>
            <c:bubble3D val="0"/>
            <c:spPr>
              <a:solidFill>
                <a:srgbClr val="7FA9CF"/>
              </a:solidFill>
              <a:ln w="28350">
                <a:noFill/>
              </a:ln>
            </c:spPr>
            <c:extLst>
              <c:ext xmlns:c16="http://schemas.microsoft.com/office/drawing/2014/chart" uri="{C3380CC4-5D6E-409C-BE32-E72D297353CC}">
                <c16:uniqueId val="{00000005-6FBA-41D4-A5E7-FA80160BAE99}"/>
              </c:ext>
            </c:extLst>
          </c:dPt>
          <c:dPt>
            <c:idx val="4"/>
            <c:bubble3D val="0"/>
            <c:spPr>
              <a:solidFill>
                <a:srgbClr val="275937"/>
              </a:solidFill>
              <a:ln w="28350">
                <a:noFill/>
              </a:ln>
            </c:spPr>
            <c:extLst>
              <c:ext xmlns:c16="http://schemas.microsoft.com/office/drawing/2014/chart" uri="{C3380CC4-5D6E-409C-BE32-E72D297353CC}">
                <c16:uniqueId val="{00000007-6FBA-41D4-A5E7-FA80160BAE99}"/>
              </c:ext>
            </c:extLst>
          </c:dPt>
          <c:dLbls>
            <c:dLbl>
              <c:idx val="0"/>
              <c:layout>
                <c:manualLayout>
                  <c:x val="-2.8205340639437721E-3"/>
                  <c:y val="8.019627787143192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1907668746930838"/>
                      <c:h val="0.21248793081461467"/>
                    </c:manualLayout>
                  </c15:layout>
                </c:ext>
                <c:ext xmlns:c16="http://schemas.microsoft.com/office/drawing/2014/chart" uri="{C3380CC4-5D6E-409C-BE32-E72D297353CC}">
                  <c16:uniqueId val="{00000008-6FBA-41D4-A5E7-FA80160BAE99}"/>
                </c:ext>
              </c:extLst>
            </c:dLbl>
            <c:dLbl>
              <c:idx val="1"/>
              <c:layout>
                <c:manualLayout>
                  <c:x val="-5.3046618097327927E-2"/>
                  <c:y val="-5.4911200841929068E-2"/>
                </c:manualLayout>
              </c:layout>
              <c:tx>
                <c:rich>
                  <a:bodyPr/>
                  <a:lstStyle/>
                  <a:p>
                    <a:fld id="{B1F345F7-4438-4C36-ADF9-EC7679CEB4FE}" type="CATEGORYNAME">
                      <a:rPr lang="en-US" smtClean="0"/>
                      <a:pPr/>
                      <a:t>[CATEGORY NAME]</a:t>
                    </a:fld>
                    <a:r>
                      <a:rPr lang="en-US" baseline="0" dirty="0"/>
                      <a:t> </a:t>
                    </a:r>
                    <a:fld id="{C871AAE2-425F-4A57-B8D6-515EC5D77FB7}" type="VALUE">
                      <a:rPr lang="en-US" baseline="0" smtClean="0"/>
                      <a:pPr/>
                      <a:t>[VALUE]</a:t>
                    </a:fld>
                    <a:endParaRPr 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302474277967131"/>
                      <c:h val="0.11003111431727026"/>
                    </c:manualLayout>
                  </c15:layout>
                  <c15:dlblFieldTable/>
                  <c15:showDataLabelsRange val="0"/>
                </c:ext>
                <c:ext xmlns:c16="http://schemas.microsoft.com/office/drawing/2014/chart" uri="{C3380CC4-5D6E-409C-BE32-E72D297353CC}">
                  <c16:uniqueId val="{00000001-6FBA-41D4-A5E7-FA80160BAE99}"/>
                </c:ext>
              </c:extLst>
            </c:dLbl>
            <c:dLbl>
              <c:idx val="2"/>
              <c:layout>
                <c:manualLayout>
                  <c:x val="-9.827679139346927E-3"/>
                  <c:y val="-7.3704672463360723E-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FBA-41D4-A5E7-FA80160BAE99}"/>
                </c:ext>
              </c:extLst>
            </c:dLbl>
            <c:dLbl>
              <c:idx val="3"/>
              <c:layout>
                <c:manualLayout>
                  <c:x val="-6.990139594560827E-3"/>
                  <c:y val="0.1312064518960447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FBA-41D4-A5E7-FA80160BAE99}"/>
                </c:ext>
              </c:extLst>
            </c:dLbl>
            <c:dLbl>
              <c:idx val="4"/>
              <c:layout>
                <c:manualLayout>
                  <c:x val="0.1327659110685"/>
                  <c:y val="1.5252001373402964E-2"/>
                </c:manualLayout>
              </c:layout>
              <c:tx>
                <c:rich>
                  <a:bodyPr/>
                  <a:lstStyle/>
                  <a:p>
                    <a:fld id="{7FCFF09E-21B1-4D0C-8949-50769BCF65DF}" type="CATEGORYNAME">
                      <a:rPr lang="en-US" smtClean="0"/>
                      <a:pPr/>
                      <a:t>[CATEGORY NAME]</a:t>
                    </a:fld>
                    <a:r>
                      <a:rPr lang="en-US" baseline="0" dirty="0"/>
                      <a:t> </a:t>
                    </a:r>
                    <a:fld id="{50F9BB61-B814-4076-8E80-0BCC492052DB}" type="VALUE">
                      <a:rPr lang="en-US" baseline="0" smtClean="0"/>
                      <a:pPr/>
                      <a:t>[VALUE]</a:t>
                    </a:fld>
                    <a:endParaRPr 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41101223335347709"/>
                      <c:h val="0.21151769076472052"/>
                    </c:manualLayout>
                  </c15:layout>
                  <c15:dlblFieldTable/>
                  <c15:showDataLabelsRange val="0"/>
                </c:ext>
                <c:ext xmlns:c16="http://schemas.microsoft.com/office/drawing/2014/chart" uri="{C3380CC4-5D6E-409C-BE32-E72D297353CC}">
                  <c16:uniqueId val="{00000007-6FBA-41D4-A5E7-FA80160BAE99}"/>
                </c:ext>
              </c:extLst>
            </c:dLbl>
            <c:numFmt formatCode="0%" sourceLinked="0"/>
            <c:spPr>
              <a:noFill/>
              <a:ln w="28350">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Sheet1!$A$2:$A$6</c:f>
              <c:strCache>
                <c:ptCount val="5"/>
                <c:pt idx="0">
                  <c:v>Coal</c:v>
                </c:pt>
                <c:pt idx="1">
                  <c:v>Purchases</c:v>
                </c:pt>
                <c:pt idx="2">
                  <c:v>Nuclear</c:v>
                </c:pt>
                <c:pt idx="3">
                  <c:v>Natural Gas &amp; Oil</c:v>
                </c:pt>
                <c:pt idx="4">
                  <c:v>Hydro &amp; Renewable</c:v>
                </c:pt>
              </c:strCache>
            </c:strRef>
          </c:cat>
          <c:val>
            <c:numRef>
              <c:f>Sheet1!$B$2:$B$6</c:f>
              <c:numCache>
                <c:formatCode>General</c:formatCode>
                <c:ptCount val="5"/>
                <c:pt idx="0">
                  <c:v>0.42</c:v>
                </c:pt>
                <c:pt idx="1">
                  <c:v>0.26</c:v>
                </c:pt>
                <c:pt idx="2">
                  <c:v>0.09</c:v>
                </c:pt>
                <c:pt idx="3">
                  <c:v>0.21</c:v>
                </c:pt>
                <c:pt idx="4">
                  <c:v>0.02</c:v>
                </c:pt>
              </c:numCache>
            </c:numRef>
          </c:val>
          <c:extLst>
            <c:ext xmlns:c16="http://schemas.microsoft.com/office/drawing/2014/chart" uri="{C3380CC4-5D6E-409C-BE32-E72D297353CC}">
              <c16:uniqueId val="{00000009-6FBA-41D4-A5E7-FA80160BAE99}"/>
            </c:ext>
          </c:extLst>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noFill/>
    <a:ln>
      <a:noFill/>
    </a:ln>
  </c:spPr>
  <c:txPr>
    <a:bodyPr/>
    <a:lstStyle/>
    <a:p>
      <a:pPr>
        <a:defRPr sz="133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1408382162098392"/>
          <c:w val="0.93153526970954359"/>
          <c:h val="0.61171153014275037"/>
        </c:manualLayout>
      </c:layout>
      <c:barChart>
        <c:barDir val="col"/>
        <c:grouping val="clustered"/>
        <c:varyColors val="0"/>
        <c:ser>
          <c:idx val="0"/>
          <c:order val="0"/>
          <c:tx>
            <c:strRef>
              <c:f>Sheet1!$B$1</c:f>
              <c:strCache>
                <c:ptCount val="1"/>
                <c:pt idx="0">
                  <c:v>Coal</c:v>
                </c:pt>
              </c:strCache>
            </c:strRef>
          </c:tx>
          <c:spPr>
            <a:solidFill>
              <a:srgbClr val="00386B"/>
            </a:solidFill>
            <a:ln w="22922">
              <a:noFill/>
            </a:ln>
          </c:spPr>
          <c:invertIfNegative val="0"/>
          <c:dLbls>
            <c:dLbl>
              <c:idx val="2"/>
              <c:tx>
                <c:rich>
                  <a:bodyPr/>
                  <a:lstStyle/>
                  <a:p>
                    <a:pPr>
                      <a:defRPr sz="812" b="0" i="0" u="none" strike="noStrike" baseline="0">
                        <a:solidFill>
                          <a:srgbClr val="000000"/>
                        </a:solidFill>
                        <a:latin typeface="Arial"/>
                        <a:ea typeface="Arial"/>
                        <a:cs typeface="Arial"/>
                      </a:defRPr>
                    </a:pPr>
                    <a:r>
                      <a:rPr lang="en-US" dirty="0"/>
                      <a:t>82.3</a:t>
                    </a:r>
                  </a:p>
                </c:rich>
              </c:tx>
              <c:spPr>
                <a:noFill/>
                <a:ln w="22922">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7C9-41FE-A7AD-FA4C63F967D8}"/>
                </c:ext>
              </c:extLst>
            </c:dLbl>
            <c:numFmt formatCode="#,##0.0" sourceLinked="0"/>
            <c:spPr>
              <a:noFill/>
              <a:ln w="22922">
                <a:noFill/>
              </a:ln>
            </c:spPr>
            <c:txPr>
              <a:bodyPr/>
              <a:lstStyle/>
              <a:p>
                <a:pPr>
                  <a:defRPr sz="812"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3"/>
                <c:pt idx="0">
                  <c:v>2021</c:v>
                </c:pt>
                <c:pt idx="1">
                  <c:v>2022</c:v>
                </c:pt>
                <c:pt idx="2">
                  <c:v>2023</c:v>
                </c:pt>
              </c:numCache>
            </c:numRef>
          </c:cat>
          <c:val>
            <c:numRef>
              <c:f>Sheet1!$B$2:$B$6</c:f>
              <c:numCache>
                <c:formatCode>General</c:formatCode>
                <c:ptCount val="3"/>
                <c:pt idx="0">
                  <c:v>75.8</c:v>
                </c:pt>
                <c:pt idx="1">
                  <c:v>85.9</c:v>
                </c:pt>
                <c:pt idx="2">
                  <c:v>82.3</c:v>
                </c:pt>
              </c:numCache>
            </c:numRef>
          </c:val>
          <c:extLst>
            <c:ext xmlns:c16="http://schemas.microsoft.com/office/drawing/2014/chart" uri="{C3380CC4-5D6E-409C-BE32-E72D297353CC}">
              <c16:uniqueId val="{00000001-C1F0-49F7-BD81-FF05F772AF00}"/>
            </c:ext>
          </c:extLst>
        </c:ser>
        <c:dLbls>
          <c:showLegendKey val="0"/>
          <c:showVal val="1"/>
          <c:showCatName val="0"/>
          <c:showSerName val="0"/>
          <c:showPercent val="0"/>
          <c:showBubbleSize val="0"/>
        </c:dLbls>
        <c:gapWidth val="60"/>
        <c:axId val="169576320"/>
        <c:axId val="169577856"/>
      </c:barChart>
      <c:catAx>
        <c:axId val="169576320"/>
        <c:scaling>
          <c:orientation val="minMax"/>
        </c:scaling>
        <c:delete val="0"/>
        <c:axPos val="b"/>
        <c:numFmt formatCode="General"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169577856"/>
        <c:crosses val="autoZero"/>
        <c:auto val="0"/>
        <c:lblAlgn val="ctr"/>
        <c:lblOffset val="100"/>
        <c:tickLblSkip val="1"/>
        <c:tickMarkSkip val="1"/>
        <c:noMultiLvlLbl val="0"/>
      </c:catAx>
      <c:valAx>
        <c:axId val="169577856"/>
        <c:scaling>
          <c:orientation val="minMax"/>
          <c:max val="100"/>
          <c:min val="0"/>
        </c:scaling>
        <c:delete val="0"/>
        <c:axPos val="l"/>
        <c:majorGridlines>
          <c:spPr>
            <a:ln w="11461">
              <a:solidFill>
                <a:srgbClr val="D3CEC4"/>
              </a:solidFill>
              <a:prstDash val="solid"/>
            </a:ln>
          </c:spPr>
        </c:majorGridlines>
        <c:title>
          <c:tx>
            <c:rich>
              <a:bodyPr rot="0" vert="horz"/>
              <a:lstStyle/>
              <a:p>
                <a:pPr algn="ctr">
                  <a:defRPr sz="812" b="0" i="0" u="none" strike="noStrike" baseline="0">
                    <a:solidFill>
                      <a:srgbClr val="000000"/>
                    </a:solidFill>
                    <a:latin typeface="Arial"/>
                    <a:ea typeface="Arial"/>
                    <a:cs typeface="Arial"/>
                  </a:defRPr>
                </a:pPr>
                <a:r>
                  <a:rPr lang="en-US" dirty="0"/>
                  <a:t>(%)</a:t>
                </a:r>
              </a:p>
            </c:rich>
          </c:tx>
          <c:layout>
            <c:manualLayout>
              <c:xMode val="edge"/>
              <c:yMode val="edge"/>
              <c:x val="0"/>
              <c:y val="1.1718750000000003E-2"/>
            </c:manualLayout>
          </c:layout>
          <c:overlay val="0"/>
          <c:spPr>
            <a:noFill/>
            <a:ln w="22922">
              <a:noFill/>
            </a:ln>
          </c:spPr>
        </c:title>
        <c:numFmt formatCode="#,##0"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169576320"/>
        <c:crosses val="autoZero"/>
        <c:crossBetween val="between"/>
        <c:majorUnit val="20"/>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328125"/>
          <c:w val="0.93153526970954359"/>
          <c:h val="0.6321849483910803"/>
        </c:manualLayout>
      </c:layout>
      <c:barChart>
        <c:barDir val="col"/>
        <c:grouping val="clustered"/>
        <c:varyColors val="0"/>
        <c:ser>
          <c:idx val="0"/>
          <c:order val="0"/>
          <c:tx>
            <c:strRef>
              <c:f>Sheet1!$B$1</c:f>
              <c:strCache>
                <c:ptCount val="1"/>
                <c:pt idx="0">
                  <c:v>Nuclear</c:v>
                </c:pt>
              </c:strCache>
            </c:strRef>
          </c:tx>
          <c:spPr>
            <a:solidFill>
              <a:srgbClr val="C4D8E2"/>
            </a:solidFill>
          </c:spPr>
          <c:invertIfNegative val="0"/>
          <c:dLbls>
            <c:dLbl>
              <c:idx val="2"/>
              <c:layout>
                <c:manualLayout>
                  <c:x val="-6.7226890756302525E-3"/>
                  <c:y val="6.60619140581312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7F-40D9-B791-09263B592599}"/>
                </c:ext>
              </c:extLst>
            </c:dLbl>
            <c:numFmt formatCode="#,##0.0" sourceLinked="0"/>
            <c:spPr>
              <a:noFill/>
              <a:ln>
                <a:noFill/>
              </a:ln>
              <a:effectLst/>
            </c:spPr>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3"/>
                <c:pt idx="0">
                  <c:v>2021</c:v>
                </c:pt>
                <c:pt idx="1">
                  <c:v>2022</c:v>
                </c:pt>
                <c:pt idx="2">
                  <c:v>2023</c:v>
                </c:pt>
              </c:numCache>
            </c:numRef>
          </c:cat>
          <c:val>
            <c:numRef>
              <c:f>Sheet1!$B$2:$B$6</c:f>
              <c:numCache>
                <c:formatCode>General</c:formatCode>
                <c:ptCount val="3"/>
                <c:pt idx="0">
                  <c:v>82.5</c:v>
                </c:pt>
                <c:pt idx="1">
                  <c:v>99.4</c:v>
                </c:pt>
                <c:pt idx="2">
                  <c:v>87.9</c:v>
                </c:pt>
              </c:numCache>
            </c:numRef>
          </c:val>
          <c:extLst>
            <c:ext xmlns:c16="http://schemas.microsoft.com/office/drawing/2014/chart" uri="{C3380CC4-5D6E-409C-BE32-E72D297353CC}">
              <c16:uniqueId val="{00000000-0E94-4879-B27F-E2D5C41EA4B4}"/>
            </c:ext>
          </c:extLst>
        </c:ser>
        <c:dLbls>
          <c:showLegendKey val="0"/>
          <c:showVal val="1"/>
          <c:showCatName val="0"/>
          <c:showSerName val="0"/>
          <c:showPercent val="0"/>
          <c:showBubbleSize val="0"/>
        </c:dLbls>
        <c:gapWidth val="60"/>
        <c:axId val="169436672"/>
        <c:axId val="169445248"/>
      </c:barChart>
      <c:catAx>
        <c:axId val="169436672"/>
        <c:scaling>
          <c:orientation val="minMax"/>
        </c:scaling>
        <c:delete val="0"/>
        <c:axPos val="b"/>
        <c:numFmt formatCode="General"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169445248"/>
        <c:crosses val="autoZero"/>
        <c:auto val="0"/>
        <c:lblAlgn val="ctr"/>
        <c:lblOffset val="100"/>
        <c:tickLblSkip val="1"/>
        <c:tickMarkSkip val="1"/>
        <c:noMultiLvlLbl val="0"/>
      </c:catAx>
      <c:valAx>
        <c:axId val="169445248"/>
        <c:scaling>
          <c:orientation val="minMax"/>
          <c:max val="100"/>
          <c:min val="0"/>
        </c:scaling>
        <c:delete val="1"/>
        <c:axPos val="l"/>
        <c:majorGridlines>
          <c:spPr>
            <a:ln w="11461">
              <a:solidFill>
                <a:srgbClr val="D3CEC4"/>
              </a:solidFill>
              <a:prstDash val="solid"/>
            </a:ln>
          </c:spPr>
        </c:majorGridlines>
        <c:numFmt formatCode="#,##0" sourceLinked="0"/>
        <c:majorTickMark val="out"/>
        <c:minorTickMark val="none"/>
        <c:tickLblPos val="nextTo"/>
        <c:crossAx val="169436672"/>
        <c:crosses val="autoZero"/>
        <c:crossBetween val="between"/>
        <c:majorUnit val="20"/>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39419087136929E-2"/>
          <c:y val="0.1328125"/>
          <c:w val="0.93153526970954359"/>
          <c:h val="0.64545558066836939"/>
        </c:manualLayout>
      </c:layout>
      <c:barChart>
        <c:barDir val="col"/>
        <c:grouping val="clustered"/>
        <c:varyColors val="0"/>
        <c:ser>
          <c:idx val="0"/>
          <c:order val="0"/>
          <c:tx>
            <c:strRef>
              <c:f>Sheet1!$B$1</c:f>
              <c:strCache>
                <c:ptCount val="1"/>
                <c:pt idx="0">
                  <c:v>Gas</c:v>
                </c:pt>
              </c:strCache>
            </c:strRef>
          </c:tx>
          <c:spPr>
            <a:solidFill>
              <a:srgbClr val="E28C05"/>
            </a:solidFill>
          </c:spPr>
          <c:invertIfNegative val="0"/>
          <c:dLbls>
            <c:spPr>
              <a:noFill/>
              <a:ln>
                <a:noFill/>
              </a:ln>
              <a:effectLst/>
            </c:spPr>
            <c:txPr>
              <a:bodyPr/>
              <a:lstStyle/>
              <a:p>
                <a:pPr>
                  <a:defRPr sz="8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Sheet1!$A$4:$A$6</c:f>
              <c:numCache>
                <c:formatCode>General</c:formatCode>
                <c:ptCount val="3"/>
                <c:pt idx="0">
                  <c:v>2021</c:v>
                </c:pt>
                <c:pt idx="1">
                  <c:v>2022</c:v>
                </c:pt>
                <c:pt idx="2">
                  <c:v>2023</c:v>
                </c:pt>
              </c:numCache>
            </c:numRef>
          </c:cat>
          <c:val>
            <c:numRef>
              <c:f>Sheet1!$B$4:$B$6</c:f>
              <c:numCache>
                <c:formatCode>General</c:formatCode>
                <c:ptCount val="3"/>
                <c:pt idx="0">
                  <c:v>88.7</c:v>
                </c:pt>
                <c:pt idx="1">
                  <c:v>94.7</c:v>
                </c:pt>
                <c:pt idx="2">
                  <c:v>85.3</c:v>
                </c:pt>
              </c:numCache>
            </c:numRef>
          </c:val>
          <c:extLst>
            <c:ext xmlns:c16="http://schemas.microsoft.com/office/drawing/2014/chart" uri="{C3380CC4-5D6E-409C-BE32-E72D297353CC}">
              <c16:uniqueId val="{00000000-4CC2-4237-AD81-E71374B74515}"/>
            </c:ext>
          </c:extLst>
        </c:ser>
        <c:dLbls>
          <c:showLegendKey val="0"/>
          <c:showVal val="1"/>
          <c:showCatName val="0"/>
          <c:showSerName val="0"/>
          <c:showPercent val="0"/>
          <c:showBubbleSize val="0"/>
        </c:dLbls>
        <c:gapWidth val="60"/>
        <c:axId val="169944960"/>
        <c:axId val="169949440"/>
      </c:barChart>
      <c:catAx>
        <c:axId val="169944960"/>
        <c:scaling>
          <c:orientation val="minMax"/>
        </c:scaling>
        <c:delete val="0"/>
        <c:axPos val="b"/>
        <c:numFmt formatCode="General" sourceLinked="0"/>
        <c:majorTickMark val="out"/>
        <c:minorTickMark val="none"/>
        <c:tickLblPos val="nextTo"/>
        <c:spPr>
          <a:ln w="8596">
            <a:noFill/>
          </a:ln>
        </c:spPr>
        <c:txPr>
          <a:bodyPr rot="0" vert="horz"/>
          <a:lstStyle/>
          <a:p>
            <a:pPr>
              <a:defRPr sz="902" b="0" i="0" u="none" strike="noStrike" baseline="0">
                <a:solidFill>
                  <a:srgbClr val="000000"/>
                </a:solidFill>
                <a:latin typeface="Arial"/>
                <a:ea typeface="Arial"/>
                <a:cs typeface="Arial"/>
              </a:defRPr>
            </a:pPr>
            <a:endParaRPr lang="en-US"/>
          </a:p>
        </c:txPr>
        <c:crossAx val="169949440"/>
        <c:crosses val="autoZero"/>
        <c:auto val="0"/>
        <c:lblAlgn val="ctr"/>
        <c:lblOffset val="100"/>
        <c:tickLblSkip val="1"/>
        <c:tickMarkSkip val="1"/>
        <c:noMultiLvlLbl val="0"/>
      </c:catAx>
      <c:valAx>
        <c:axId val="169949440"/>
        <c:scaling>
          <c:orientation val="minMax"/>
          <c:max val="100"/>
          <c:min val="0"/>
        </c:scaling>
        <c:delete val="1"/>
        <c:axPos val="l"/>
        <c:majorGridlines>
          <c:spPr>
            <a:ln w="11461">
              <a:solidFill>
                <a:srgbClr val="D3CEC4"/>
              </a:solidFill>
              <a:prstDash val="solid"/>
            </a:ln>
          </c:spPr>
        </c:majorGridlines>
        <c:numFmt formatCode="#,##0" sourceLinked="0"/>
        <c:majorTickMark val="out"/>
        <c:minorTickMark val="none"/>
        <c:tickLblPos val="nextTo"/>
        <c:crossAx val="169944960"/>
        <c:crosses val="autoZero"/>
        <c:crossBetween val="between"/>
        <c:majorUnit val="20"/>
        <c:minorUnit val="1"/>
      </c:valAx>
      <c:spPr>
        <a:noFill/>
        <a:ln w="22922">
          <a:noFill/>
        </a:ln>
      </c:spPr>
    </c:plotArea>
    <c:plotVisOnly val="1"/>
    <c:dispBlanksAs val="gap"/>
    <c:showDLblsOverMax val="0"/>
  </c:chart>
  <c:spPr>
    <a:noFill/>
    <a:ln>
      <a:noFill/>
    </a:ln>
  </c:spPr>
  <c:txPr>
    <a:bodyPr/>
    <a:lstStyle/>
    <a:p>
      <a:pPr>
        <a:defRPr sz="812"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939070116235472"/>
          <c:y val="2.6325671040031917E-2"/>
          <c:w val="0.79766279215098113"/>
          <c:h val="0.7458025673117123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275937"/>
              </a:solidFill>
              <a:ln>
                <a:noFill/>
              </a:ln>
              <a:effectLst/>
            </c:spPr>
            <c:extLst>
              <c:ext xmlns:c16="http://schemas.microsoft.com/office/drawing/2014/chart" uri="{C3380CC4-5D6E-409C-BE32-E72D297353CC}">
                <c16:uniqueId val="{00000001-70AD-42EB-95FF-E875B1FA5DC2}"/>
              </c:ext>
            </c:extLst>
          </c:dPt>
          <c:dPt>
            <c:idx val="1"/>
            <c:invertIfNegative val="0"/>
            <c:bubble3D val="0"/>
            <c:spPr>
              <a:solidFill>
                <a:srgbClr val="F7E8AA"/>
              </a:solidFill>
              <a:ln>
                <a:noFill/>
              </a:ln>
              <a:effectLst/>
            </c:spPr>
            <c:extLst>
              <c:ext xmlns:c16="http://schemas.microsoft.com/office/drawing/2014/chart" uri="{C3380CC4-5D6E-409C-BE32-E72D297353CC}">
                <c16:uniqueId val="{00000003-70AD-42EB-95FF-E875B1FA5DC2}"/>
              </c:ext>
            </c:extLst>
          </c:dPt>
          <c:dPt>
            <c:idx val="2"/>
            <c:invertIfNegative val="0"/>
            <c:bubble3D val="0"/>
            <c:spPr>
              <a:solidFill>
                <a:srgbClr val="F7E8AA"/>
              </a:solidFill>
              <a:ln>
                <a:noFill/>
              </a:ln>
              <a:effectLst/>
            </c:spPr>
            <c:extLst>
              <c:ext xmlns:c16="http://schemas.microsoft.com/office/drawing/2014/chart" uri="{C3380CC4-5D6E-409C-BE32-E72D297353CC}">
                <c16:uniqueId val="{00000005-70AD-42EB-95FF-E875B1FA5DC2}"/>
              </c:ext>
            </c:extLst>
          </c:dPt>
          <c:dPt>
            <c:idx val="3"/>
            <c:invertIfNegative val="0"/>
            <c:bubble3D val="0"/>
            <c:spPr>
              <a:solidFill>
                <a:srgbClr val="F7E8AA"/>
              </a:solidFill>
              <a:ln>
                <a:noFill/>
              </a:ln>
              <a:effectLst/>
            </c:spPr>
            <c:extLst>
              <c:ext xmlns:c16="http://schemas.microsoft.com/office/drawing/2014/chart" uri="{C3380CC4-5D6E-409C-BE32-E72D297353CC}">
                <c16:uniqueId val="{00000007-70AD-42EB-95FF-E875B1FA5DC2}"/>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Authority</c:v>
                </c:pt>
                <c:pt idx="1">
                  <c:v>Duke Energy Carolinas</c:v>
                </c:pt>
                <c:pt idx="2">
                  <c:v>Duke Energy Progress</c:v>
                </c:pt>
                <c:pt idx="3">
                  <c:v>Dominion Energy SC</c:v>
                </c:pt>
              </c:strCache>
            </c:strRef>
          </c:cat>
          <c:val>
            <c:numRef>
              <c:f>Sheet1!$B$2:$B$5</c:f>
              <c:numCache>
                <c:formatCode>0.00</c:formatCode>
                <c:ptCount val="4"/>
                <c:pt idx="0">
                  <c:v>11.05</c:v>
                </c:pt>
                <c:pt idx="1">
                  <c:v>12.87</c:v>
                </c:pt>
                <c:pt idx="2">
                  <c:v>15.15</c:v>
                </c:pt>
                <c:pt idx="3">
                  <c:v>14.67</c:v>
                </c:pt>
              </c:numCache>
            </c:numRef>
          </c:val>
          <c:extLst>
            <c:ext xmlns:c16="http://schemas.microsoft.com/office/drawing/2014/chart" uri="{C3380CC4-5D6E-409C-BE32-E72D297353CC}">
              <c16:uniqueId val="{00000008-70AD-42EB-95FF-E875B1FA5DC2}"/>
            </c:ext>
          </c:extLst>
        </c:ser>
        <c:dLbls>
          <c:showLegendKey val="0"/>
          <c:showVal val="0"/>
          <c:showCatName val="0"/>
          <c:showSerName val="0"/>
          <c:showPercent val="0"/>
          <c:showBubbleSize val="0"/>
        </c:dLbls>
        <c:gapWidth val="50"/>
        <c:overlap val="-27"/>
        <c:axId val="1050068704"/>
        <c:axId val="1050062144"/>
      </c:barChart>
      <c:catAx>
        <c:axId val="105006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050062144"/>
        <c:crosses val="autoZero"/>
        <c:auto val="1"/>
        <c:lblAlgn val="ctr"/>
        <c:lblOffset val="100"/>
        <c:noMultiLvlLbl val="0"/>
      </c:catAx>
      <c:valAx>
        <c:axId val="1050062144"/>
        <c:scaling>
          <c:orientation val="minMax"/>
          <c:max val="16"/>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r>
                  <a:rPr lang="en-US" sz="900" dirty="0">
                    <a:latin typeface="Arial" panose="020B0604020202020204" pitchFamily="34" charset="0"/>
                    <a:cs typeface="Arial" panose="020B0604020202020204" pitchFamily="34" charset="0"/>
                  </a:rPr>
                  <a:t>c/kWh</a:t>
                </a:r>
              </a:p>
            </c:rich>
          </c:tx>
          <c:layout>
            <c:manualLayout>
              <c:xMode val="edge"/>
              <c:yMode val="edge"/>
              <c:x val="9.0300937899552482E-3"/>
              <c:y val="0.40130169138108585"/>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05006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2"/>
          </a:solidFill>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96475440569928"/>
          <c:y val="2.6325763463281308E-2"/>
          <c:w val="0.7285583052118485"/>
          <c:h val="0.74530558680164982"/>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275937"/>
              </a:solidFill>
              <a:ln>
                <a:noFill/>
              </a:ln>
              <a:effectLst/>
            </c:spPr>
            <c:extLst>
              <c:ext xmlns:c16="http://schemas.microsoft.com/office/drawing/2014/chart" uri="{C3380CC4-5D6E-409C-BE32-E72D297353CC}">
                <c16:uniqueId val="{00000001-E1AE-4089-BCD0-3C3E9C30CD1A}"/>
              </c:ext>
            </c:extLst>
          </c:dPt>
          <c:dPt>
            <c:idx val="1"/>
            <c:invertIfNegative val="0"/>
            <c:bubble3D val="0"/>
            <c:spPr>
              <a:solidFill>
                <a:srgbClr val="F7E8AA"/>
              </a:solidFill>
              <a:ln>
                <a:noFill/>
              </a:ln>
              <a:effectLst/>
            </c:spPr>
            <c:extLst>
              <c:ext xmlns:c16="http://schemas.microsoft.com/office/drawing/2014/chart" uri="{C3380CC4-5D6E-409C-BE32-E72D297353CC}">
                <c16:uniqueId val="{00000003-E1AE-4089-BCD0-3C3E9C30CD1A}"/>
              </c:ext>
            </c:extLst>
          </c:dPt>
          <c:dPt>
            <c:idx val="2"/>
            <c:invertIfNegative val="0"/>
            <c:bubble3D val="0"/>
            <c:spPr>
              <a:solidFill>
                <a:srgbClr val="F7E8AA"/>
              </a:solidFill>
              <a:ln>
                <a:noFill/>
              </a:ln>
              <a:effectLst/>
            </c:spPr>
            <c:extLst>
              <c:ext xmlns:c16="http://schemas.microsoft.com/office/drawing/2014/chart" uri="{C3380CC4-5D6E-409C-BE32-E72D297353CC}">
                <c16:uniqueId val="{00000005-E1AE-4089-BCD0-3C3E9C30CD1A}"/>
              </c:ext>
            </c:extLst>
          </c:dPt>
          <c:dPt>
            <c:idx val="3"/>
            <c:invertIfNegative val="0"/>
            <c:bubble3D val="0"/>
            <c:spPr>
              <a:solidFill>
                <a:srgbClr val="F7E8AA"/>
              </a:solidFill>
              <a:ln>
                <a:noFill/>
              </a:ln>
              <a:effectLst/>
            </c:spPr>
            <c:extLst>
              <c:ext xmlns:c16="http://schemas.microsoft.com/office/drawing/2014/chart" uri="{C3380CC4-5D6E-409C-BE32-E72D297353CC}">
                <c16:uniqueId val="{00000007-E1AE-4089-BCD0-3C3E9C30CD1A}"/>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Authority</c:v>
                </c:pt>
                <c:pt idx="1">
                  <c:v>Duke Energy Carolinas</c:v>
                </c:pt>
                <c:pt idx="2">
                  <c:v>Duke Energy Progress</c:v>
                </c:pt>
                <c:pt idx="3">
                  <c:v>Dominion Energy SC</c:v>
                </c:pt>
              </c:strCache>
            </c:strRef>
          </c:cat>
          <c:val>
            <c:numRef>
              <c:f>Sheet1!$B$2:$B$5</c:f>
              <c:numCache>
                <c:formatCode>0.00</c:formatCode>
                <c:ptCount val="4"/>
                <c:pt idx="0">
                  <c:v>8.89</c:v>
                </c:pt>
                <c:pt idx="1">
                  <c:v>11.22</c:v>
                </c:pt>
                <c:pt idx="2">
                  <c:v>12.49</c:v>
                </c:pt>
                <c:pt idx="3">
                  <c:v>14.09</c:v>
                </c:pt>
              </c:numCache>
            </c:numRef>
          </c:val>
          <c:extLst>
            <c:ext xmlns:c16="http://schemas.microsoft.com/office/drawing/2014/chart" uri="{C3380CC4-5D6E-409C-BE32-E72D297353CC}">
              <c16:uniqueId val="{00000008-E1AE-4089-BCD0-3C3E9C30CD1A}"/>
            </c:ext>
          </c:extLst>
        </c:ser>
        <c:dLbls>
          <c:showLegendKey val="0"/>
          <c:showVal val="0"/>
          <c:showCatName val="0"/>
          <c:showSerName val="0"/>
          <c:showPercent val="0"/>
          <c:showBubbleSize val="0"/>
        </c:dLbls>
        <c:gapWidth val="50"/>
        <c:overlap val="-27"/>
        <c:axId val="1050068704"/>
        <c:axId val="1050062144"/>
      </c:barChart>
      <c:catAx>
        <c:axId val="105006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050062144"/>
        <c:crosses val="autoZero"/>
        <c:auto val="1"/>
        <c:lblAlgn val="ctr"/>
        <c:lblOffset val="100"/>
        <c:noMultiLvlLbl val="0"/>
      </c:catAx>
      <c:valAx>
        <c:axId val="1050062144"/>
        <c:scaling>
          <c:orientation val="minMax"/>
          <c:max val="16"/>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r>
                  <a:rPr lang="en-US" sz="900" dirty="0">
                    <a:latin typeface="Arial" panose="020B0604020202020204" pitchFamily="34" charset="0"/>
                    <a:cs typeface="Arial" panose="020B0604020202020204" pitchFamily="34" charset="0"/>
                  </a:rPr>
                  <a:t>c/kWh</a:t>
                </a:r>
              </a:p>
            </c:rich>
          </c:tx>
          <c:layout>
            <c:manualLayout>
              <c:xMode val="edge"/>
              <c:yMode val="edge"/>
              <c:x val="0"/>
              <c:y val="0.43279920101110986"/>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05006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2"/>
          </a:solidFill>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543713285839271"/>
          <c:y val="2.6325763463281308E-2"/>
          <c:w val="0.71665354330708664"/>
          <c:h val="0.7334008248968878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275937"/>
              </a:solidFill>
              <a:ln>
                <a:noFill/>
              </a:ln>
              <a:effectLst/>
            </c:spPr>
            <c:extLst>
              <c:ext xmlns:c16="http://schemas.microsoft.com/office/drawing/2014/chart" uri="{C3380CC4-5D6E-409C-BE32-E72D297353CC}">
                <c16:uniqueId val="{00000001-30BF-41F9-A624-0BE7D86363D4}"/>
              </c:ext>
            </c:extLst>
          </c:dPt>
          <c:dPt>
            <c:idx val="1"/>
            <c:invertIfNegative val="0"/>
            <c:bubble3D val="0"/>
            <c:spPr>
              <a:solidFill>
                <a:srgbClr val="F7E8AA"/>
              </a:solidFill>
              <a:ln>
                <a:noFill/>
              </a:ln>
              <a:effectLst/>
            </c:spPr>
            <c:extLst>
              <c:ext xmlns:c16="http://schemas.microsoft.com/office/drawing/2014/chart" uri="{C3380CC4-5D6E-409C-BE32-E72D297353CC}">
                <c16:uniqueId val="{00000003-30BF-41F9-A624-0BE7D86363D4}"/>
              </c:ext>
            </c:extLst>
          </c:dPt>
          <c:dPt>
            <c:idx val="2"/>
            <c:invertIfNegative val="0"/>
            <c:bubble3D val="0"/>
            <c:spPr>
              <a:solidFill>
                <a:srgbClr val="F7E8AA"/>
              </a:solidFill>
              <a:ln>
                <a:noFill/>
              </a:ln>
              <a:effectLst/>
            </c:spPr>
            <c:extLst>
              <c:ext xmlns:c16="http://schemas.microsoft.com/office/drawing/2014/chart" uri="{C3380CC4-5D6E-409C-BE32-E72D297353CC}">
                <c16:uniqueId val="{00000005-30BF-41F9-A624-0BE7D86363D4}"/>
              </c:ext>
            </c:extLst>
          </c:dPt>
          <c:dPt>
            <c:idx val="3"/>
            <c:invertIfNegative val="0"/>
            <c:bubble3D val="0"/>
            <c:spPr>
              <a:solidFill>
                <a:srgbClr val="F7E8AA"/>
              </a:solidFill>
              <a:ln>
                <a:noFill/>
              </a:ln>
              <a:effectLst/>
            </c:spPr>
            <c:extLst>
              <c:ext xmlns:c16="http://schemas.microsoft.com/office/drawing/2014/chart" uri="{C3380CC4-5D6E-409C-BE32-E72D297353CC}">
                <c16:uniqueId val="{00000007-30BF-41F9-A624-0BE7D86363D4}"/>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Authority</c:v>
                </c:pt>
                <c:pt idx="1">
                  <c:v>Duke Energy Carolinas</c:v>
                </c:pt>
                <c:pt idx="2">
                  <c:v>Duke Energy Progress</c:v>
                </c:pt>
                <c:pt idx="3">
                  <c:v>Dominion Energy SC</c:v>
                </c:pt>
              </c:strCache>
            </c:strRef>
          </c:cat>
          <c:val>
            <c:numRef>
              <c:f>Sheet1!$B$2:$B$5</c:f>
              <c:numCache>
                <c:formatCode>0.00</c:formatCode>
                <c:ptCount val="4"/>
                <c:pt idx="0">
                  <c:v>6.04</c:v>
                </c:pt>
                <c:pt idx="1">
                  <c:v>7.48</c:v>
                </c:pt>
                <c:pt idx="2">
                  <c:v>8.4499999999999993</c:v>
                </c:pt>
                <c:pt idx="3">
                  <c:v>8.67</c:v>
                </c:pt>
              </c:numCache>
            </c:numRef>
          </c:val>
          <c:extLst>
            <c:ext xmlns:c16="http://schemas.microsoft.com/office/drawing/2014/chart" uri="{C3380CC4-5D6E-409C-BE32-E72D297353CC}">
              <c16:uniqueId val="{00000008-30BF-41F9-A624-0BE7D86363D4}"/>
            </c:ext>
          </c:extLst>
        </c:ser>
        <c:dLbls>
          <c:showLegendKey val="0"/>
          <c:showVal val="0"/>
          <c:showCatName val="0"/>
          <c:showSerName val="0"/>
          <c:showPercent val="0"/>
          <c:showBubbleSize val="0"/>
        </c:dLbls>
        <c:gapWidth val="50"/>
        <c:overlap val="-27"/>
        <c:axId val="1050068704"/>
        <c:axId val="1050062144"/>
      </c:barChart>
      <c:catAx>
        <c:axId val="105006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050062144"/>
        <c:crosses val="autoZero"/>
        <c:auto val="1"/>
        <c:lblAlgn val="ctr"/>
        <c:lblOffset val="100"/>
        <c:noMultiLvlLbl val="0"/>
      </c:catAx>
      <c:valAx>
        <c:axId val="1050062144"/>
        <c:scaling>
          <c:orientation val="minMax"/>
          <c:max val="16"/>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r>
                  <a:rPr lang="en-US" sz="900" dirty="0">
                    <a:latin typeface="Arial" panose="020B0604020202020204" pitchFamily="34" charset="0"/>
                    <a:cs typeface="Arial" panose="020B0604020202020204" pitchFamily="34" charset="0"/>
                  </a:rPr>
                  <a:t>c/kWh</a:t>
                </a:r>
              </a:p>
            </c:rich>
          </c:tx>
          <c:layout>
            <c:manualLayout>
              <c:xMode val="edge"/>
              <c:yMode val="edge"/>
              <c:x val="1.0479718601110841E-2"/>
              <c:y val="0.4231780010378775"/>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2"/>
                </a:solidFill>
                <a:latin typeface="Arial" panose="020B0604020202020204" pitchFamily="34" charset="0"/>
                <a:ea typeface="+mn-ea"/>
                <a:cs typeface="Arial" panose="020B0604020202020204" pitchFamily="34" charset="0"/>
              </a:defRPr>
            </a:pPr>
            <a:endParaRPr lang="en-US"/>
          </a:p>
        </c:txPr>
        <c:crossAx val="105006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bg2"/>
          </a:solidFill>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75416539783356E-2"/>
          <c:y val="0.1465386682534503"/>
          <c:w val="0.94670396585888683"/>
          <c:h val="0.58115726433383885"/>
        </c:manualLayout>
      </c:layout>
      <c:barChart>
        <c:barDir val="col"/>
        <c:grouping val="stacked"/>
        <c:varyColors val="0"/>
        <c:ser>
          <c:idx val="0"/>
          <c:order val="0"/>
          <c:tx>
            <c:strRef>
              <c:f>Sheet1!$B$1</c:f>
              <c:strCache>
                <c:ptCount val="1"/>
                <c:pt idx="0">
                  <c:v>Principal</c:v>
                </c:pt>
              </c:strCache>
            </c:strRef>
          </c:tx>
          <c:spPr>
            <a:solidFill>
              <a:schemeClr val="tx2"/>
            </a:solidFill>
          </c:spPr>
          <c:invertIfNegative val="0"/>
          <c:cat>
            <c:numRef>
              <c:f>Sheet1!$A$2:$A$35</c:f>
              <c:numCache>
                <c:formatCode>General</c:formatCode>
                <c:ptCount val="33"/>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pt idx="31">
                  <c:v>2055</c:v>
                </c:pt>
                <c:pt idx="32">
                  <c:v>2056</c:v>
                </c:pt>
              </c:numCache>
              <c:extLst/>
            </c:numRef>
          </c:cat>
          <c:val>
            <c:numRef>
              <c:f>Sheet1!$B$2:$B$72</c:f>
              <c:numCache>
                <c:formatCode>_(* #,##0_);_(* \(#,##0\);_(* "-"??_);_(@_)</c:formatCode>
                <c:ptCount val="33"/>
                <c:pt idx="0">
                  <c:v>56585000</c:v>
                </c:pt>
                <c:pt idx="1">
                  <c:v>129905000</c:v>
                </c:pt>
                <c:pt idx="2">
                  <c:v>151747000</c:v>
                </c:pt>
                <c:pt idx="3">
                  <c:v>151101000</c:v>
                </c:pt>
                <c:pt idx="4">
                  <c:v>175705000</c:v>
                </c:pt>
                <c:pt idx="5">
                  <c:v>169571000</c:v>
                </c:pt>
                <c:pt idx="6">
                  <c:v>221827000</c:v>
                </c:pt>
                <c:pt idx="7">
                  <c:v>215368000</c:v>
                </c:pt>
                <c:pt idx="8">
                  <c:v>197315000</c:v>
                </c:pt>
                <c:pt idx="9">
                  <c:v>206976000</c:v>
                </c:pt>
                <c:pt idx="10">
                  <c:v>223674000</c:v>
                </c:pt>
                <c:pt idx="11">
                  <c:v>218148000</c:v>
                </c:pt>
                <c:pt idx="12">
                  <c:v>262167000</c:v>
                </c:pt>
                <c:pt idx="13">
                  <c:v>230200000</c:v>
                </c:pt>
                <c:pt idx="14">
                  <c:v>215881000</c:v>
                </c:pt>
                <c:pt idx="15">
                  <c:v>207498000</c:v>
                </c:pt>
                <c:pt idx="16">
                  <c:v>217523000</c:v>
                </c:pt>
                <c:pt idx="17">
                  <c:v>227865000</c:v>
                </c:pt>
                <c:pt idx="18">
                  <c:v>238175000</c:v>
                </c:pt>
                <c:pt idx="19">
                  <c:v>230600000</c:v>
                </c:pt>
                <c:pt idx="20">
                  <c:v>208540000</c:v>
                </c:pt>
                <c:pt idx="21">
                  <c:v>290199000</c:v>
                </c:pt>
                <c:pt idx="22">
                  <c:v>281360000</c:v>
                </c:pt>
                <c:pt idx="23">
                  <c:v>229984000</c:v>
                </c:pt>
                <c:pt idx="24">
                  <c:v>239606000</c:v>
                </c:pt>
                <c:pt idx="25">
                  <c:v>238627000</c:v>
                </c:pt>
                <c:pt idx="26">
                  <c:v>288727000</c:v>
                </c:pt>
                <c:pt idx="27">
                  <c:v>242501000</c:v>
                </c:pt>
                <c:pt idx="28">
                  <c:v>250805000</c:v>
                </c:pt>
                <c:pt idx="29">
                  <c:v>231136000</c:v>
                </c:pt>
                <c:pt idx="30">
                  <c:v>187518000</c:v>
                </c:pt>
                <c:pt idx="31">
                  <c:v>105856000</c:v>
                </c:pt>
                <c:pt idx="32">
                  <c:v>41395000</c:v>
                </c:pt>
              </c:numCache>
              <c:extLst/>
            </c:numRef>
          </c:val>
          <c:extLst>
            <c:ext xmlns:c16="http://schemas.microsoft.com/office/drawing/2014/chart" uri="{C3380CC4-5D6E-409C-BE32-E72D297353CC}">
              <c16:uniqueId val="{00000000-CD54-4D3B-8DCD-5DCB90E4BDFE}"/>
            </c:ext>
          </c:extLst>
        </c:ser>
        <c:ser>
          <c:idx val="1"/>
          <c:order val="1"/>
          <c:tx>
            <c:strRef>
              <c:f>Sheet1!$C$1</c:f>
              <c:strCache>
                <c:ptCount val="1"/>
                <c:pt idx="0">
                  <c:v>Interest</c:v>
                </c:pt>
              </c:strCache>
            </c:strRef>
          </c:tx>
          <c:spPr>
            <a:solidFill>
              <a:srgbClr val="E28C05"/>
            </a:solidFill>
          </c:spPr>
          <c:invertIfNegative val="0"/>
          <c:cat>
            <c:numRef>
              <c:f>Sheet1!$A$2:$A$35</c:f>
              <c:numCache>
                <c:formatCode>General</c:formatCode>
                <c:ptCount val="33"/>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pt idx="31">
                  <c:v>2055</c:v>
                </c:pt>
                <c:pt idx="32">
                  <c:v>2056</c:v>
                </c:pt>
              </c:numCache>
              <c:extLst/>
            </c:numRef>
          </c:cat>
          <c:val>
            <c:numRef>
              <c:f>Sheet1!$C$2:$C$35</c:f>
              <c:numCache>
                <c:formatCode>_(* #,##0_);_(* \(#,##0\);_(* "-"_);_(@_)</c:formatCode>
                <c:ptCount val="33"/>
                <c:pt idx="0">
                  <c:v>324297801.30000001</c:v>
                </c:pt>
                <c:pt idx="1">
                  <c:v>321812449.19999999</c:v>
                </c:pt>
                <c:pt idx="2">
                  <c:v>315801082.89999998</c:v>
                </c:pt>
                <c:pt idx="3">
                  <c:v>308927511.30000001</c:v>
                </c:pt>
                <c:pt idx="4">
                  <c:v>302481200.60000002</c:v>
                </c:pt>
                <c:pt idx="5">
                  <c:v>294442295.19999999</c:v>
                </c:pt>
                <c:pt idx="6">
                  <c:v>286491368.10000002</c:v>
                </c:pt>
                <c:pt idx="7">
                  <c:v>277535163.89999998</c:v>
                </c:pt>
                <c:pt idx="8">
                  <c:v>268036154.40000001</c:v>
                </c:pt>
                <c:pt idx="9">
                  <c:v>259838725.19999999</c:v>
                </c:pt>
                <c:pt idx="10">
                  <c:v>249647024.19999999</c:v>
                </c:pt>
                <c:pt idx="11">
                  <c:v>238770935.59999999</c:v>
                </c:pt>
                <c:pt idx="12">
                  <c:v>227980739.5</c:v>
                </c:pt>
                <c:pt idx="13">
                  <c:v>215695688.90000001</c:v>
                </c:pt>
                <c:pt idx="14">
                  <c:v>204469350.90000001</c:v>
                </c:pt>
                <c:pt idx="15">
                  <c:v>193899126.40000001</c:v>
                </c:pt>
                <c:pt idx="16">
                  <c:v>183819697.69999999</c:v>
                </c:pt>
                <c:pt idx="17">
                  <c:v>173440087.40000001</c:v>
                </c:pt>
                <c:pt idx="18">
                  <c:v>162810862.09999999</c:v>
                </c:pt>
                <c:pt idx="19">
                  <c:v>151713700.40000001</c:v>
                </c:pt>
                <c:pt idx="20">
                  <c:v>140444221.40000001</c:v>
                </c:pt>
                <c:pt idx="21">
                  <c:v>128385968.2</c:v>
                </c:pt>
                <c:pt idx="22">
                  <c:v>114008795</c:v>
                </c:pt>
                <c:pt idx="23">
                  <c:v>99853727.5</c:v>
                </c:pt>
                <c:pt idx="24">
                  <c:v>88053762.5</c:v>
                </c:pt>
                <c:pt idx="25">
                  <c:v>75818355</c:v>
                </c:pt>
                <c:pt idx="26">
                  <c:v>63576507.5</c:v>
                </c:pt>
                <c:pt idx="27">
                  <c:v>50603365</c:v>
                </c:pt>
                <c:pt idx="28">
                  <c:v>39066787.5</c:v>
                </c:pt>
                <c:pt idx="29">
                  <c:v>27012512.5</c:v>
                </c:pt>
                <c:pt idx="30">
                  <c:v>15918535</c:v>
                </c:pt>
                <c:pt idx="31">
                  <c:v>6895302.5</c:v>
                </c:pt>
                <c:pt idx="32">
                  <c:v>1987000</c:v>
                </c:pt>
              </c:numCache>
              <c:extLst/>
            </c:numRef>
          </c:val>
          <c:extLst>
            <c:ext xmlns:c16="http://schemas.microsoft.com/office/drawing/2014/chart" uri="{C3380CC4-5D6E-409C-BE32-E72D297353CC}">
              <c16:uniqueId val="{00000001-CD54-4D3B-8DCD-5DCB90E4BDFE}"/>
            </c:ext>
          </c:extLst>
        </c:ser>
        <c:ser>
          <c:idx val="2"/>
          <c:order val="2"/>
          <c:tx>
            <c:strRef>
              <c:f>Sheet1!$D$1</c:f>
              <c:strCache>
                <c:ptCount val="1"/>
                <c:pt idx="0">
                  <c:v>Defeased DS</c:v>
                </c:pt>
              </c:strCache>
            </c:strRef>
          </c:tx>
          <c:spPr>
            <a:solidFill>
              <a:srgbClr val="D9E6EC"/>
            </a:solidFill>
            <a:ln w="19050">
              <a:solidFill>
                <a:srgbClr val="7FA9CF"/>
              </a:solidFill>
              <a:prstDash val="dash"/>
            </a:ln>
          </c:spPr>
          <c:invertIfNegative val="0"/>
          <c:cat>
            <c:numRef>
              <c:f>Sheet1!$A$2:$A$35</c:f>
              <c:numCache>
                <c:formatCode>General</c:formatCode>
                <c:ptCount val="33"/>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pt idx="31">
                  <c:v>2055</c:v>
                </c:pt>
                <c:pt idx="32">
                  <c:v>2056</c:v>
                </c:pt>
              </c:numCache>
              <c:extLst/>
            </c:numRef>
          </c:cat>
          <c:val>
            <c:numRef>
              <c:f>Sheet1!$D$2:$D$72</c:f>
              <c:numCache>
                <c:formatCode>General</c:formatCode>
                <c:ptCount val="33"/>
              </c:numCache>
              <c:extLst/>
            </c:numRef>
          </c:val>
          <c:extLst>
            <c:ext xmlns:c16="http://schemas.microsoft.com/office/drawing/2014/chart" uri="{C3380CC4-5D6E-409C-BE32-E72D297353CC}">
              <c16:uniqueId val="{00000002-CD54-4D3B-8DCD-5DCB90E4BDFE}"/>
            </c:ext>
          </c:extLst>
        </c:ser>
        <c:dLbls>
          <c:showLegendKey val="0"/>
          <c:showVal val="0"/>
          <c:showCatName val="0"/>
          <c:showSerName val="0"/>
          <c:showPercent val="0"/>
          <c:showBubbleSize val="0"/>
        </c:dLbls>
        <c:gapWidth val="56"/>
        <c:overlap val="100"/>
        <c:axId val="150713088"/>
        <c:axId val="150714624"/>
      </c:barChart>
      <c:dateAx>
        <c:axId val="150713088"/>
        <c:scaling>
          <c:orientation val="minMax"/>
        </c:scaling>
        <c:delete val="0"/>
        <c:axPos val="b"/>
        <c:numFmt formatCode="General" sourceLinked="1"/>
        <c:majorTickMark val="none"/>
        <c:minorTickMark val="none"/>
        <c:tickLblPos val="nextTo"/>
        <c:spPr>
          <a:ln>
            <a:solidFill>
              <a:srgbClr val="D3CEC4"/>
            </a:solidFill>
          </a:ln>
        </c:spPr>
        <c:txPr>
          <a:bodyPr rot="-5400000" vert="horz"/>
          <a:lstStyle/>
          <a:p>
            <a:pPr>
              <a:defRPr/>
            </a:pPr>
            <a:endParaRPr lang="en-US"/>
          </a:p>
        </c:txPr>
        <c:crossAx val="150714624"/>
        <c:crosses val="autoZero"/>
        <c:auto val="0"/>
        <c:lblOffset val="100"/>
        <c:baseTimeUnit val="days"/>
        <c:majorUnit val="1"/>
        <c:majorTimeUnit val="days"/>
      </c:dateAx>
      <c:valAx>
        <c:axId val="150714624"/>
        <c:scaling>
          <c:orientation val="minMax"/>
          <c:max val="600000000"/>
          <c:min val="0"/>
        </c:scaling>
        <c:delete val="0"/>
        <c:axPos val="l"/>
        <c:majorGridlines>
          <c:spPr>
            <a:ln>
              <a:solidFill>
                <a:srgbClr val="D3CEC4"/>
              </a:solidFill>
            </a:ln>
          </c:spPr>
        </c:majorGridlines>
        <c:title>
          <c:tx>
            <c:rich>
              <a:bodyPr rot="0" vert="horz"/>
              <a:lstStyle/>
              <a:p>
                <a:pPr>
                  <a:defRPr/>
                </a:pPr>
                <a:r>
                  <a:rPr lang="en-US" dirty="0"/>
                  <a:t>$ millions</a:t>
                </a:r>
              </a:p>
            </c:rich>
          </c:tx>
          <c:layout>
            <c:manualLayout>
              <c:xMode val="edge"/>
              <c:yMode val="edge"/>
              <c:x val="0"/>
              <c:y val="4.6210384885869704E-3"/>
            </c:manualLayout>
          </c:layout>
          <c:overlay val="0"/>
        </c:title>
        <c:numFmt formatCode="_(* #,##0_);_(* \(#,##0\);_(* &quot;-&quot;??_);_(@_)" sourceLinked="1"/>
        <c:majorTickMark val="out"/>
        <c:minorTickMark val="none"/>
        <c:tickLblPos val="nextTo"/>
        <c:spPr>
          <a:ln>
            <a:noFill/>
          </a:ln>
        </c:spPr>
        <c:crossAx val="150713088"/>
        <c:crosses val="autoZero"/>
        <c:crossBetween val="between"/>
        <c:majorUnit val="200000000"/>
        <c:dispUnits>
          <c:builtInUnit val="millions"/>
          <c:dispUnitsLbl/>
        </c:dispUnits>
      </c:valAx>
    </c:plotArea>
    <c:legend>
      <c:legendPos val="b"/>
      <c:legendEntry>
        <c:idx val="2"/>
        <c:delete val="1"/>
      </c:legendEntry>
      <c:layout>
        <c:manualLayout>
          <c:xMode val="edge"/>
          <c:yMode val="edge"/>
          <c:x val="0.81051806093299117"/>
          <c:y val="7.9368457677558832E-2"/>
          <c:w val="0.13669891504240336"/>
          <c:h val="0.23783748019721357"/>
        </c:manualLayout>
      </c:layout>
      <c:overlay val="0"/>
      <c:spPr>
        <a:solidFill>
          <a:schemeClr val="bg1"/>
        </a:solidFill>
        <a:ln>
          <a:solidFill>
            <a:schemeClr val="bg1">
              <a:lumMod val="65000"/>
            </a:schemeClr>
          </a:solidFill>
        </a:ln>
      </c:spPr>
    </c:legend>
    <c:plotVisOnly val="1"/>
    <c:dispBlanksAs val="gap"/>
    <c:showDLblsOverMax val="0"/>
  </c:chart>
  <c:txPr>
    <a:bodyPr/>
    <a:lstStyle/>
    <a:p>
      <a:pPr>
        <a:defRPr sz="1200">
          <a:solidFill>
            <a:schemeClr val="accent4">
              <a:lumMod val="10000"/>
            </a:schemeClr>
          </a:solidFill>
          <a:latin typeface="Arial "/>
          <a:cs typeface="Helvetica"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209790209790208"/>
          <c:y val="0.20238095238095238"/>
          <c:w val="0.374125874125878"/>
          <c:h val="0.63690476190476186"/>
        </c:manualLayout>
      </c:layout>
      <c:pieChart>
        <c:varyColors val="1"/>
        <c:ser>
          <c:idx val="0"/>
          <c:order val="0"/>
          <c:tx>
            <c:strRef>
              <c:f>Sheet1!$B$1</c:f>
              <c:strCache>
                <c:ptCount val="1"/>
                <c:pt idx="0">
                  <c:v>Deals</c:v>
                </c:pt>
              </c:strCache>
            </c:strRef>
          </c:tx>
          <c:spPr>
            <a:solidFill>
              <a:srgbClr val="00386B"/>
            </a:solidFill>
            <a:ln w="28350">
              <a:noFill/>
            </a:ln>
          </c:spPr>
          <c:dPt>
            <c:idx val="1"/>
            <c:bubble3D val="0"/>
            <c:spPr>
              <a:solidFill>
                <a:srgbClr val="660033"/>
              </a:solidFill>
              <a:ln w="28350">
                <a:noFill/>
              </a:ln>
            </c:spPr>
            <c:extLst>
              <c:ext xmlns:c16="http://schemas.microsoft.com/office/drawing/2014/chart" uri="{C3380CC4-5D6E-409C-BE32-E72D297353CC}">
                <c16:uniqueId val="{00000001-E7F9-4E6A-B0FE-A080F3AC1E4B}"/>
              </c:ext>
            </c:extLst>
          </c:dPt>
          <c:dPt>
            <c:idx val="2"/>
            <c:bubble3D val="0"/>
            <c:spPr>
              <a:solidFill>
                <a:srgbClr val="E28C05"/>
              </a:solidFill>
              <a:ln w="28350">
                <a:noFill/>
              </a:ln>
            </c:spPr>
            <c:extLst>
              <c:ext xmlns:c16="http://schemas.microsoft.com/office/drawing/2014/chart" uri="{C3380CC4-5D6E-409C-BE32-E72D297353CC}">
                <c16:uniqueId val="{00000003-E7F9-4E6A-B0FE-A080F3AC1E4B}"/>
              </c:ext>
            </c:extLst>
          </c:dPt>
          <c:dPt>
            <c:idx val="3"/>
            <c:bubble3D val="0"/>
            <c:spPr>
              <a:solidFill>
                <a:srgbClr val="7FA9CF"/>
              </a:solidFill>
              <a:ln w="28350">
                <a:noFill/>
              </a:ln>
            </c:spPr>
            <c:extLst>
              <c:ext xmlns:c16="http://schemas.microsoft.com/office/drawing/2014/chart" uri="{C3380CC4-5D6E-409C-BE32-E72D297353CC}">
                <c16:uniqueId val="{00000005-E7F9-4E6A-B0FE-A080F3AC1E4B}"/>
              </c:ext>
            </c:extLst>
          </c:dPt>
          <c:dPt>
            <c:idx val="4"/>
            <c:bubble3D val="0"/>
            <c:spPr>
              <a:solidFill>
                <a:srgbClr val="8ED973"/>
              </a:solidFill>
              <a:ln w="28350">
                <a:noFill/>
              </a:ln>
            </c:spPr>
            <c:extLst>
              <c:ext xmlns:c16="http://schemas.microsoft.com/office/drawing/2014/chart" uri="{C3380CC4-5D6E-409C-BE32-E72D297353CC}">
                <c16:uniqueId val="{00000007-E7F9-4E6A-B0FE-A080F3AC1E4B}"/>
              </c:ext>
            </c:extLst>
          </c:dPt>
          <c:dLbls>
            <c:dLbl>
              <c:idx val="0"/>
              <c:layout>
                <c:manualLayout>
                  <c:x val="2.543299434983313E-3"/>
                  <c:y val="7.2022130609957352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1907668746930838"/>
                      <c:h val="0.21248793081461467"/>
                    </c:manualLayout>
                  </c15:layout>
                </c:ext>
                <c:ext xmlns:c16="http://schemas.microsoft.com/office/drawing/2014/chart" uri="{C3380CC4-5D6E-409C-BE32-E72D297353CC}">
                  <c16:uniqueId val="{00000008-E7F9-4E6A-B0FE-A080F3AC1E4B}"/>
                </c:ext>
              </c:extLst>
            </c:dLbl>
            <c:dLbl>
              <c:idx val="1"/>
              <c:layout>
                <c:manualLayout>
                  <c:x val="-5.9093851066610074E-2"/>
                  <c:y val="-8.9849169834334636E-2"/>
                </c:manualLayout>
              </c:layout>
              <c:tx>
                <c:rich>
                  <a:bodyPr/>
                  <a:lstStyle/>
                  <a:p>
                    <a:fld id="{B1F345F7-4438-4C36-ADF9-EC7679CEB4FE}" type="CATEGORYNAME">
                      <a:rPr lang="en-US" smtClean="0"/>
                      <a:pPr/>
                      <a:t>[CATEGORY NAME]</a:t>
                    </a:fld>
                    <a:r>
                      <a:rPr lang="en-US" baseline="0" dirty="0"/>
                      <a:t> </a:t>
                    </a:r>
                    <a:fld id="{C871AAE2-425F-4A57-B8D6-515EC5D77FB7}" type="VALUE">
                      <a:rPr lang="en-US" baseline="0" smtClean="0"/>
                      <a:pPr/>
                      <a:t>[VALUE]</a:t>
                    </a:fld>
                    <a:endParaRPr 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747638128082484"/>
                      <c:h val="0.11890580178044054"/>
                    </c:manualLayout>
                  </c15:layout>
                  <c15:dlblFieldTable/>
                  <c15:showDataLabelsRange val="0"/>
                </c:ext>
                <c:ext xmlns:c16="http://schemas.microsoft.com/office/drawing/2014/chart" uri="{C3380CC4-5D6E-409C-BE32-E72D297353CC}">
                  <c16:uniqueId val="{00000001-E7F9-4E6A-B0FE-A080F3AC1E4B}"/>
                </c:ext>
              </c:extLst>
            </c:dLbl>
            <c:dLbl>
              <c:idx val="2"/>
              <c:layout>
                <c:manualLayout>
                  <c:x val="-9.827679139346927E-3"/>
                  <c:y val="-7.3704672463360723E-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7F9-4E6A-B0FE-A080F3AC1E4B}"/>
                </c:ext>
              </c:extLst>
            </c:dLbl>
            <c:dLbl>
              <c:idx val="3"/>
              <c:layout>
                <c:manualLayout>
                  <c:x val="-6.9901496843911047E-3"/>
                  <c:y val="6.95965601941763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E7F9-4E6A-B0FE-A080F3AC1E4B}"/>
                </c:ext>
              </c:extLst>
            </c:dLbl>
            <c:dLbl>
              <c:idx val="4"/>
              <c:layout>
                <c:manualLayout>
                  <c:x val="7.5864518707531789E-2"/>
                  <c:y val="5.9511182595116318E-3"/>
                </c:manualLayout>
              </c:layout>
              <c:tx>
                <c:rich>
                  <a:bodyPr/>
                  <a:lstStyle/>
                  <a:p>
                    <a:fld id="{7FCFF09E-21B1-4D0C-8949-50769BCF65DF}" type="CATEGORYNAME">
                      <a:rPr lang="en-US" smtClean="0"/>
                      <a:pPr/>
                      <a:t>[CATEGORY NAME]</a:t>
                    </a:fld>
                    <a:r>
                      <a:rPr lang="en-US" baseline="0" dirty="0"/>
                      <a:t> </a:t>
                    </a:r>
                    <a:fld id="{50F9BB61-B814-4076-8E80-0BCC492052DB}" type="VALUE">
                      <a:rPr lang="en-US" baseline="0" smtClean="0"/>
                      <a:pPr/>
                      <a:t>[VALUE]</a:t>
                    </a:fld>
                    <a:endParaRPr lang="en-US" baseline="0" dirty="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41101223335347709"/>
                      <c:h val="0.21151769076472052"/>
                    </c:manualLayout>
                  </c15:layout>
                  <c15:dlblFieldTable/>
                  <c15:showDataLabelsRange val="0"/>
                </c:ext>
                <c:ext xmlns:c16="http://schemas.microsoft.com/office/drawing/2014/chart" uri="{C3380CC4-5D6E-409C-BE32-E72D297353CC}">
                  <c16:uniqueId val="{00000007-E7F9-4E6A-B0FE-A080F3AC1E4B}"/>
                </c:ext>
              </c:extLst>
            </c:dLbl>
            <c:numFmt formatCode="0%" sourceLinked="0"/>
            <c:spPr>
              <a:noFill/>
              <a:ln w="28350">
                <a:noFill/>
              </a:ln>
            </c:spPr>
            <c:txPr>
              <a:bodyPr/>
              <a:lstStyle/>
              <a:p>
                <a:pPr>
                  <a:defRPr sz="1000"/>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Sheet1!$A$2:$A$6</c:f>
              <c:strCache>
                <c:ptCount val="5"/>
                <c:pt idx="0">
                  <c:v>Coal</c:v>
                </c:pt>
                <c:pt idx="1">
                  <c:v>Purchases</c:v>
                </c:pt>
                <c:pt idx="2">
                  <c:v>Nuclear</c:v>
                </c:pt>
                <c:pt idx="3">
                  <c:v>Natural Gas &amp; Oil</c:v>
                </c:pt>
                <c:pt idx="4">
                  <c:v>Hydro &amp; Renewable</c:v>
                </c:pt>
              </c:strCache>
            </c:strRef>
          </c:cat>
          <c:val>
            <c:numRef>
              <c:f>Sheet1!$B$2:$B$6</c:f>
              <c:numCache>
                <c:formatCode>General</c:formatCode>
                <c:ptCount val="5"/>
                <c:pt idx="0">
                  <c:v>0.41499999999999998</c:v>
                </c:pt>
                <c:pt idx="1">
                  <c:v>0.26400000000000001</c:v>
                </c:pt>
                <c:pt idx="2">
                  <c:v>9.2999999999999999E-2</c:v>
                </c:pt>
                <c:pt idx="3">
                  <c:v>0.20899999999999999</c:v>
                </c:pt>
                <c:pt idx="4">
                  <c:v>1.9E-2</c:v>
                </c:pt>
              </c:numCache>
            </c:numRef>
          </c:val>
          <c:extLst>
            <c:ext xmlns:c16="http://schemas.microsoft.com/office/drawing/2014/chart" uri="{C3380CC4-5D6E-409C-BE32-E72D297353CC}">
              <c16:uniqueId val="{00000009-E7F9-4E6A-B0FE-A080F3AC1E4B}"/>
            </c:ext>
          </c:extLst>
        </c:ser>
        <c:dLbls>
          <c:showLegendKey val="0"/>
          <c:showVal val="0"/>
          <c:showCatName val="1"/>
          <c:showSerName val="0"/>
          <c:showPercent val="1"/>
          <c:showBubbleSize val="0"/>
          <c:showLeaderLines val="0"/>
        </c:dLbls>
        <c:firstSliceAng val="0"/>
      </c:pieChart>
      <c:spPr>
        <a:noFill/>
        <a:ln w="28350">
          <a:noFill/>
        </a:ln>
      </c:spPr>
    </c:plotArea>
    <c:plotVisOnly val="1"/>
    <c:dispBlanksAs val="zero"/>
    <c:showDLblsOverMax val="0"/>
  </c:chart>
  <c:spPr>
    <a:noFill/>
    <a:ln>
      <a:noFill/>
    </a:ln>
  </c:spPr>
  <c:txPr>
    <a:bodyPr/>
    <a:lstStyle/>
    <a:p>
      <a:pPr>
        <a:defRPr sz="1180"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908884145419775"/>
          <c:y val="0.15013170379719001"/>
          <c:w val="0.39715965294707511"/>
          <c:h val="0.72947735165883953"/>
        </c:manualLayout>
      </c:layout>
      <c:pieChart>
        <c:varyColors val="1"/>
        <c:ser>
          <c:idx val="0"/>
          <c:order val="0"/>
          <c:tx>
            <c:strRef>
              <c:f>Sheet1!$B$1</c:f>
              <c:strCache>
                <c:ptCount val="1"/>
                <c:pt idx="0">
                  <c:v>Deals</c:v>
                </c:pt>
              </c:strCache>
            </c:strRef>
          </c:tx>
          <c:spPr>
            <a:solidFill>
              <a:srgbClr val="00386B"/>
            </a:solidFill>
            <a:ln w="30104">
              <a:noFill/>
            </a:ln>
          </c:spPr>
          <c:dPt>
            <c:idx val="1"/>
            <c:bubble3D val="0"/>
            <c:spPr>
              <a:solidFill>
                <a:srgbClr val="7FA9CF"/>
              </a:solidFill>
              <a:ln w="30104">
                <a:noFill/>
              </a:ln>
            </c:spPr>
            <c:extLst>
              <c:ext xmlns:c16="http://schemas.microsoft.com/office/drawing/2014/chart" uri="{C3380CC4-5D6E-409C-BE32-E72D297353CC}">
                <c16:uniqueId val="{00000001-6AD2-4DCA-99ED-71E9ACEFDFCA}"/>
              </c:ext>
            </c:extLst>
          </c:dPt>
          <c:dPt>
            <c:idx val="2"/>
            <c:bubble3D val="0"/>
            <c:spPr>
              <a:solidFill>
                <a:srgbClr val="E28C05"/>
              </a:solidFill>
              <a:ln w="30104">
                <a:noFill/>
              </a:ln>
            </c:spPr>
            <c:extLst>
              <c:ext xmlns:c16="http://schemas.microsoft.com/office/drawing/2014/chart" uri="{C3380CC4-5D6E-409C-BE32-E72D297353CC}">
                <c16:uniqueId val="{00000003-6AD2-4DCA-99ED-71E9ACEFDFCA}"/>
              </c:ext>
            </c:extLst>
          </c:dPt>
          <c:dPt>
            <c:idx val="3"/>
            <c:bubble3D val="0"/>
            <c:spPr>
              <a:solidFill>
                <a:srgbClr val="70193D"/>
              </a:solidFill>
              <a:ln w="30104">
                <a:noFill/>
              </a:ln>
            </c:spPr>
            <c:extLst>
              <c:ext xmlns:c16="http://schemas.microsoft.com/office/drawing/2014/chart" uri="{C3380CC4-5D6E-409C-BE32-E72D297353CC}">
                <c16:uniqueId val="{00000005-6AD2-4DCA-99ED-71E9ACEFDFCA}"/>
              </c:ext>
            </c:extLst>
          </c:dPt>
          <c:dLbls>
            <c:dLbl>
              <c:idx val="0"/>
              <c:layout>
                <c:manualLayout>
                  <c:x val="2.1574821436815047E-2"/>
                  <c:y val="-2.8515544249446374E-2"/>
                </c:manualLayout>
              </c:layout>
              <c:tx>
                <c:rich>
                  <a:bodyPr/>
                  <a:lstStyle/>
                  <a:p>
                    <a:fld id="{85EBC166-B6D2-45EE-A6CF-2F90FCBCF15A}" type="CATEGORYNAME">
                      <a:rPr lang="en-US"/>
                      <a:pPr/>
                      <a:t>[CATEGORY NAME]</a:t>
                    </a:fld>
                    <a:r>
                      <a:rPr lang="en-US" dirty="0"/>
                      <a:t>
58%</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6AD2-4DCA-99ED-71E9ACEFDFCA}"/>
                </c:ext>
              </c:extLst>
            </c:dLbl>
            <c:dLbl>
              <c:idx val="1"/>
              <c:layout>
                <c:manualLayout>
                  <c:x val="-2.0259023132629013E-2"/>
                  <c:y val="0"/>
                </c:manualLayout>
              </c:layout>
              <c:tx>
                <c:rich>
                  <a:bodyPr/>
                  <a:lstStyle/>
                  <a:p>
                    <a:fld id="{E9077684-4A47-4FA2-83A1-9622046A01F0}" type="CATEGORYNAME">
                      <a:rPr lang="en-US"/>
                      <a:pPr/>
                      <a:t>[CATEGORY NAME]</a:t>
                    </a:fld>
                    <a:r>
                      <a:rPr lang="en-US" dirty="0"/>
                      <a:t>
3%</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D2-4DCA-99ED-71E9ACEFDFCA}"/>
                </c:ext>
              </c:extLst>
            </c:dLbl>
            <c:dLbl>
              <c:idx val="2"/>
              <c:layout>
                <c:manualLayout>
                  <c:x val="-2.3045383652822878E-2"/>
                  <c:y val="-0.1174424198670029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AD2-4DCA-99ED-71E9ACEFDFCA}"/>
                </c:ext>
              </c:extLst>
            </c:dLbl>
            <c:dLbl>
              <c:idx val="3"/>
              <c:layout>
                <c:manualLayout>
                  <c:x val="-3.5141284957450135E-2"/>
                  <c:y val="2.9787254003855925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AD2-4DCA-99ED-71E9ACEFDFCA}"/>
                </c:ext>
              </c:extLst>
            </c:dLbl>
            <c:numFmt formatCode="0%" sourceLinked="0"/>
            <c:spPr>
              <a:noFill/>
              <a:ln w="30104">
                <a:noFill/>
              </a:ln>
            </c:spPr>
            <c:txPr>
              <a:bodyPr wrap="square" lIns="38100" tIns="19050" rIns="38100" bIns="19050" anchor="ctr">
                <a:spAutoFit/>
              </a:bodyPr>
              <a:lstStyle/>
              <a:p>
                <a:pPr>
                  <a:defRPr sz="1000"/>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Sheet1!$A$2:$A$8</c:f>
              <c:strCache>
                <c:ptCount val="4"/>
                <c:pt idx="0">
                  <c:v>Central</c:v>
                </c:pt>
                <c:pt idx="1">
                  <c:v>Other Wholesale</c:v>
                </c:pt>
                <c:pt idx="2">
                  <c:v>Large Industrial</c:v>
                </c:pt>
                <c:pt idx="3">
                  <c:v>Retail</c:v>
                </c:pt>
              </c:strCache>
            </c:strRef>
          </c:cat>
          <c:val>
            <c:numRef>
              <c:f>Sheet1!$B$2:$B$8</c:f>
              <c:numCache>
                <c:formatCode>#,##0</c:formatCode>
                <c:ptCount val="4"/>
                <c:pt idx="0">
                  <c:v>57</c:v>
                </c:pt>
                <c:pt idx="1">
                  <c:v>4</c:v>
                </c:pt>
                <c:pt idx="2">
                  <c:v>17</c:v>
                </c:pt>
                <c:pt idx="3">
                  <c:v>22</c:v>
                </c:pt>
              </c:numCache>
            </c:numRef>
          </c:val>
          <c:extLst>
            <c:ext xmlns:c16="http://schemas.microsoft.com/office/drawing/2014/chart" uri="{C3380CC4-5D6E-409C-BE32-E72D297353CC}">
              <c16:uniqueId val="{00000007-6AD2-4DCA-99ED-71E9ACEFDFCA}"/>
            </c:ext>
          </c:extLst>
        </c:ser>
        <c:dLbls>
          <c:showLegendKey val="0"/>
          <c:showVal val="0"/>
          <c:showCatName val="1"/>
          <c:showSerName val="0"/>
          <c:showPercent val="1"/>
          <c:showBubbleSize val="0"/>
          <c:showLeaderLines val="0"/>
        </c:dLbls>
        <c:firstSliceAng val="0"/>
      </c:pieChart>
      <c:spPr>
        <a:noFill/>
        <a:ln w="30104">
          <a:noFill/>
        </a:ln>
      </c:spPr>
    </c:plotArea>
    <c:plotVisOnly val="1"/>
    <c:dispBlanksAs val="zero"/>
    <c:showDLblsOverMax val="0"/>
  </c:chart>
  <c:spPr>
    <a:noFill/>
    <a:ln>
      <a:noFill/>
    </a:ln>
  </c:spPr>
  <c:txPr>
    <a:bodyPr/>
    <a:lstStyle/>
    <a:p>
      <a:pPr>
        <a:defRPr sz="120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427996781979077E-2"/>
          <c:y val="0.28828714025031887"/>
          <c:w val="0.92357200321802091"/>
          <c:h val="0.55042308808981733"/>
        </c:manualLayout>
      </c:layout>
      <c:barChart>
        <c:barDir val="col"/>
        <c:grouping val="stacked"/>
        <c:varyColors val="0"/>
        <c:ser>
          <c:idx val="0"/>
          <c:order val="0"/>
          <c:tx>
            <c:strRef>
              <c:f>Sheet1!$B$1</c:f>
              <c:strCache>
                <c:ptCount val="1"/>
                <c:pt idx="0">
                  <c:v>Unemployment Rate</c:v>
                </c:pt>
              </c:strCache>
            </c:strRef>
          </c:tx>
          <c:spPr>
            <a:solidFill>
              <a:schemeClr val="tx2"/>
            </a:solidFill>
            <a:ln w="23311">
              <a:noFill/>
            </a:ln>
          </c:spPr>
          <c:invertIfNegative val="0"/>
          <c:dLbls>
            <c:dLbl>
              <c:idx val="0"/>
              <c:layout>
                <c:manualLayout>
                  <c:x val="0"/>
                  <c:y val="-0.2649254029884524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5F-4FE6-9C83-C087BDD84DBD}"/>
                </c:ext>
              </c:extLst>
            </c:dLbl>
            <c:dLbl>
              <c:idx val="1"/>
              <c:layout>
                <c:manualLayout>
                  <c:x val="0"/>
                  <c:y val="-0.288262900602468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5F-4FE6-9C83-C087BDD84DBD}"/>
                </c:ext>
              </c:extLst>
            </c:dLbl>
            <c:dLbl>
              <c:idx val="2"/>
              <c:layout>
                <c:manualLayout>
                  <c:x val="0"/>
                  <c:y val="-0.2982891778612665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5F-4FE6-9C83-C087BDD84DBD}"/>
                </c:ext>
              </c:extLst>
            </c:dLbl>
            <c:dLbl>
              <c:idx val="3"/>
              <c:layout>
                <c:manualLayout>
                  <c:x val="-2.5338747379023315E-7"/>
                  <c:y val="-0.3141281127807603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5F-4FE6-9C83-C087BDD84DBD}"/>
                </c:ext>
              </c:extLst>
            </c:dLbl>
            <c:dLbl>
              <c:idx val="4"/>
              <c:layout>
                <c:manualLayout>
                  <c:x val="0"/>
                  <c:y val="-0.322741658770535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5F-4FE6-9C83-C087BDD84DBD}"/>
                </c:ext>
              </c:extLst>
            </c:dLbl>
            <c:numFmt formatCode="#,##0.0" sourceLinked="0"/>
            <c:spPr>
              <a:noFill/>
              <a:ln w="23311">
                <a:noFill/>
              </a:ln>
            </c:spPr>
            <c:txPr>
              <a:bodyPr/>
              <a:lstStyle/>
              <a:p>
                <a:pPr>
                  <a:defRPr sz="826" b="0" i="0" u="none" strike="noStrike" baseline="0">
                    <a:solidFill>
                      <a:srgbClr val="000000"/>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5"/>
                <c:pt idx="0">
                  <c:v>2019</c:v>
                </c:pt>
                <c:pt idx="1">
                  <c:v>2020</c:v>
                </c:pt>
                <c:pt idx="2">
                  <c:v>2021</c:v>
                </c:pt>
                <c:pt idx="3">
                  <c:v>2022</c:v>
                </c:pt>
                <c:pt idx="4">
                  <c:v>2023</c:v>
                </c:pt>
              </c:numCache>
            </c:numRef>
          </c:cat>
          <c:val>
            <c:numRef>
              <c:f>Sheet1!$B$2:$B$7</c:f>
              <c:numCache>
                <c:formatCode>#,##0</c:formatCode>
                <c:ptCount val="5"/>
                <c:pt idx="0">
                  <c:v>5077</c:v>
                </c:pt>
                <c:pt idx="1">
                  <c:v>5132</c:v>
                </c:pt>
                <c:pt idx="2">
                  <c:v>5193</c:v>
                </c:pt>
                <c:pt idx="3">
                  <c:v>5282</c:v>
                </c:pt>
                <c:pt idx="4">
                  <c:v>5373</c:v>
                </c:pt>
              </c:numCache>
            </c:numRef>
          </c:val>
          <c:extLst>
            <c:ext xmlns:c16="http://schemas.microsoft.com/office/drawing/2014/chart" uri="{C3380CC4-5D6E-409C-BE32-E72D297353CC}">
              <c16:uniqueId val="{00000005-ED5F-4FE6-9C83-C087BDD84DBD}"/>
            </c:ext>
          </c:extLst>
        </c:ser>
        <c:dLbls>
          <c:showLegendKey val="0"/>
          <c:showVal val="1"/>
          <c:showCatName val="0"/>
          <c:showSerName val="0"/>
          <c:showPercent val="0"/>
          <c:showBubbleSize val="0"/>
        </c:dLbls>
        <c:gapWidth val="60"/>
        <c:overlap val="100"/>
        <c:axId val="392761728"/>
        <c:axId val="392763264"/>
      </c:barChart>
      <c:catAx>
        <c:axId val="392761728"/>
        <c:scaling>
          <c:orientation val="minMax"/>
        </c:scaling>
        <c:delete val="0"/>
        <c:axPos val="b"/>
        <c:numFmt formatCode="General" sourceLinked="0"/>
        <c:majorTickMark val="out"/>
        <c:minorTickMark val="none"/>
        <c:tickLblPos val="nextTo"/>
        <c:spPr>
          <a:ln w="8742">
            <a:noFill/>
          </a:ln>
        </c:spPr>
        <c:txPr>
          <a:bodyPr rot="0" vert="horz"/>
          <a:lstStyle/>
          <a:p>
            <a:pPr>
              <a:defRPr sz="918" b="0" i="0" u="none" strike="noStrike" baseline="0">
                <a:solidFill>
                  <a:srgbClr val="000000"/>
                </a:solidFill>
                <a:latin typeface="Arial"/>
                <a:ea typeface="Arial"/>
                <a:cs typeface="Arial"/>
              </a:defRPr>
            </a:pPr>
            <a:endParaRPr lang="en-US"/>
          </a:p>
        </c:txPr>
        <c:crossAx val="392763264"/>
        <c:crosses val="autoZero"/>
        <c:auto val="0"/>
        <c:lblAlgn val="ctr"/>
        <c:lblOffset val="100"/>
        <c:tickLblSkip val="1"/>
        <c:tickMarkSkip val="1"/>
        <c:noMultiLvlLbl val="0"/>
      </c:catAx>
      <c:valAx>
        <c:axId val="392763264"/>
        <c:scaling>
          <c:orientation val="minMax"/>
          <c:max val="6000"/>
          <c:min val="0"/>
        </c:scaling>
        <c:delete val="0"/>
        <c:axPos val="l"/>
        <c:majorGridlines>
          <c:spPr>
            <a:ln w="11656">
              <a:solidFill>
                <a:srgbClr val="D3CEC4"/>
              </a:solidFill>
              <a:prstDash val="solid"/>
            </a:ln>
          </c:spPr>
        </c:majorGridlines>
        <c:title>
          <c:tx>
            <c:rich>
              <a:bodyPr rot="0" vert="horz"/>
              <a:lstStyle/>
              <a:p>
                <a:pPr>
                  <a:defRPr>
                    <a:latin typeface="Arial" pitchFamily="34" charset="0"/>
                    <a:cs typeface="Arial" pitchFamily="34" charset="0"/>
                  </a:defRPr>
                </a:pPr>
                <a:r>
                  <a:rPr lang="en-US" dirty="0">
                    <a:latin typeface="Arial" pitchFamily="34" charset="0"/>
                    <a:cs typeface="Arial" pitchFamily="34" charset="0"/>
                  </a:rPr>
                  <a:t>millions</a:t>
                </a:r>
              </a:p>
            </c:rich>
          </c:tx>
          <c:layout>
            <c:manualLayout>
              <c:xMode val="edge"/>
              <c:yMode val="edge"/>
              <c:x val="3.2180209171359686E-3"/>
              <c:y val="4.2207632635006827E-2"/>
            </c:manualLayout>
          </c:layout>
          <c:overlay val="0"/>
        </c:title>
        <c:numFmt formatCode="#,##0.0" sourceLinked="0"/>
        <c:majorTickMark val="out"/>
        <c:minorTickMark val="none"/>
        <c:tickLblPos val="nextTo"/>
        <c:spPr>
          <a:ln w="8742">
            <a:noFill/>
          </a:ln>
        </c:spPr>
        <c:txPr>
          <a:bodyPr rot="0" vert="horz"/>
          <a:lstStyle/>
          <a:p>
            <a:pPr>
              <a:defRPr sz="918" b="0" i="0" u="none" strike="noStrike" baseline="0">
                <a:solidFill>
                  <a:srgbClr val="000000"/>
                </a:solidFill>
                <a:latin typeface="Arial"/>
                <a:ea typeface="Arial"/>
                <a:cs typeface="Arial"/>
              </a:defRPr>
            </a:pPr>
            <a:endParaRPr lang="en-US"/>
          </a:p>
        </c:txPr>
        <c:crossAx val="392761728"/>
        <c:crosses val="autoZero"/>
        <c:crossBetween val="between"/>
        <c:majorUnit val="2000"/>
        <c:minorUnit val="100"/>
        <c:dispUnits>
          <c:builtInUnit val="thousands"/>
        </c:dispUnits>
      </c:valAx>
      <c:spPr>
        <a:noFill/>
        <a:ln w="23311">
          <a:noFill/>
        </a:ln>
      </c:spPr>
    </c:plotArea>
    <c:plotVisOnly val="1"/>
    <c:dispBlanksAs val="gap"/>
    <c:showDLblsOverMax val="0"/>
  </c:chart>
  <c:spPr>
    <a:noFill/>
    <a:ln>
      <a:noFill/>
    </a:ln>
  </c:spPr>
  <c:txPr>
    <a:bodyPr/>
    <a:lstStyle/>
    <a:p>
      <a:pPr>
        <a:defRPr sz="826" b="0" i="0" u="none" strike="noStrike" baseline="0">
          <a:solidFill>
            <a:srgbClr val="000000"/>
          </a:solidFill>
          <a:latin typeface="Barclays Serif"/>
          <a:ea typeface="Barclays Serif"/>
          <a:cs typeface="Barclays Serif"/>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48322147651228E-2"/>
          <c:y val="3.0349052448023509E-2"/>
          <c:w val="0.91498881431767365"/>
          <c:h val="0.80593204284582842"/>
        </c:manualLayout>
      </c:layout>
      <c:barChart>
        <c:barDir val="col"/>
        <c:grouping val="stacked"/>
        <c:varyColors val="0"/>
        <c:ser>
          <c:idx val="0"/>
          <c:order val="0"/>
          <c:tx>
            <c:strRef>
              <c:f>Sheet1!$B$1</c:f>
              <c:strCache>
                <c:ptCount val="1"/>
                <c:pt idx="0">
                  <c:v>Unemployment Rate</c:v>
                </c:pt>
              </c:strCache>
            </c:strRef>
          </c:tx>
          <c:spPr>
            <a:solidFill>
              <a:srgbClr val="70193D"/>
            </a:solidFill>
            <a:ln w="23116">
              <a:noFill/>
            </a:ln>
          </c:spPr>
          <c:invertIfNegative val="0"/>
          <c:dLbls>
            <c:dLbl>
              <c:idx val="0"/>
              <c:layout>
                <c:manualLayout>
                  <c:x val="0"/>
                  <c:y val="-0.1449344827664911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B9-46A7-B936-BA1CA38263E7}"/>
                </c:ext>
              </c:extLst>
            </c:dLbl>
            <c:dLbl>
              <c:idx val="1"/>
              <c:layout>
                <c:manualLayout>
                  <c:x val="6.5546898547852329E-3"/>
                  <c:y val="-0.2434899310477051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B9-46A7-B936-BA1CA38263E7}"/>
                </c:ext>
              </c:extLst>
            </c:dLbl>
            <c:dLbl>
              <c:idx val="2"/>
              <c:layout>
                <c:manualLayout>
                  <c:x val="1.2016792581426261E-16"/>
                  <c:y val="-0.2145030344944069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B9-46A7-B936-BA1CA38263E7}"/>
                </c:ext>
              </c:extLst>
            </c:dLbl>
            <c:dLbl>
              <c:idx val="3"/>
              <c:layout>
                <c:manualLayout>
                  <c:x val="-2.4154589371980675E-3"/>
                  <c:y val="-0.1663339986693280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B9-46A7-B936-BA1CA38263E7}"/>
                </c:ext>
              </c:extLst>
            </c:dLbl>
            <c:dLbl>
              <c:idx val="4"/>
              <c:layout>
                <c:manualLayout>
                  <c:x val="-8.856580457753038E-17"/>
                  <c:y val="-0.1829673985362608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B9-46A7-B936-BA1CA38263E7}"/>
                </c:ext>
              </c:extLst>
            </c:dLbl>
            <c:numFmt formatCode="0.0%" sourceLinked="0"/>
            <c:spPr>
              <a:noFill/>
              <a:ln w="23116">
                <a:noFill/>
              </a:ln>
            </c:spPr>
            <c:txPr>
              <a:bodyPr anchor="t" anchorCtr="0"/>
              <a:lstStyle/>
              <a:p>
                <a:pPr>
                  <a:defRPr sz="819" b="0" i="0" u="none" strike="noStrike" baseline="0">
                    <a:solidFill>
                      <a:srgbClr val="000000"/>
                    </a:solidFill>
                    <a:latin typeface="Arial"/>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Sheet1!$A$6:$A$10</c:f>
              <c:strCache>
                <c:ptCount val="5"/>
                <c:pt idx="0">
                  <c:v>2019</c:v>
                </c:pt>
                <c:pt idx="1">
                  <c:v>2020</c:v>
                </c:pt>
                <c:pt idx="2">
                  <c:v>2021</c:v>
                </c:pt>
                <c:pt idx="3">
                  <c:v>2022</c:v>
                </c:pt>
                <c:pt idx="4">
                  <c:v>2023</c:v>
                </c:pt>
              </c:strCache>
            </c:strRef>
          </c:cat>
          <c:val>
            <c:numRef>
              <c:f>Sheet1!$B$6:$B$10</c:f>
              <c:numCache>
                <c:formatCode>0.00%</c:formatCode>
                <c:ptCount val="5"/>
                <c:pt idx="0">
                  <c:v>2.8000000000000001E-2</c:v>
                </c:pt>
                <c:pt idx="1">
                  <c:v>0.06</c:v>
                </c:pt>
                <c:pt idx="2">
                  <c:v>0.04</c:v>
                </c:pt>
                <c:pt idx="3">
                  <c:v>3.2000000000000001E-2</c:v>
                </c:pt>
                <c:pt idx="4">
                  <c:v>0.03</c:v>
                </c:pt>
              </c:numCache>
            </c:numRef>
          </c:val>
          <c:extLst>
            <c:ext xmlns:c16="http://schemas.microsoft.com/office/drawing/2014/chart" uri="{C3380CC4-5D6E-409C-BE32-E72D297353CC}">
              <c16:uniqueId val="{00000007-7AB9-46A7-B936-BA1CA38263E7}"/>
            </c:ext>
          </c:extLst>
        </c:ser>
        <c:dLbls>
          <c:showLegendKey val="0"/>
          <c:showVal val="1"/>
          <c:showCatName val="0"/>
          <c:showSerName val="0"/>
          <c:showPercent val="0"/>
          <c:showBubbleSize val="0"/>
        </c:dLbls>
        <c:gapWidth val="60"/>
        <c:overlap val="100"/>
        <c:axId val="392787840"/>
        <c:axId val="392789376"/>
      </c:barChart>
      <c:catAx>
        <c:axId val="392787840"/>
        <c:scaling>
          <c:orientation val="minMax"/>
        </c:scaling>
        <c:delete val="0"/>
        <c:axPos val="b"/>
        <c:numFmt formatCode="[$-409]mmm\-yy;@" sourceLinked="0"/>
        <c:majorTickMark val="out"/>
        <c:minorTickMark val="none"/>
        <c:tickLblPos val="nextTo"/>
        <c:spPr>
          <a:ln w="8669">
            <a:noFill/>
          </a:ln>
        </c:spPr>
        <c:txPr>
          <a:bodyPr rot="0" vert="horz"/>
          <a:lstStyle/>
          <a:p>
            <a:pPr>
              <a:defRPr sz="910" b="0" i="0" u="none" strike="noStrike" baseline="0">
                <a:solidFill>
                  <a:srgbClr val="000000"/>
                </a:solidFill>
                <a:latin typeface="Arial"/>
                <a:ea typeface="Arial"/>
                <a:cs typeface="Arial"/>
              </a:defRPr>
            </a:pPr>
            <a:endParaRPr lang="en-US"/>
          </a:p>
        </c:txPr>
        <c:crossAx val="392789376"/>
        <c:crosses val="autoZero"/>
        <c:auto val="0"/>
        <c:lblAlgn val="ctr"/>
        <c:lblOffset val="100"/>
        <c:tickLblSkip val="1"/>
        <c:tickMarkSkip val="1"/>
        <c:noMultiLvlLbl val="0"/>
      </c:catAx>
      <c:valAx>
        <c:axId val="392789376"/>
        <c:scaling>
          <c:orientation val="minMax"/>
          <c:max val="0.12000000000000002"/>
          <c:min val="0"/>
        </c:scaling>
        <c:delete val="0"/>
        <c:axPos val="l"/>
        <c:majorGridlines>
          <c:spPr>
            <a:ln w="11558">
              <a:solidFill>
                <a:srgbClr val="D3CEC4"/>
              </a:solidFill>
              <a:prstDash val="solid"/>
            </a:ln>
          </c:spPr>
        </c:majorGridlines>
        <c:numFmt formatCode="0%" sourceLinked="0"/>
        <c:majorTickMark val="out"/>
        <c:minorTickMark val="none"/>
        <c:tickLblPos val="nextTo"/>
        <c:spPr>
          <a:ln w="8669">
            <a:noFill/>
          </a:ln>
        </c:spPr>
        <c:txPr>
          <a:bodyPr rot="0" vert="horz"/>
          <a:lstStyle/>
          <a:p>
            <a:pPr>
              <a:defRPr sz="910" b="0" i="0" u="none" strike="noStrike" baseline="0">
                <a:solidFill>
                  <a:srgbClr val="000000"/>
                </a:solidFill>
                <a:latin typeface="Arial"/>
                <a:ea typeface="Arial"/>
                <a:cs typeface="Arial"/>
              </a:defRPr>
            </a:pPr>
            <a:endParaRPr lang="en-US"/>
          </a:p>
        </c:txPr>
        <c:crossAx val="392787840"/>
        <c:crosses val="autoZero"/>
        <c:crossBetween val="between"/>
        <c:majorUnit val="2.0000000000000011E-2"/>
        <c:minorUnit val="2.0000000000000011E-2"/>
      </c:valAx>
      <c:spPr>
        <a:noFill/>
        <a:ln w="23116">
          <a:noFill/>
        </a:ln>
      </c:spPr>
    </c:plotArea>
    <c:plotVisOnly val="1"/>
    <c:dispBlanksAs val="gap"/>
    <c:showDLblsOverMax val="0"/>
  </c:chart>
  <c:spPr>
    <a:noFill/>
    <a:ln>
      <a:noFill/>
    </a:ln>
  </c:spPr>
  <c:txPr>
    <a:bodyPr/>
    <a:lstStyle/>
    <a:p>
      <a:pPr>
        <a:defRPr sz="819" b="0" i="0" u="none" strike="noStrike" baseline="0">
          <a:solidFill>
            <a:srgbClr val="000000"/>
          </a:solidFill>
          <a:latin typeface="Barclays Serif"/>
          <a:ea typeface="Barclays Serif"/>
          <a:cs typeface="Barclays Serif"/>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47450572922717E-2"/>
          <c:y val="0.14830584599906579"/>
          <c:w val="0.88465865255984433"/>
          <c:h val="0.72356230462433968"/>
        </c:manualLayout>
      </c:layout>
      <c:barChart>
        <c:barDir val="col"/>
        <c:grouping val="clustered"/>
        <c:varyColors val="0"/>
        <c:ser>
          <c:idx val="0"/>
          <c:order val="0"/>
          <c:tx>
            <c:strRef>
              <c:f>Sheet1!$B$1</c:f>
              <c:strCache>
                <c:ptCount val="1"/>
                <c:pt idx="0">
                  <c:v>Real GDP</c:v>
                </c:pt>
              </c:strCache>
            </c:strRef>
          </c:tx>
          <c:spPr>
            <a:solidFill>
              <a:srgbClr val="E28C05"/>
            </a:solidFill>
          </c:spPr>
          <c:invertIfNegative val="0"/>
          <c:dLbls>
            <c:dLbl>
              <c:idx val="0"/>
              <c:layout>
                <c:manualLayout>
                  <c:x val="2.8268846973831061E-3"/>
                  <c:y val="9.82133232726096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A1-473C-9CF1-704F0983B240}"/>
                </c:ext>
              </c:extLst>
            </c:dLbl>
            <c:dLbl>
              <c:idx val="1"/>
              <c:layout>
                <c:manualLayout>
                  <c:x val="0"/>
                  <c:y val="2.65531242140059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A1-473C-9CF1-704F0983B240}"/>
                </c:ext>
              </c:extLst>
            </c:dLbl>
            <c:dLbl>
              <c:idx val="2"/>
              <c:layout>
                <c:manualLayout>
                  <c:x val="0"/>
                  <c:y val="1.43949193345549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A1-473C-9CF1-704F0983B240}"/>
                </c:ext>
              </c:extLst>
            </c:dLbl>
            <c:dLbl>
              <c:idx val="3"/>
              <c:layout>
                <c:manualLayout>
                  <c:x val="0"/>
                  <c:y val="6.76134526247709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A1-473C-9CF1-704F0983B240}"/>
                </c:ext>
              </c:extLst>
            </c:dLbl>
            <c:dLbl>
              <c:idx val="4"/>
              <c:layout>
                <c:manualLayout>
                  <c:x val="0"/>
                  <c:y val="1.24959577449607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A1-473C-9CF1-704F0983B240}"/>
                </c:ext>
              </c:extLst>
            </c:dLbl>
            <c:numFmt formatCode="#,##0.0" sourceLinked="0"/>
            <c:spPr>
              <a:noFill/>
              <a:ln>
                <a:noFill/>
              </a:ln>
              <a:effectLst/>
            </c:spPr>
            <c:txPr>
              <a:bodyPr/>
              <a:lstStyle/>
              <a:p>
                <a:pPr>
                  <a:defRPr sz="910">
                    <a:solidFill>
                      <a:srgbClr val="000000"/>
                    </a:solidFill>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5"/>
                <c:pt idx="0">
                  <c:v>2019</c:v>
                </c:pt>
                <c:pt idx="1">
                  <c:v>2020</c:v>
                </c:pt>
                <c:pt idx="2">
                  <c:v>2021</c:v>
                </c:pt>
                <c:pt idx="3">
                  <c:v>2022</c:v>
                </c:pt>
                <c:pt idx="4">
                  <c:v>2023</c:v>
                </c:pt>
              </c:numCache>
            </c:numRef>
          </c:cat>
          <c:val>
            <c:numRef>
              <c:f>Sheet1!$B$2:$B$7</c:f>
              <c:numCache>
                <c:formatCode>0</c:formatCode>
                <c:ptCount val="5"/>
                <c:pt idx="0">
                  <c:v>248046.5</c:v>
                </c:pt>
                <c:pt idx="1">
                  <c:v>249482.2</c:v>
                </c:pt>
                <c:pt idx="2">
                  <c:v>271494.5</c:v>
                </c:pt>
                <c:pt idx="3">
                  <c:v>297546.3</c:v>
                </c:pt>
                <c:pt idx="4">
                  <c:v>322259.20000000001</c:v>
                </c:pt>
              </c:numCache>
            </c:numRef>
          </c:val>
          <c:extLst>
            <c:ext xmlns:c16="http://schemas.microsoft.com/office/drawing/2014/chart" uri="{C3380CC4-5D6E-409C-BE32-E72D297353CC}">
              <c16:uniqueId val="{00000005-12A1-473C-9CF1-704F0983B240}"/>
            </c:ext>
          </c:extLst>
        </c:ser>
        <c:dLbls>
          <c:showLegendKey val="0"/>
          <c:showVal val="0"/>
          <c:showCatName val="0"/>
          <c:showSerName val="0"/>
          <c:showPercent val="0"/>
          <c:showBubbleSize val="0"/>
        </c:dLbls>
        <c:gapWidth val="150"/>
        <c:axId val="44787584"/>
        <c:axId val="131069440"/>
      </c:barChart>
      <c:catAx>
        <c:axId val="44787584"/>
        <c:scaling>
          <c:orientation val="minMax"/>
        </c:scaling>
        <c:delete val="0"/>
        <c:axPos val="b"/>
        <c:numFmt formatCode="General" sourceLinked="1"/>
        <c:majorTickMark val="none"/>
        <c:minorTickMark val="none"/>
        <c:tickLblPos val="nextTo"/>
        <c:spPr>
          <a:ln>
            <a:solidFill>
              <a:srgbClr val="D3CEC4"/>
            </a:solidFill>
          </a:ln>
        </c:spPr>
        <c:txPr>
          <a:bodyPr/>
          <a:lstStyle/>
          <a:p>
            <a:pPr>
              <a:defRPr sz="910">
                <a:solidFill>
                  <a:srgbClr val="000000"/>
                </a:solidFill>
                <a:latin typeface="Arial" panose="020B0604020202020204" pitchFamily="34" charset="0"/>
                <a:cs typeface="Arial" panose="020B0604020202020204" pitchFamily="34" charset="0"/>
              </a:defRPr>
            </a:pPr>
            <a:endParaRPr lang="en-US"/>
          </a:p>
        </c:txPr>
        <c:crossAx val="131069440"/>
        <c:crosses val="autoZero"/>
        <c:auto val="1"/>
        <c:lblAlgn val="ctr"/>
        <c:lblOffset val="100"/>
        <c:noMultiLvlLbl val="0"/>
      </c:catAx>
      <c:valAx>
        <c:axId val="131069440"/>
        <c:scaling>
          <c:orientation val="minMax"/>
        </c:scaling>
        <c:delete val="0"/>
        <c:axPos val="l"/>
        <c:majorGridlines>
          <c:spPr>
            <a:ln>
              <a:solidFill>
                <a:srgbClr val="D3CEC4"/>
              </a:solidFill>
            </a:ln>
          </c:spPr>
        </c:majorGridlines>
        <c:title>
          <c:tx>
            <c:rich>
              <a:bodyPr rot="0" vert="horz"/>
              <a:lstStyle/>
              <a:p>
                <a:pPr>
                  <a:defRPr sz="910" b="0">
                    <a:solidFill>
                      <a:srgbClr val="000000"/>
                    </a:solidFill>
                    <a:latin typeface="Arial" pitchFamily="34" charset="0"/>
                    <a:cs typeface="Arial" pitchFamily="34" charset="0"/>
                  </a:defRPr>
                </a:pPr>
                <a:r>
                  <a:rPr lang="en-US" sz="910" b="0" dirty="0">
                    <a:solidFill>
                      <a:srgbClr val="000000"/>
                    </a:solidFill>
                    <a:latin typeface="Arial" pitchFamily="34" charset="0"/>
                    <a:cs typeface="Arial" pitchFamily="34" charset="0"/>
                  </a:rPr>
                  <a:t>($bn)</a:t>
                </a:r>
              </a:p>
            </c:rich>
          </c:tx>
          <c:layout>
            <c:manualLayout>
              <c:xMode val="edge"/>
              <c:yMode val="edge"/>
              <c:x val="0"/>
              <c:y val="1.2492364629370095E-2"/>
            </c:manualLayout>
          </c:layout>
          <c:overlay val="0"/>
        </c:title>
        <c:numFmt formatCode="0.0" sourceLinked="0"/>
        <c:majorTickMark val="out"/>
        <c:minorTickMark val="none"/>
        <c:tickLblPos val="nextTo"/>
        <c:spPr>
          <a:ln>
            <a:noFill/>
          </a:ln>
        </c:spPr>
        <c:txPr>
          <a:bodyPr/>
          <a:lstStyle/>
          <a:p>
            <a:pPr>
              <a:defRPr sz="910">
                <a:solidFill>
                  <a:srgbClr val="000000"/>
                </a:solidFill>
                <a:latin typeface="Arial" panose="020B0604020202020204" pitchFamily="34" charset="0"/>
                <a:cs typeface="Arial" panose="020B0604020202020204" pitchFamily="34" charset="0"/>
              </a:defRPr>
            </a:pPr>
            <a:endParaRPr lang="en-US"/>
          </a:p>
        </c:txPr>
        <c:crossAx val="44787584"/>
        <c:crosses val="autoZero"/>
        <c:crossBetween val="between"/>
        <c:dispUnits>
          <c:builtInUnit val="thousands"/>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515641214927757E-2"/>
          <c:y val="0.11994949494949494"/>
          <c:w val="0.95022408899104172"/>
          <c:h val="0.75242185635886438"/>
        </c:manualLayout>
      </c:layout>
      <c:barChart>
        <c:barDir val="col"/>
        <c:grouping val="stacked"/>
        <c:varyColors val="0"/>
        <c:ser>
          <c:idx val="0"/>
          <c:order val="0"/>
          <c:tx>
            <c:strRef>
              <c:f>Sheet1!$B$1</c:f>
              <c:strCache>
                <c:ptCount val="1"/>
                <c:pt idx="0">
                  <c:v>Permanent Sales</c:v>
                </c:pt>
              </c:strCache>
            </c:strRef>
          </c:tx>
          <c:spPr>
            <a:solidFill>
              <a:srgbClr val="275937"/>
            </a:solidFill>
            <a:ln>
              <a:noFill/>
            </a:ln>
            <a:effectLst/>
          </c:spPr>
          <c:invertIfNegative val="0"/>
          <c:dLbls>
            <c:dLbl>
              <c:idx val="0"/>
              <c:layout>
                <c:manualLayout>
                  <c:x val="-3.0121849998642146E-3"/>
                  <c:y val="-5.68181818181818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3C-4574-93A4-CF0FCEBC5BEE}"/>
                </c:ext>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2019</c:v>
                </c:pt>
                <c:pt idx="1">
                  <c:v>2020</c:v>
                </c:pt>
                <c:pt idx="2">
                  <c:v>2021</c:v>
                </c:pt>
                <c:pt idx="3">
                  <c:v>2022</c:v>
                </c:pt>
                <c:pt idx="4">
                  <c:v>2023</c:v>
                </c:pt>
              </c:numCache>
            </c:numRef>
          </c:cat>
          <c:val>
            <c:numRef>
              <c:f>Sheet1!$B$2:$B$6</c:f>
              <c:numCache>
                <c:formatCode>#,##0</c:formatCode>
                <c:ptCount val="5"/>
                <c:pt idx="0">
                  <c:v>14901</c:v>
                </c:pt>
                <c:pt idx="1">
                  <c:v>14564</c:v>
                </c:pt>
                <c:pt idx="2">
                  <c:v>15402</c:v>
                </c:pt>
                <c:pt idx="3">
                  <c:v>16294</c:v>
                </c:pt>
                <c:pt idx="4">
                  <c:v>16251</c:v>
                </c:pt>
              </c:numCache>
            </c:numRef>
          </c:val>
          <c:extLst>
            <c:ext xmlns:c16="http://schemas.microsoft.com/office/drawing/2014/chart" uri="{C3380CC4-5D6E-409C-BE32-E72D297353CC}">
              <c16:uniqueId val="{00000001-A744-47A4-A7FE-4073C85016F1}"/>
            </c:ext>
          </c:extLst>
        </c:ser>
        <c:ser>
          <c:idx val="1"/>
          <c:order val="1"/>
          <c:tx>
            <c:strRef>
              <c:f>Sheet1!$C$1</c:f>
              <c:strCache>
                <c:ptCount val="1"/>
                <c:pt idx="0">
                  <c:v>Saluda Sales</c:v>
                </c:pt>
              </c:strCache>
            </c:strRef>
          </c:tx>
          <c:spPr>
            <a:solidFill>
              <a:srgbClr val="A5BFAA"/>
            </a:solidFill>
            <a:ln>
              <a:noFill/>
            </a:ln>
            <a:effectLst/>
          </c:spPr>
          <c:invertIfNegative val="0"/>
          <c:cat>
            <c:numRef>
              <c:f>Sheet1!$A$2:$A$6</c:f>
              <c:numCache>
                <c:formatCode>General</c:formatCode>
                <c:ptCount val="5"/>
                <c:pt idx="0">
                  <c:v>2019</c:v>
                </c:pt>
                <c:pt idx="1">
                  <c:v>2020</c:v>
                </c:pt>
                <c:pt idx="2">
                  <c:v>2021</c:v>
                </c:pt>
                <c:pt idx="3">
                  <c:v>2022</c:v>
                </c:pt>
                <c:pt idx="4">
                  <c:v>2023</c:v>
                </c:pt>
              </c:numCache>
            </c:numRef>
          </c:cat>
          <c:val>
            <c:numRef>
              <c:f>Sheet1!$C$2:$C$6</c:f>
              <c:numCache>
                <c:formatCode>#,##0</c:formatCode>
                <c:ptCount val="5"/>
                <c:pt idx="0">
                  <c:v>0</c:v>
                </c:pt>
                <c:pt idx="1">
                  <c:v>0</c:v>
                </c:pt>
                <c:pt idx="2">
                  <c:v>0</c:v>
                </c:pt>
                <c:pt idx="3">
                  <c:v>0</c:v>
                </c:pt>
                <c:pt idx="4">
                  <c:v>0</c:v>
                </c:pt>
              </c:numCache>
            </c:numRef>
          </c:val>
          <c:extLst>
            <c:ext xmlns:c16="http://schemas.microsoft.com/office/drawing/2014/chart" uri="{C3380CC4-5D6E-409C-BE32-E72D297353CC}">
              <c16:uniqueId val="{00000008-A744-47A4-A7FE-4073C85016F1}"/>
            </c:ext>
          </c:extLst>
        </c:ser>
        <c:dLbls>
          <c:showLegendKey val="0"/>
          <c:showVal val="0"/>
          <c:showCatName val="0"/>
          <c:showSerName val="0"/>
          <c:showPercent val="0"/>
          <c:showBubbleSize val="0"/>
        </c:dLbls>
        <c:gapWidth val="150"/>
        <c:overlap val="100"/>
        <c:axId val="28344655"/>
        <c:axId val="28341327"/>
      </c:barChart>
      <c:catAx>
        <c:axId val="28344655"/>
        <c:scaling>
          <c:orientation val="minMax"/>
        </c:scaling>
        <c:delete val="0"/>
        <c:axPos val="b"/>
        <c:numFmt formatCode="General" sourceLinked="1"/>
        <c:majorTickMark val="none"/>
        <c:minorTickMark val="none"/>
        <c:tickLblPos val="nextTo"/>
        <c:spPr>
          <a:noFill/>
          <a:ln w="9525" cap="flat" cmpd="sng" algn="ctr">
            <a:solidFill>
              <a:schemeClr val="accent4">
                <a:lumMod val="10000"/>
              </a:schemeClr>
            </a:solidFill>
            <a:round/>
          </a:ln>
          <a:effectLst/>
        </c:spPr>
        <c:txPr>
          <a:bodyPr rot="-60000000" spcFirstLastPara="1" vertOverflow="ellipsis" vert="horz" wrap="square" anchor="ctr" anchorCtr="1"/>
          <a:lstStyle/>
          <a:p>
            <a:pPr>
              <a:defRPr sz="900" b="0" i="0" u="none" strike="noStrike" kern="1200" baseline="0">
                <a:solidFill>
                  <a:schemeClr val="accent4">
                    <a:lumMod val="10000"/>
                  </a:schemeClr>
                </a:solidFill>
                <a:latin typeface="Arial" panose="020B0604020202020204" pitchFamily="34" charset="0"/>
                <a:ea typeface="+mn-ea"/>
                <a:cs typeface="Arial" panose="020B0604020202020204" pitchFamily="34" charset="0"/>
              </a:defRPr>
            </a:pPr>
            <a:endParaRPr lang="en-US"/>
          </a:p>
        </c:txPr>
        <c:crossAx val="28341327"/>
        <c:crosses val="autoZero"/>
        <c:auto val="1"/>
        <c:lblAlgn val="ctr"/>
        <c:lblOffset val="100"/>
        <c:noMultiLvlLbl val="0"/>
      </c:catAx>
      <c:valAx>
        <c:axId val="28341327"/>
        <c:scaling>
          <c:orientation val="minMax"/>
          <c:min val="0"/>
        </c:scaling>
        <c:delete val="0"/>
        <c:axPos val="l"/>
        <c:majorGridlines>
          <c:spPr>
            <a:ln w="9525" cap="flat" cmpd="sng" algn="ctr">
              <a:solidFill>
                <a:schemeClr val="bg1">
                  <a:lumMod val="6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lumMod val="10000"/>
                  </a:schemeClr>
                </a:solidFill>
                <a:latin typeface="Arial" panose="020B0604020202020204" pitchFamily="34" charset="0"/>
                <a:ea typeface="+mn-ea"/>
                <a:cs typeface="Arial" panose="020B0604020202020204" pitchFamily="34" charset="0"/>
              </a:defRPr>
            </a:pPr>
            <a:endParaRPr lang="en-US"/>
          </a:p>
        </c:txPr>
        <c:crossAx val="28344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582169850296491E-2"/>
          <c:y val="0.18717426130565001"/>
          <c:w val="0.93153526970954359"/>
          <c:h val="0.56758977570985447"/>
        </c:manualLayout>
      </c:layout>
      <c:barChart>
        <c:barDir val="col"/>
        <c:grouping val="clustered"/>
        <c:varyColors val="0"/>
        <c:ser>
          <c:idx val="0"/>
          <c:order val="0"/>
          <c:tx>
            <c:strRef>
              <c:f>Sheet1!$B$1</c:f>
              <c:strCache>
                <c:ptCount val="1"/>
                <c:pt idx="0">
                  <c:v>Retail Sales</c:v>
                </c:pt>
              </c:strCache>
            </c:strRef>
          </c:tx>
          <c:spPr>
            <a:solidFill>
              <a:srgbClr val="7FA9CF"/>
            </a:solidFill>
            <a:ln w="22922">
              <a:noFill/>
            </a:ln>
          </c:spPr>
          <c:invertIfNegative val="0"/>
          <c:dLbls>
            <c:dLbl>
              <c:idx val="1"/>
              <c:layout>
                <c:manualLayout>
                  <c:x val="-6.0705700488572154E-17"/>
                  <c:y val="1.89393939393938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F2-4BD7-901F-0EA24F945C0E}"/>
                </c:ext>
              </c:extLst>
            </c:dLbl>
            <c:dLbl>
              <c:idx val="2"/>
              <c:layout>
                <c:manualLayout>
                  <c:x val="4.0257648953301124E-3"/>
                  <c:y val="6.3131313131313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41-478B-A08C-8A7CD82C31B8}"/>
                </c:ext>
              </c:extLst>
            </c:dLbl>
            <c:dLbl>
              <c:idx val="3"/>
              <c:layout>
                <c:manualLayout>
                  <c:x val="4.025655733430551E-3"/>
                  <c:y val="-5.2748747194458087E-2"/>
                </c:manualLayout>
              </c:layout>
              <c:tx>
                <c:rich>
                  <a:bodyPr/>
                  <a:lstStyle/>
                  <a:p>
                    <a:r>
                      <a:rPr lang="en-US" dirty="0">
                        <a:solidFill>
                          <a:schemeClr val="bg1"/>
                        </a:solidFill>
                      </a:rPr>
                      <a:t>8</a:t>
                    </a:r>
                    <a:r>
                      <a:rPr lang="en-US" dirty="0"/>
                      <a:t>3,935</a:t>
                    </a:r>
                  </a:p>
                </c:rich>
              </c:tx>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E41-478B-A08C-8A7CD82C31B8}"/>
                </c:ext>
              </c:extLst>
            </c:dLbl>
            <c:numFmt formatCode="#,##0" sourceLinked="0"/>
            <c:spPr>
              <a:noFill/>
              <a:ln w="22922">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5"/>
                <c:pt idx="0">
                  <c:v>2019</c:v>
                </c:pt>
                <c:pt idx="1">
                  <c:v>2020</c:v>
                </c:pt>
                <c:pt idx="2">
                  <c:v>2021</c:v>
                </c:pt>
                <c:pt idx="3">
                  <c:v>2022</c:v>
                </c:pt>
                <c:pt idx="4">
                  <c:v>2023</c:v>
                </c:pt>
              </c:numCache>
            </c:numRef>
          </c:cat>
          <c:val>
            <c:numRef>
              <c:f>Sheet1!$B$2:$B$8</c:f>
              <c:numCache>
                <c:formatCode>General</c:formatCode>
                <c:ptCount val="5"/>
                <c:pt idx="0">
                  <c:v>3892</c:v>
                </c:pt>
                <c:pt idx="1">
                  <c:v>3674</c:v>
                </c:pt>
                <c:pt idx="2">
                  <c:v>3935</c:v>
                </c:pt>
                <c:pt idx="3">
                  <c:v>3928</c:v>
                </c:pt>
                <c:pt idx="4">
                  <c:v>3935</c:v>
                </c:pt>
              </c:numCache>
            </c:numRef>
          </c:val>
          <c:extLst>
            <c:ext xmlns:c16="http://schemas.microsoft.com/office/drawing/2014/chart" uri="{C3380CC4-5D6E-409C-BE32-E72D297353CC}">
              <c16:uniqueId val="{00000003-CE41-478B-A08C-8A7CD82C31B8}"/>
            </c:ext>
          </c:extLst>
        </c:ser>
        <c:dLbls>
          <c:showLegendKey val="0"/>
          <c:showVal val="1"/>
          <c:showCatName val="0"/>
          <c:showSerName val="0"/>
          <c:showPercent val="0"/>
          <c:showBubbleSize val="0"/>
        </c:dLbls>
        <c:gapWidth val="40"/>
        <c:axId val="167732352"/>
        <c:axId val="167733888"/>
      </c:barChart>
      <c:lineChart>
        <c:grouping val="standard"/>
        <c:varyColors val="0"/>
        <c:ser>
          <c:idx val="1"/>
          <c:order val="1"/>
          <c:tx>
            <c:strRef>
              <c:f>Sheet1!#REF!</c:f>
              <c:strCache>
                <c:ptCount val="1"/>
                <c:pt idx="0">
                  <c:v>#REF!</c:v>
                </c:pt>
              </c:strCache>
            </c:strRef>
          </c:tx>
          <c:marker>
            <c:symbol val="none"/>
          </c:marker>
          <c:cat>
            <c:numRef>
              <c:f>Sheet1!$A$2:$A$8</c:f>
              <c:numCache>
                <c:formatCode>General</c:formatCode>
                <c:ptCount val="5"/>
                <c:pt idx="0">
                  <c:v>2019</c:v>
                </c:pt>
                <c:pt idx="1">
                  <c:v>2020</c:v>
                </c:pt>
                <c:pt idx="2">
                  <c:v>2021</c:v>
                </c:pt>
                <c:pt idx="3">
                  <c:v>2022</c:v>
                </c:pt>
                <c:pt idx="4">
                  <c:v>2023</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4-CE41-478B-A08C-8A7CD82C31B8}"/>
            </c:ext>
          </c:extLst>
        </c:ser>
        <c:dLbls>
          <c:showLegendKey val="0"/>
          <c:showVal val="0"/>
          <c:showCatName val="0"/>
          <c:showSerName val="0"/>
          <c:showPercent val="0"/>
          <c:showBubbleSize val="0"/>
        </c:dLbls>
        <c:marker val="1"/>
        <c:smooth val="0"/>
        <c:axId val="167737984"/>
        <c:axId val="167736064"/>
      </c:lineChart>
      <c:catAx>
        <c:axId val="167732352"/>
        <c:scaling>
          <c:orientation val="minMax"/>
        </c:scaling>
        <c:delete val="0"/>
        <c:axPos val="b"/>
        <c:numFmt formatCode="General" sourceLinked="0"/>
        <c:majorTickMark val="out"/>
        <c:minorTickMark val="none"/>
        <c:tickLblPos val="nextTo"/>
        <c:spPr>
          <a:ln w="8596">
            <a:noFill/>
          </a:ln>
        </c:spPr>
        <c:txPr>
          <a:bodyPr rot="0" vert="horz"/>
          <a:lstStyle/>
          <a:p>
            <a:pPr>
              <a:defRPr/>
            </a:pPr>
            <a:endParaRPr lang="en-US"/>
          </a:p>
        </c:txPr>
        <c:crossAx val="167733888"/>
        <c:crosses val="autoZero"/>
        <c:auto val="0"/>
        <c:lblAlgn val="ctr"/>
        <c:lblOffset val="100"/>
        <c:tickLblSkip val="1"/>
        <c:tickMarkSkip val="1"/>
        <c:noMultiLvlLbl val="0"/>
      </c:catAx>
      <c:valAx>
        <c:axId val="167733888"/>
        <c:scaling>
          <c:orientation val="minMax"/>
          <c:max val="8000"/>
          <c:min val="3000"/>
        </c:scaling>
        <c:delete val="0"/>
        <c:axPos val="l"/>
        <c:majorGridlines>
          <c:spPr>
            <a:ln w="11461">
              <a:solidFill>
                <a:srgbClr val="D3CEC4"/>
              </a:solidFill>
              <a:prstDash val="solid"/>
            </a:ln>
          </c:spPr>
        </c:majorGridlines>
        <c:title>
          <c:tx>
            <c:rich>
              <a:bodyPr rot="0" vert="horz"/>
              <a:lstStyle/>
              <a:p>
                <a:pPr algn="ctr">
                  <a:defRPr/>
                </a:pPr>
                <a:r>
                  <a:rPr lang="en-US" dirty="0"/>
                  <a:t>(GWh)</a:t>
                </a:r>
              </a:p>
            </c:rich>
          </c:tx>
          <c:layout>
            <c:manualLayout>
              <c:xMode val="edge"/>
              <c:yMode val="edge"/>
              <c:x val="0"/>
              <c:y val="2.4344826214904948E-2"/>
            </c:manualLayout>
          </c:layout>
          <c:overlay val="0"/>
          <c:spPr>
            <a:noFill/>
            <a:ln w="22922">
              <a:noFill/>
            </a:ln>
          </c:spPr>
        </c:title>
        <c:numFmt formatCode="#,##0" sourceLinked="0"/>
        <c:majorTickMark val="out"/>
        <c:minorTickMark val="none"/>
        <c:tickLblPos val="nextTo"/>
        <c:spPr>
          <a:ln w="8596">
            <a:noFill/>
          </a:ln>
        </c:spPr>
        <c:txPr>
          <a:bodyPr rot="0" vert="horz"/>
          <a:lstStyle/>
          <a:p>
            <a:pPr>
              <a:defRPr/>
            </a:pPr>
            <a:endParaRPr lang="en-US"/>
          </a:p>
        </c:txPr>
        <c:crossAx val="167732352"/>
        <c:crosses val="autoZero"/>
        <c:crossBetween val="between"/>
        <c:majorUnit val="1000"/>
        <c:minorUnit val="1"/>
      </c:valAx>
      <c:valAx>
        <c:axId val="167736064"/>
        <c:scaling>
          <c:orientation val="minMax"/>
          <c:max val="6500"/>
          <c:min val="3000"/>
        </c:scaling>
        <c:delete val="1"/>
        <c:axPos val="r"/>
        <c:numFmt formatCode="General" sourceLinked="1"/>
        <c:majorTickMark val="none"/>
        <c:minorTickMark val="none"/>
        <c:tickLblPos val="nextTo"/>
        <c:crossAx val="167737984"/>
        <c:crosses val="max"/>
        <c:crossBetween val="between"/>
        <c:majorUnit val="500"/>
      </c:valAx>
      <c:catAx>
        <c:axId val="167737984"/>
        <c:scaling>
          <c:orientation val="minMax"/>
        </c:scaling>
        <c:delete val="1"/>
        <c:axPos val="b"/>
        <c:numFmt formatCode="General" sourceLinked="1"/>
        <c:majorTickMark val="out"/>
        <c:minorTickMark val="none"/>
        <c:tickLblPos val="none"/>
        <c:crossAx val="167736064"/>
        <c:crosses val="autoZero"/>
        <c:auto val="1"/>
        <c:lblAlgn val="ctr"/>
        <c:lblOffset val="100"/>
        <c:noMultiLvlLbl val="0"/>
      </c:catAx>
      <c:spPr>
        <a:noFill/>
        <a:ln w="22922">
          <a:noFill/>
        </a:ln>
      </c:spPr>
    </c:plotArea>
    <c:plotVisOnly val="1"/>
    <c:dispBlanksAs val="gap"/>
    <c:showDLblsOverMax val="0"/>
  </c:chart>
  <c:spPr>
    <a:noFill/>
    <a:ln>
      <a:noFill/>
    </a:ln>
  </c:spPr>
  <c:txPr>
    <a:bodyPr/>
    <a:lstStyle/>
    <a:p>
      <a:pPr>
        <a:defRPr sz="900" b="0" i="0" u="none" strike="noStrike" baseline="0">
          <a:solidFill>
            <a:srgbClr val="000000"/>
          </a:solidFill>
          <a:latin typeface="Arial" pitchFamily="34" charset="0"/>
          <a:ea typeface="Barclays Serif"/>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539419087136929E-2"/>
          <c:y val="0.17700429491768074"/>
          <c:w val="0.93153526970954359"/>
          <c:h val="0.627886641181853"/>
        </c:manualLayout>
      </c:layout>
      <c:barChart>
        <c:barDir val="col"/>
        <c:grouping val="clustered"/>
        <c:varyColors val="0"/>
        <c:ser>
          <c:idx val="0"/>
          <c:order val="0"/>
          <c:tx>
            <c:strRef>
              <c:f>Sheet1!$B$1</c:f>
              <c:strCache>
                <c:ptCount val="1"/>
                <c:pt idx="0">
                  <c:v>Industrial</c:v>
                </c:pt>
              </c:strCache>
            </c:strRef>
          </c:tx>
          <c:spPr>
            <a:solidFill>
              <a:srgbClr val="00386B"/>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5"/>
                <c:pt idx="0">
                  <c:v>2019</c:v>
                </c:pt>
                <c:pt idx="1">
                  <c:v>2020</c:v>
                </c:pt>
                <c:pt idx="2">
                  <c:v>2021</c:v>
                </c:pt>
                <c:pt idx="3">
                  <c:v>2022</c:v>
                </c:pt>
                <c:pt idx="4">
                  <c:v>2023</c:v>
                </c:pt>
              </c:numCache>
            </c:numRef>
          </c:cat>
          <c:val>
            <c:numRef>
              <c:f>Sheet1!$B$2:$B$8</c:f>
              <c:numCache>
                <c:formatCode>#,##0</c:formatCode>
                <c:ptCount val="5"/>
                <c:pt idx="0">
                  <c:v>4435</c:v>
                </c:pt>
                <c:pt idx="1">
                  <c:v>3995</c:v>
                </c:pt>
                <c:pt idx="2">
                  <c:v>5264</c:v>
                </c:pt>
                <c:pt idx="3">
                  <c:v>6002</c:v>
                </c:pt>
                <c:pt idx="4">
                  <c:v>5999</c:v>
                </c:pt>
              </c:numCache>
            </c:numRef>
          </c:val>
          <c:extLst>
            <c:ext xmlns:c16="http://schemas.microsoft.com/office/drawing/2014/chart" uri="{C3380CC4-5D6E-409C-BE32-E72D297353CC}">
              <c16:uniqueId val="{00000000-2D05-4C93-8862-0640C52AA199}"/>
            </c:ext>
          </c:extLst>
        </c:ser>
        <c:dLbls>
          <c:showLegendKey val="0"/>
          <c:showVal val="1"/>
          <c:showCatName val="0"/>
          <c:showSerName val="0"/>
          <c:showPercent val="0"/>
          <c:showBubbleSize val="0"/>
        </c:dLbls>
        <c:gapWidth val="40"/>
        <c:axId val="167973632"/>
        <c:axId val="167976320"/>
      </c:barChart>
      <c:catAx>
        <c:axId val="167973632"/>
        <c:scaling>
          <c:orientation val="minMax"/>
        </c:scaling>
        <c:delete val="0"/>
        <c:axPos val="b"/>
        <c:numFmt formatCode="General" sourceLinked="0"/>
        <c:majorTickMark val="out"/>
        <c:minorTickMark val="none"/>
        <c:tickLblPos val="nextTo"/>
        <c:spPr>
          <a:ln w="8596">
            <a:noFill/>
          </a:ln>
        </c:spPr>
        <c:txPr>
          <a:bodyPr rot="0" vert="horz"/>
          <a:lstStyle/>
          <a:p>
            <a:pPr>
              <a:defRPr/>
            </a:pPr>
            <a:endParaRPr lang="en-US"/>
          </a:p>
        </c:txPr>
        <c:crossAx val="167976320"/>
        <c:crosses val="autoZero"/>
        <c:auto val="0"/>
        <c:lblAlgn val="ctr"/>
        <c:lblOffset val="100"/>
        <c:tickLblSkip val="1"/>
        <c:tickMarkSkip val="1"/>
        <c:noMultiLvlLbl val="0"/>
      </c:catAx>
      <c:valAx>
        <c:axId val="167976320"/>
        <c:scaling>
          <c:orientation val="minMax"/>
          <c:max val="8000"/>
          <c:min val="3000"/>
        </c:scaling>
        <c:delete val="0"/>
        <c:axPos val="l"/>
        <c:majorGridlines>
          <c:spPr>
            <a:ln w="11461">
              <a:solidFill>
                <a:srgbClr val="D3CEC4"/>
              </a:solidFill>
              <a:prstDash val="solid"/>
            </a:ln>
          </c:spPr>
        </c:majorGridlines>
        <c:title>
          <c:tx>
            <c:rich>
              <a:bodyPr rot="0" vert="horz"/>
              <a:lstStyle/>
              <a:p>
                <a:pPr algn="ctr">
                  <a:defRPr/>
                </a:pPr>
                <a:r>
                  <a:rPr lang="en-US" dirty="0"/>
                  <a:t>(GWh)</a:t>
                </a:r>
              </a:p>
            </c:rich>
          </c:tx>
          <c:layout>
            <c:manualLayout>
              <c:xMode val="edge"/>
              <c:yMode val="edge"/>
              <c:x val="0"/>
              <c:y val="3.0657957528036652E-2"/>
            </c:manualLayout>
          </c:layout>
          <c:overlay val="0"/>
          <c:spPr>
            <a:noFill/>
            <a:ln w="22922">
              <a:noFill/>
            </a:ln>
          </c:spPr>
        </c:title>
        <c:numFmt formatCode="#,##0" sourceLinked="0"/>
        <c:majorTickMark val="out"/>
        <c:minorTickMark val="none"/>
        <c:tickLblPos val="nextTo"/>
        <c:spPr>
          <a:ln w="8596">
            <a:noFill/>
          </a:ln>
        </c:spPr>
        <c:txPr>
          <a:bodyPr rot="0" vert="horz"/>
          <a:lstStyle/>
          <a:p>
            <a:pPr>
              <a:defRPr/>
            </a:pPr>
            <a:endParaRPr lang="en-US"/>
          </a:p>
        </c:txPr>
        <c:crossAx val="167973632"/>
        <c:crosses val="autoZero"/>
        <c:crossBetween val="between"/>
        <c:majorUnit val="1000"/>
        <c:minorUnit val="1"/>
      </c:valAx>
      <c:spPr>
        <a:noFill/>
        <a:ln w="22922">
          <a:noFill/>
        </a:ln>
      </c:spPr>
    </c:plotArea>
    <c:plotVisOnly val="1"/>
    <c:dispBlanksAs val="gap"/>
    <c:showDLblsOverMax val="0"/>
  </c:chart>
  <c:spPr>
    <a:noFill/>
    <a:ln>
      <a:noFill/>
    </a:ln>
  </c:spPr>
  <c:txPr>
    <a:bodyPr/>
    <a:lstStyle/>
    <a:p>
      <a:pPr>
        <a:defRPr sz="900" b="0" i="0" u="none" strike="noStrike" baseline="0">
          <a:solidFill>
            <a:srgbClr val="000000"/>
          </a:solidFill>
          <a:latin typeface="Arial" pitchFamily="34" charset="0"/>
          <a:ea typeface="Barclays Serif"/>
          <a:cs typeface="Arial"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0.36978</cdr:x>
      <cdr:y>0.02465</cdr:y>
    </cdr:from>
    <cdr:to>
      <cdr:x>0.44151</cdr:x>
      <cdr:y>0.14407</cdr:y>
    </cdr:to>
    <cdr:sp macro="" textlink="">
      <cdr:nvSpPr>
        <cdr:cNvPr id="2" name="TextBox 2">
          <a:extLst xmlns:a="http://schemas.openxmlformats.org/drawingml/2006/main">
            <a:ext uri="{FF2B5EF4-FFF2-40B4-BE49-F238E27FC236}">
              <a16:creationId xmlns:a16="http://schemas.microsoft.com/office/drawing/2014/main" id="{E18EEFDD-6F85-00B3-25C5-48A7E42C4306}"/>
            </a:ext>
          </a:extLst>
        </cdr:cNvPr>
        <cdr:cNvSpPr txBox="1"/>
      </cdr:nvSpPr>
      <cdr:spPr>
        <a:xfrm xmlns:a="http://schemas.openxmlformats.org/drawingml/2006/main">
          <a:off x="1326705" y="50815"/>
          <a:ext cx="257387"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latin typeface="Arial" panose="020B0604020202020204" pitchFamily="34" charset="0"/>
              <a:cs typeface="Arial" panose="020B0604020202020204" pitchFamily="34" charset="0"/>
            </a:rPr>
            <a:t>2</a:t>
          </a: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0.21988</cdr:x>
      <cdr:y>0.17184</cdr:y>
    </cdr:to>
    <cdr:sp macro="" textlink="">
      <cdr:nvSpPr>
        <cdr:cNvPr id="2" name="TextBox 1"/>
        <cdr:cNvSpPr txBox="1"/>
      </cdr:nvSpPr>
      <cdr:spPr>
        <a:xfrm xmlns:a="http://schemas.openxmlformats.org/drawingml/2006/main">
          <a:off x="0" y="0"/>
          <a:ext cx="1156085" cy="2616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endParaRPr lang="en-US" sz="1100" dirty="0">
            <a:solidFill>
              <a:srgbClr val="000000"/>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0.24278</cdr:x>
      <cdr:y>0.71436</cdr:y>
    </cdr:from>
    <cdr:to>
      <cdr:x>0.3006</cdr:x>
      <cdr:y>0.8127</cdr:y>
    </cdr:to>
    <cdr:sp macro="" textlink="">
      <cdr:nvSpPr>
        <cdr:cNvPr id="4" name="TextBox 1">
          <a:extLst xmlns:a="http://schemas.openxmlformats.org/drawingml/2006/main">
            <a:ext uri="{FF2B5EF4-FFF2-40B4-BE49-F238E27FC236}">
              <a16:creationId xmlns:a16="http://schemas.microsoft.com/office/drawing/2014/main" id="{426BA6E6-0085-4314-8C27-B6D957BBD207}"/>
            </a:ext>
          </a:extLst>
        </cdr:cNvPr>
        <cdr:cNvSpPr txBox="1"/>
      </cdr:nvSpPr>
      <cdr:spPr>
        <a:xfrm xmlns:a="http://schemas.openxmlformats.org/drawingml/2006/main">
          <a:off x="917273" y="1453228"/>
          <a:ext cx="218458"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700" b="0" dirty="0">
              <a:solidFill>
                <a:srgbClr val="000000"/>
              </a:solidFill>
              <a:latin typeface="Arial" panose="020B0604020202020204" pitchFamily="34" charset="0"/>
              <a:cs typeface="Arial" panose="020B0604020202020204" pitchFamily="34" charset="0"/>
            </a:rPr>
            <a:t>2</a:t>
          </a:r>
        </a:p>
      </cdr:txBody>
    </cdr:sp>
  </cdr:relSizeAnchor>
</c:userShapes>
</file>

<file path=ppt/drawings/drawing4.xml><?xml version="1.0" encoding="utf-8"?>
<c:userShapes xmlns:c="http://schemas.openxmlformats.org/drawingml/2006/chart">
  <cdr:relSizeAnchor xmlns:cdr="http://schemas.openxmlformats.org/drawingml/2006/chartDrawing">
    <cdr:from>
      <cdr:x>0.23773</cdr:x>
      <cdr:y>0.75483</cdr:y>
    </cdr:from>
    <cdr:to>
      <cdr:x>0.29555</cdr:x>
      <cdr:y>0.86208</cdr:y>
    </cdr:to>
    <cdr:sp macro="" textlink="">
      <cdr:nvSpPr>
        <cdr:cNvPr id="2" name="TextBox 1">
          <a:extLst xmlns:a="http://schemas.openxmlformats.org/drawingml/2006/main">
            <a:ext uri="{FF2B5EF4-FFF2-40B4-BE49-F238E27FC236}">
              <a16:creationId xmlns:a16="http://schemas.microsoft.com/office/drawing/2014/main" id="{12526A6F-DDB3-43ED-A9E4-506B7C06D55C}"/>
            </a:ext>
          </a:extLst>
        </cdr:cNvPr>
        <cdr:cNvSpPr txBox="1"/>
      </cdr:nvSpPr>
      <cdr:spPr>
        <a:xfrm xmlns:a="http://schemas.openxmlformats.org/drawingml/2006/main">
          <a:off x="898222" y="1451107"/>
          <a:ext cx="218458" cy="2061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algn="l" rtl="0" eaLnBrk="0" fontAlgn="base" hangingPunct="0">
            <a:spcBef>
              <a:spcPct val="50000"/>
            </a:spcBef>
            <a:spcAft>
              <a:spcPct val="0"/>
            </a:spcAft>
            <a:defRPr sz="1000" b="1" kern="1200">
              <a:solidFill>
                <a:schemeClr val="tx1"/>
              </a:solidFill>
              <a:latin typeface="Arial" charset="0"/>
              <a:ea typeface="ＭＳ Ｐゴシック" pitchFamily="34" charset="-128"/>
              <a:cs typeface="+mn-cs"/>
            </a:defRPr>
          </a:lvl1pPr>
          <a:lvl2pPr marL="455613" indent="1588" algn="l" rtl="0" eaLnBrk="0" fontAlgn="base" hangingPunct="0">
            <a:spcBef>
              <a:spcPct val="50000"/>
            </a:spcBef>
            <a:spcAft>
              <a:spcPct val="0"/>
            </a:spcAft>
            <a:defRPr sz="1000" b="1" kern="1200">
              <a:solidFill>
                <a:schemeClr val="tx1"/>
              </a:solidFill>
              <a:latin typeface="Arial" charset="0"/>
              <a:ea typeface="ＭＳ Ｐゴシック" pitchFamily="34" charset="-128"/>
              <a:cs typeface="+mn-cs"/>
            </a:defRPr>
          </a:lvl2pPr>
          <a:lvl3pPr marL="912813" indent="1588" algn="l" rtl="0" eaLnBrk="0" fontAlgn="base" hangingPunct="0">
            <a:spcBef>
              <a:spcPct val="50000"/>
            </a:spcBef>
            <a:spcAft>
              <a:spcPct val="0"/>
            </a:spcAft>
            <a:defRPr sz="1000" b="1" kern="1200">
              <a:solidFill>
                <a:schemeClr val="tx1"/>
              </a:solidFill>
              <a:latin typeface="Arial" charset="0"/>
              <a:ea typeface="ＭＳ Ｐゴシック" pitchFamily="34" charset="-128"/>
              <a:cs typeface="+mn-cs"/>
            </a:defRPr>
          </a:lvl3pPr>
          <a:lvl4pPr marL="1370013" indent="1588" algn="l" rtl="0" eaLnBrk="0" fontAlgn="base" hangingPunct="0">
            <a:spcBef>
              <a:spcPct val="50000"/>
            </a:spcBef>
            <a:spcAft>
              <a:spcPct val="0"/>
            </a:spcAft>
            <a:defRPr sz="1000" b="1" kern="1200">
              <a:solidFill>
                <a:schemeClr val="tx1"/>
              </a:solidFill>
              <a:latin typeface="Arial" charset="0"/>
              <a:ea typeface="ＭＳ Ｐゴシック" pitchFamily="34" charset="-128"/>
              <a:cs typeface="+mn-cs"/>
            </a:defRPr>
          </a:lvl4pPr>
          <a:lvl5pPr marL="1827213" indent="1588" algn="l" rtl="0" eaLnBrk="0" fontAlgn="base" hangingPunct="0">
            <a:spcBef>
              <a:spcPct val="50000"/>
            </a:spcBef>
            <a:spcAft>
              <a:spcPct val="0"/>
            </a:spcAft>
            <a:defRPr sz="1000" b="1" kern="1200">
              <a:solidFill>
                <a:schemeClr val="tx1"/>
              </a:solidFill>
              <a:latin typeface="Arial" charset="0"/>
              <a:ea typeface="ＭＳ Ｐゴシック" pitchFamily="34" charset="-128"/>
              <a:cs typeface="+mn-cs"/>
            </a:defRPr>
          </a:lvl5pPr>
          <a:lvl6pPr marL="2286000" algn="l" defTabSz="914400" rtl="0" eaLnBrk="1" latinLnBrk="0" hangingPunct="1">
            <a:defRPr sz="1000" b="1" kern="1200">
              <a:solidFill>
                <a:schemeClr val="tx1"/>
              </a:solidFill>
              <a:latin typeface="Arial" charset="0"/>
              <a:ea typeface="ＭＳ Ｐゴシック" pitchFamily="34" charset="-128"/>
              <a:cs typeface="+mn-cs"/>
            </a:defRPr>
          </a:lvl6pPr>
          <a:lvl7pPr marL="2743200" algn="l" defTabSz="914400" rtl="0" eaLnBrk="1" latinLnBrk="0" hangingPunct="1">
            <a:defRPr sz="1000" b="1" kern="1200">
              <a:solidFill>
                <a:schemeClr val="tx1"/>
              </a:solidFill>
              <a:latin typeface="Arial" charset="0"/>
              <a:ea typeface="ＭＳ Ｐゴシック" pitchFamily="34" charset="-128"/>
              <a:cs typeface="+mn-cs"/>
            </a:defRPr>
          </a:lvl7pPr>
          <a:lvl8pPr marL="3200400" algn="l" defTabSz="914400" rtl="0" eaLnBrk="1" latinLnBrk="0" hangingPunct="1">
            <a:defRPr sz="1000" b="1" kern="1200">
              <a:solidFill>
                <a:schemeClr val="tx1"/>
              </a:solidFill>
              <a:latin typeface="Arial" charset="0"/>
              <a:ea typeface="ＭＳ Ｐゴシック" pitchFamily="34" charset="-128"/>
              <a:cs typeface="+mn-cs"/>
            </a:defRPr>
          </a:lvl8pPr>
          <a:lvl9pPr marL="3657600" algn="l" defTabSz="914400" rtl="0" eaLnBrk="1" latinLnBrk="0" hangingPunct="1">
            <a:defRPr sz="1000" b="1" kern="1200">
              <a:solidFill>
                <a:schemeClr val="tx1"/>
              </a:solidFill>
              <a:latin typeface="Arial" charset="0"/>
              <a:ea typeface="ＭＳ Ｐゴシック" pitchFamily="34" charset="-128"/>
              <a:cs typeface="+mn-cs"/>
            </a:defRPr>
          </a:lvl9pPr>
        </a:lstStyle>
        <a:p xmlns:a="http://schemas.openxmlformats.org/drawingml/2006/main">
          <a:r>
            <a:rPr lang="en-US" sz="700" b="0" dirty="0">
              <a:solidFill>
                <a:srgbClr val="000000"/>
              </a:solidFill>
              <a:latin typeface="Arial" panose="020B0604020202020204" pitchFamily="34" charset="0"/>
              <a:cs typeface="Arial" panose="020B0604020202020204" pitchFamily="34" charset="0"/>
            </a:rPr>
            <a:t>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976775C-E502-654B-A127-9C3BF0AA1E78}" type="datetimeFigureOut">
              <a:rPr lang="en-US" smtClean="0"/>
              <a:t>7/17/2024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1396C63-6D0A-1C49-B5E9-03AA43F675A3}" type="slidenum">
              <a:rPr lang="en-US" smtClean="0"/>
              <a:t>‹#›</a:t>
            </a:fld>
            <a:endParaRPr lang="en-US" dirty="0"/>
          </a:p>
        </p:txBody>
      </p:sp>
    </p:spTree>
    <p:extLst>
      <p:ext uri="{BB962C8B-B14F-4D97-AF65-F5344CB8AC3E}">
        <p14:creationId xmlns:p14="http://schemas.microsoft.com/office/powerpoint/2010/main" val="120040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81396C63-6D0A-1C49-B5E9-03AA43F675A3}" type="slidenum">
              <a:rPr lang="en-US" smtClean="0"/>
              <a:t>1</a:t>
            </a:fld>
            <a:endParaRPr lang="en-US" dirty="0"/>
          </a:p>
        </p:txBody>
      </p:sp>
    </p:spTree>
    <p:extLst>
      <p:ext uri="{BB962C8B-B14F-4D97-AF65-F5344CB8AC3E}">
        <p14:creationId xmlns:p14="http://schemas.microsoft.com/office/powerpoint/2010/main" val="1897263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96C63-6D0A-1C49-B5E9-03AA43F675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620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96C63-6D0A-1C49-B5E9-03AA43F675A3}" type="slidenum">
              <a:rPr lang="en-US" smtClean="0"/>
              <a:t>16</a:t>
            </a:fld>
            <a:endParaRPr lang="en-US" dirty="0"/>
          </a:p>
        </p:txBody>
      </p:sp>
    </p:spTree>
    <p:extLst>
      <p:ext uri="{BB962C8B-B14F-4D97-AF65-F5344CB8AC3E}">
        <p14:creationId xmlns:p14="http://schemas.microsoft.com/office/powerpoint/2010/main" val="665357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96C63-6D0A-1C49-B5E9-03AA43F675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513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396C63-6D0A-1C49-B5E9-03AA43F675A3}" type="slidenum">
              <a:rPr lang="en-US" smtClean="0"/>
              <a:t>3</a:t>
            </a:fld>
            <a:endParaRPr lang="en-US" dirty="0"/>
          </a:p>
        </p:txBody>
      </p:sp>
    </p:spTree>
    <p:extLst>
      <p:ext uri="{BB962C8B-B14F-4D97-AF65-F5344CB8AC3E}">
        <p14:creationId xmlns:p14="http://schemas.microsoft.com/office/powerpoint/2010/main" val="286833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96C63-6D0A-1C49-B5E9-03AA43F675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330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96C63-6D0A-1C49-B5E9-03AA43F675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6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96C63-6D0A-1C49-B5E9-03AA43F675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Notes Placeholder 2">
            <a:extLst>
              <a:ext uri="{FF2B5EF4-FFF2-40B4-BE49-F238E27FC236}">
                <a16:creationId xmlns:a16="http://schemas.microsoft.com/office/drawing/2014/main" id="{F4A567BC-6DD1-E8E7-83FF-E9D22EF3BC6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8994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96C63-6D0A-1C49-B5E9-03AA43F675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796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96C63-6D0A-1C49-B5E9-03AA43F675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2039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96C63-6D0A-1C49-B5E9-03AA43F675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122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396C63-6D0A-1C49-B5E9-03AA43F675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22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AF6E-4044-A861-32CE-E00AFB2D04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BD69AF-974A-27EA-A1AE-4B17AA3F63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1CE96E9-42BD-3042-D2D5-A7D355E4B5B5}"/>
              </a:ext>
            </a:extLst>
          </p:cNvPr>
          <p:cNvSpPr>
            <a:spLocks noGrp="1"/>
          </p:cNvSpPr>
          <p:nvPr>
            <p:ph type="dt" sz="half" idx="10"/>
          </p:nvPr>
        </p:nvSpPr>
        <p:spPr/>
        <p:txBody>
          <a:bodyPr/>
          <a:lstStyle/>
          <a:p>
            <a:fld id="{1768DCC0-E060-44E6-8BC0-942658F61361}" type="datetime1">
              <a:rPr lang="en-US" smtClean="0"/>
              <a:t>7/17/2024</a:t>
            </a:fld>
            <a:endParaRPr lang="en-US" dirty="0"/>
          </a:p>
        </p:txBody>
      </p:sp>
      <p:sp>
        <p:nvSpPr>
          <p:cNvPr id="5" name="Footer Placeholder 4">
            <a:extLst>
              <a:ext uri="{FF2B5EF4-FFF2-40B4-BE49-F238E27FC236}">
                <a16:creationId xmlns:a16="http://schemas.microsoft.com/office/drawing/2014/main" id="{1144AE03-AB46-EB02-0D1E-1FE16AFC4D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487D8C-A1A0-B129-281E-0E18FDE86408}"/>
              </a:ext>
            </a:extLst>
          </p:cNvPr>
          <p:cNvSpPr>
            <a:spLocks noGrp="1"/>
          </p:cNvSpPr>
          <p:nvPr>
            <p:ph type="sldNum" sz="quarter" idx="12"/>
          </p:nvPr>
        </p:nvSpPr>
        <p:spPr/>
        <p:txBody>
          <a:bodyPr/>
          <a:lstStyle/>
          <a:p>
            <a:fld id="{4BBF66F0-C214-9444-B518-80CB615DD4B6}" type="slidenum">
              <a:rPr lang="en-US" smtClean="0"/>
              <a:t>‹#›</a:t>
            </a:fld>
            <a:endParaRPr lang="en-US" dirty="0"/>
          </a:p>
        </p:txBody>
      </p:sp>
    </p:spTree>
    <p:extLst>
      <p:ext uri="{BB962C8B-B14F-4D97-AF65-F5344CB8AC3E}">
        <p14:creationId xmlns:p14="http://schemas.microsoft.com/office/powerpoint/2010/main" val="265841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1952-CAB0-87B1-931B-353148F54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73F805-B1D5-D781-49DE-4E4D57200B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1E1E7F-F675-1598-1586-2ED5550F18B6}"/>
              </a:ext>
            </a:extLst>
          </p:cNvPr>
          <p:cNvSpPr>
            <a:spLocks noGrp="1"/>
          </p:cNvSpPr>
          <p:nvPr>
            <p:ph type="dt" sz="half" idx="10"/>
          </p:nvPr>
        </p:nvSpPr>
        <p:spPr/>
        <p:txBody>
          <a:bodyPr/>
          <a:lstStyle/>
          <a:p>
            <a:fld id="{12EAAF60-82A7-4E9B-9024-15469BF3FDF1}" type="datetime1">
              <a:rPr lang="en-US" smtClean="0"/>
              <a:t>7/17/2024</a:t>
            </a:fld>
            <a:endParaRPr lang="en-US" dirty="0"/>
          </a:p>
        </p:txBody>
      </p:sp>
      <p:sp>
        <p:nvSpPr>
          <p:cNvPr id="5" name="Footer Placeholder 4">
            <a:extLst>
              <a:ext uri="{FF2B5EF4-FFF2-40B4-BE49-F238E27FC236}">
                <a16:creationId xmlns:a16="http://schemas.microsoft.com/office/drawing/2014/main" id="{DADF8C06-22CA-4300-D9D7-5F35469E20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FDE0BE-35D3-5A22-9B45-37F802CF056F}"/>
              </a:ext>
            </a:extLst>
          </p:cNvPr>
          <p:cNvSpPr>
            <a:spLocks noGrp="1"/>
          </p:cNvSpPr>
          <p:nvPr>
            <p:ph type="sldNum" sz="quarter" idx="12"/>
          </p:nvPr>
        </p:nvSpPr>
        <p:spPr/>
        <p:txBody>
          <a:bodyPr/>
          <a:lstStyle/>
          <a:p>
            <a:fld id="{4BBF66F0-C214-9444-B518-80CB615DD4B6}" type="slidenum">
              <a:rPr lang="en-US" smtClean="0"/>
              <a:t>‹#›</a:t>
            </a:fld>
            <a:endParaRPr lang="en-US" dirty="0"/>
          </a:p>
        </p:txBody>
      </p:sp>
    </p:spTree>
    <p:extLst>
      <p:ext uri="{BB962C8B-B14F-4D97-AF65-F5344CB8AC3E}">
        <p14:creationId xmlns:p14="http://schemas.microsoft.com/office/powerpoint/2010/main" val="225164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B28C73-7514-6805-6D75-F1D7149F18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D923FC-0C83-7917-DBB6-095E25551C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811B3-5833-D2A5-B9B6-44A0105C9D18}"/>
              </a:ext>
            </a:extLst>
          </p:cNvPr>
          <p:cNvSpPr>
            <a:spLocks noGrp="1"/>
          </p:cNvSpPr>
          <p:nvPr>
            <p:ph type="dt" sz="half" idx="10"/>
          </p:nvPr>
        </p:nvSpPr>
        <p:spPr/>
        <p:txBody>
          <a:bodyPr/>
          <a:lstStyle/>
          <a:p>
            <a:fld id="{91D13672-24D8-42AB-BC78-B2FBF102429F}" type="datetime1">
              <a:rPr lang="en-US" smtClean="0"/>
              <a:t>7/17/2024</a:t>
            </a:fld>
            <a:endParaRPr lang="en-US" dirty="0"/>
          </a:p>
        </p:txBody>
      </p:sp>
      <p:sp>
        <p:nvSpPr>
          <p:cNvPr id="5" name="Footer Placeholder 4">
            <a:extLst>
              <a:ext uri="{FF2B5EF4-FFF2-40B4-BE49-F238E27FC236}">
                <a16:creationId xmlns:a16="http://schemas.microsoft.com/office/drawing/2014/main" id="{4BBF62E9-B593-6712-B9A4-6C8FE89E94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E8C5CD-B3EE-6CC2-C8DD-74C5CF38250B}"/>
              </a:ext>
            </a:extLst>
          </p:cNvPr>
          <p:cNvSpPr>
            <a:spLocks noGrp="1"/>
          </p:cNvSpPr>
          <p:nvPr>
            <p:ph type="sldNum" sz="quarter" idx="12"/>
          </p:nvPr>
        </p:nvSpPr>
        <p:spPr/>
        <p:txBody>
          <a:bodyPr/>
          <a:lstStyle/>
          <a:p>
            <a:fld id="{4BBF66F0-C214-9444-B518-80CB615DD4B6}" type="slidenum">
              <a:rPr lang="en-US" smtClean="0"/>
              <a:t>‹#›</a:t>
            </a:fld>
            <a:endParaRPr lang="en-US" dirty="0"/>
          </a:p>
        </p:txBody>
      </p:sp>
    </p:spTree>
    <p:extLst>
      <p:ext uri="{BB962C8B-B14F-4D97-AF65-F5344CB8AC3E}">
        <p14:creationId xmlns:p14="http://schemas.microsoft.com/office/powerpoint/2010/main" val="2092833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efferies Hydro Title Slide - Green">
    <p:spTree>
      <p:nvGrpSpPr>
        <p:cNvPr id="1" name=""/>
        <p:cNvGrpSpPr/>
        <p:nvPr/>
      </p:nvGrpSpPr>
      <p:grpSpPr>
        <a:xfrm>
          <a:off x="0" y="0"/>
          <a:ext cx="0" cy="0"/>
          <a:chOff x="0" y="0"/>
          <a:chExt cx="0" cy="0"/>
        </a:xfrm>
      </p:grpSpPr>
      <p:pic>
        <p:nvPicPr>
          <p:cNvPr id="4" name="Picture 3" descr="A large dam with a large body of water&#10;&#10;Description automatically generated">
            <a:extLst>
              <a:ext uri="{FF2B5EF4-FFF2-40B4-BE49-F238E27FC236}">
                <a16:creationId xmlns:a16="http://schemas.microsoft.com/office/drawing/2014/main" id="{E8F12EF1-4EFC-9277-32EF-3B47FB1834F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13658" b="13658"/>
          <a:stretch/>
        </p:blipFill>
        <p:spPr>
          <a:xfrm>
            <a:off x="0" y="1714"/>
            <a:ext cx="12198096" cy="6861430"/>
          </a:xfrm>
          <a:prstGeom prst="rect">
            <a:avLst/>
          </a:prstGeom>
        </p:spPr>
      </p:pic>
      <p:sp>
        <p:nvSpPr>
          <p:cNvPr id="3" name="Title 2">
            <a:extLst>
              <a:ext uri="{FF2B5EF4-FFF2-40B4-BE49-F238E27FC236}">
                <a16:creationId xmlns:a16="http://schemas.microsoft.com/office/drawing/2014/main" id="{FB6E9009-D55A-818A-1633-F1BB7EC1E9ED}"/>
              </a:ext>
            </a:extLst>
          </p:cNvPr>
          <p:cNvSpPr>
            <a:spLocks noGrp="1"/>
          </p:cNvSpPr>
          <p:nvPr>
            <p:ph type="title"/>
          </p:nvPr>
        </p:nvSpPr>
        <p:spPr>
          <a:xfrm>
            <a:off x="426129" y="225693"/>
            <a:ext cx="8698022" cy="950491"/>
          </a:xfrm>
          <a:prstGeom prst="rect">
            <a:avLst/>
          </a:prstGeom>
          <a:effectLst/>
        </p:spPr>
        <p:txBody>
          <a:bodyPr anchor="b"/>
          <a:lstStyle>
            <a:lvl1pPr>
              <a:defRPr sz="4400" b="0">
                <a:solidFill>
                  <a:srgbClr val="006224"/>
                </a:solidFill>
                <a:latin typeface="Helvectia"/>
              </a:defRPr>
            </a:lvl1pPr>
          </a:lstStyle>
          <a:p>
            <a:r>
              <a:rPr lang="en-US" dirty="0"/>
              <a:t>Click to edit Master title style</a:t>
            </a:r>
          </a:p>
        </p:txBody>
      </p:sp>
      <p:sp>
        <p:nvSpPr>
          <p:cNvPr id="5" name="Text Placeholder 7">
            <a:extLst>
              <a:ext uri="{FF2B5EF4-FFF2-40B4-BE49-F238E27FC236}">
                <a16:creationId xmlns:a16="http://schemas.microsoft.com/office/drawing/2014/main" id="{77555CB4-B646-9BF0-2B53-8BA2FDC83334}"/>
              </a:ext>
            </a:extLst>
          </p:cNvPr>
          <p:cNvSpPr>
            <a:spLocks noGrp="1"/>
          </p:cNvSpPr>
          <p:nvPr>
            <p:ph type="body" sz="quarter" idx="10"/>
          </p:nvPr>
        </p:nvSpPr>
        <p:spPr>
          <a:xfrm>
            <a:off x="426129" y="1250461"/>
            <a:ext cx="6062663" cy="931862"/>
          </a:xfrm>
          <a:effectLst/>
        </p:spPr>
        <p:txBody>
          <a:bodyPr>
            <a:normAutofit/>
          </a:bodyPr>
          <a:lstStyle>
            <a:lvl1pPr marL="0" indent="0">
              <a:buNone/>
              <a:defRPr sz="3200">
                <a:solidFill>
                  <a:schemeClr val="tx1"/>
                </a:solidFill>
                <a:latin typeface="Helvectia"/>
              </a:defRPr>
            </a:lvl1pPr>
          </a:lstStyle>
          <a:p>
            <a:pPr lvl="0"/>
            <a:r>
              <a:rPr lang="en-US"/>
              <a:t>Click to edit Master text styles</a:t>
            </a:r>
          </a:p>
        </p:txBody>
      </p:sp>
    </p:spTree>
    <p:extLst>
      <p:ext uri="{BB962C8B-B14F-4D97-AF65-F5344CB8AC3E}">
        <p14:creationId xmlns:p14="http://schemas.microsoft.com/office/powerpoint/2010/main" val="2292183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4E9AE28-9C3E-9309-8B2A-4A1CBFA31E5D}"/>
              </a:ext>
            </a:extLst>
          </p:cNvPr>
          <p:cNvSpPr>
            <a:spLocks noGrp="1"/>
          </p:cNvSpPr>
          <p:nvPr>
            <p:ph idx="1"/>
          </p:nvPr>
        </p:nvSpPr>
        <p:spPr>
          <a:xfrm>
            <a:off x="778328" y="1513488"/>
            <a:ext cx="10635343" cy="4892075"/>
          </a:xfrm>
          <a:prstGeom prst="rect">
            <a:avLst/>
          </a:prstGeom>
        </p:spPr>
        <p:txBody>
          <a:bodyPr/>
          <a:lstStyle>
            <a:lvl1pPr>
              <a:defRPr>
                <a:latin typeface="Helvectia"/>
              </a:defRPr>
            </a:lvl1pPr>
            <a:lvl2pPr>
              <a:defRPr>
                <a:latin typeface="Helvectia"/>
              </a:defRPr>
            </a:lvl2pPr>
            <a:lvl3pPr>
              <a:defRPr>
                <a:latin typeface="Helvectia"/>
              </a:defRPr>
            </a:lvl3pPr>
            <a:lvl4pPr>
              <a:defRPr>
                <a:latin typeface="Helvectia"/>
              </a:defRPr>
            </a:lvl4pPr>
            <a:lvl5pPr>
              <a:defRPr>
                <a:latin typeface="Helvect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839E4314-918C-8FB8-CF62-250BC58AC092}"/>
              </a:ext>
            </a:extLst>
          </p:cNvPr>
          <p:cNvSpPr>
            <a:spLocks noGrp="1"/>
          </p:cNvSpPr>
          <p:nvPr>
            <p:ph type="title"/>
          </p:nvPr>
        </p:nvSpPr>
        <p:spPr>
          <a:xfrm>
            <a:off x="591616" y="115804"/>
            <a:ext cx="10515600" cy="959822"/>
          </a:xfrm>
          <a:prstGeom prst="rect">
            <a:avLst/>
          </a:prstGeom>
        </p:spPr>
        <p:txBody>
          <a:bodyPr anchor="ctr"/>
          <a:lstStyle>
            <a:lvl1pPr>
              <a:defRPr sz="4000" b="0">
                <a:solidFill>
                  <a:srgbClr val="006224"/>
                </a:solidFill>
                <a:latin typeface="Helvectia"/>
              </a:defRPr>
            </a:lvl1pPr>
          </a:lstStyle>
          <a:p>
            <a:r>
              <a:rPr lang="en-US" dirty="0"/>
              <a:t>Click to edit Master title style</a:t>
            </a:r>
          </a:p>
        </p:txBody>
      </p:sp>
      <p:sp>
        <p:nvSpPr>
          <p:cNvPr id="4" name="Rectangle 3">
            <a:extLst>
              <a:ext uri="{FF2B5EF4-FFF2-40B4-BE49-F238E27FC236}">
                <a16:creationId xmlns:a16="http://schemas.microsoft.com/office/drawing/2014/main" id="{378BCBA6-E40E-70EC-AD28-6A432150EB70}"/>
              </a:ext>
            </a:extLst>
          </p:cNvPr>
          <p:cNvSpPr/>
          <p:nvPr userDrawn="1"/>
        </p:nvSpPr>
        <p:spPr>
          <a:xfrm>
            <a:off x="141403" y="957687"/>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6A4DFF1-DFDB-A6A5-9780-1DEECD20DA28}"/>
              </a:ext>
            </a:extLst>
          </p:cNvPr>
          <p:cNvSpPr/>
          <p:nvPr userDrawn="1"/>
        </p:nvSpPr>
        <p:spPr>
          <a:xfrm>
            <a:off x="591616" y="1047430"/>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9DEBB0A-09BF-3F13-ACCD-27C90AC4269C}"/>
              </a:ext>
            </a:extLst>
          </p:cNvPr>
          <p:cNvSpPr/>
          <p:nvPr userDrawn="1"/>
        </p:nvSpPr>
        <p:spPr>
          <a:xfrm>
            <a:off x="-12192" y="6690347"/>
            <a:ext cx="12216384" cy="228600"/>
          </a:xfrm>
          <a:prstGeom prst="rect">
            <a:avLst/>
          </a:prstGeom>
          <a:solidFill>
            <a:srgbClr val="006224"/>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302C049-00C8-3A98-6229-9B86971F437C}"/>
              </a:ext>
            </a:extLst>
          </p:cNvPr>
          <p:cNvSpPr/>
          <p:nvPr userDrawn="1"/>
        </p:nvSpPr>
        <p:spPr>
          <a:xfrm flipV="1">
            <a:off x="-12192" y="6778189"/>
            <a:ext cx="11887200" cy="36576"/>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14">
            <a:extLst>
              <a:ext uri="{FF2B5EF4-FFF2-40B4-BE49-F238E27FC236}">
                <a16:creationId xmlns:a16="http://schemas.microsoft.com/office/drawing/2014/main" id="{535D0E7C-9B21-C00E-8CFB-E361F70ABB33}"/>
              </a:ext>
            </a:extLst>
          </p:cNvPr>
          <p:cNvSpPr txBox="1">
            <a:spLocks/>
          </p:cNvSpPr>
          <p:nvPr userDrawn="1"/>
        </p:nvSpPr>
        <p:spPr>
          <a:xfrm>
            <a:off x="11390376" y="6513013"/>
            <a:ext cx="649224" cy="301752"/>
          </a:xfrm>
          <a:prstGeom prst="rect">
            <a:avLst/>
          </a:prstGeom>
          <a:solidFill>
            <a:srgbClr val="6CB33E"/>
          </a:solidFill>
          <a:effectLst>
            <a:outerShdw blurRad="50800" dist="38100" dir="2700000" algn="tl" rotWithShape="0">
              <a:prstClr val="black">
                <a:alpha val="40000"/>
              </a:prstClr>
            </a:outerShdw>
          </a:effectLst>
        </p:spPr>
        <p:txBody>
          <a:bodyPr vert="horz" lIns="91440" tIns="45720" rIns="91440" bIns="45720" rtlCol="0" anchor="ctr"/>
          <a:lstStyle>
            <a:defPPr>
              <a:defRPr lang="en-US"/>
            </a:defPPr>
            <a:lvl1pPr marL="0" algn="ctr" defTabSz="914400" rtl="0" eaLnBrk="1" latinLnBrk="0" hangingPunct="1">
              <a:defRPr sz="1400" kern="1200">
                <a:solidFill>
                  <a:srgbClr val="006224"/>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BFCDF1-4CE0-48A1-9042-F4657A0AC0B1}" type="slidenum">
              <a:rPr lang="en-US" sz="1100" smtClean="0"/>
              <a:pPr/>
              <a:t>‹#›</a:t>
            </a:fld>
            <a:endParaRPr lang="en-US" sz="1100" dirty="0"/>
          </a:p>
        </p:txBody>
      </p:sp>
    </p:spTree>
    <p:extLst>
      <p:ext uri="{BB962C8B-B14F-4D97-AF65-F5344CB8AC3E}">
        <p14:creationId xmlns:p14="http://schemas.microsoft.com/office/powerpoint/2010/main" val="207118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nect With Us - External">
    <p:spTree>
      <p:nvGrpSpPr>
        <p:cNvPr id="1" name=""/>
        <p:cNvGrpSpPr/>
        <p:nvPr/>
      </p:nvGrpSpPr>
      <p:grpSpPr>
        <a:xfrm>
          <a:off x="0" y="0"/>
          <a:ext cx="0" cy="0"/>
          <a:chOff x="0" y="0"/>
          <a:chExt cx="0" cy="0"/>
        </a:xfrm>
      </p:grpSpPr>
      <p:sp>
        <p:nvSpPr>
          <p:cNvPr id="5" name="Rounded Rectangle 23">
            <a:extLst>
              <a:ext uri="{FF2B5EF4-FFF2-40B4-BE49-F238E27FC236}">
                <a16:creationId xmlns:a16="http://schemas.microsoft.com/office/drawing/2014/main" id="{7C33D29F-380F-9450-D302-28359984B2C6}"/>
              </a:ext>
            </a:extLst>
          </p:cNvPr>
          <p:cNvSpPr/>
          <p:nvPr userDrawn="1"/>
        </p:nvSpPr>
        <p:spPr>
          <a:xfrm>
            <a:off x="1111873" y="2136376"/>
            <a:ext cx="4296959" cy="729960"/>
          </a:xfrm>
          <a:prstGeom prst="roundRect">
            <a:avLst>
              <a:gd name="adj" fmla="val 50000"/>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0" name="Rounded Rectangle 23">
            <a:extLst>
              <a:ext uri="{FF2B5EF4-FFF2-40B4-BE49-F238E27FC236}">
                <a16:creationId xmlns:a16="http://schemas.microsoft.com/office/drawing/2014/main" id="{00B555F6-E298-35B4-DC7D-C777F5E0603C}"/>
              </a:ext>
            </a:extLst>
          </p:cNvPr>
          <p:cNvSpPr/>
          <p:nvPr userDrawn="1"/>
        </p:nvSpPr>
        <p:spPr>
          <a:xfrm>
            <a:off x="6039932" y="2139525"/>
            <a:ext cx="4588189" cy="729960"/>
          </a:xfrm>
          <a:prstGeom prst="roundRect">
            <a:avLst>
              <a:gd name="adj" fmla="val 50000"/>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2" name="Rounded Rectangle 23">
            <a:extLst>
              <a:ext uri="{FF2B5EF4-FFF2-40B4-BE49-F238E27FC236}">
                <a16:creationId xmlns:a16="http://schemas.microsoft.com/office/drawing/2014/main" id="{96BEF917-3166-9C92-49B2-F7C308163240}"/>
              </a:ext>
            </a:extLst>
          </p:cNvPr>
          <p:cNvSpPr/>
          <p:nvPr userDrawn="1"/>
        </p:nvSpPr>
        <p:spPr>
          <a:xfrm>
            <a:off x="812846" y="3259284"/>
            <a:ext cx="3979548" cy="729960"/>
          </a:xfrm>
          <a:prstGeom prst="roundRect">
            <a:avLst>
              <a:gd name="adj" fmla="val 50000"/>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Rounded Rectangle 23">
            <a:extLst>
              <a:ext uri="{FF2B5EF4-FFF2-40B4-BE49-F238E27FC236}">
                <a16:creationId xmlns:a16="http://schemas.microsoft.com/office/drawing/2014/main" id="{E120AF7C-ECBC-DB0A-8ACE-1F0F6D4BE064}"/>
              </a:ext>
            </a:extLst>
          </p:cNvPr>
          <p:cNvSpPr/>
          <p:nvPr userDrawn="1"/>
        </p:nvSpPr>
        <p:spPr>
          <a:xfrm>
            <a:off x="5037444" y="3259284"/>
            <a:ext cx="5985950" cy="729960"/>
          </a:xfrm>
          <a:prstGeom prst="roundRect">
            <a:avLst>
              <a:gd name="adj" fmla="val 50000"/>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95E06FB6-661B-2ED7-C357-B6C074CBD07A}"/>
              </a:ext>
            </a:extLst>
          </p:cNvPr>
          <p:cNvSpPr txBox="1"/>
          <p:nvPr userDrawn="1"/>
        </p:nvSpPr>
        <p:spPr>
          <a:xfrm>
            <a:off x="0" y="4332032"/>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6224"/>
                </a:solidFill>
                <a:effectLst/>
                <a:uLnTx/>
                <a:uFillTx/>
                <a:latin typeface="Helvectia"/>
                <a:ea typeface="+mn-ea"/>
                <a:cs typeface="+mn-cs"/>
              </a:rPr>
              <a:t>#PoweringSC</a:t>
            </a:r>
          </a:p>
        </p:txBody>
      </p:sp>
      <p:pic>
        <p:nvPicPr>
          <p:cNvPr id="15" name="Picture 14" descr="A green square with a white letter f&#10;&#10;Description automatically generated">
            <a:extLst>
              <a:ext uri="{FF2B5EF4-FFF2-40B4-BE49-F238E27FC236}">
                <a16:creationId xmlns:a16="http://schemas.microsoft.com/office/drawing/2014/main" id="{2E24791F-0ECD-BC80-BE9C-E657AF95D73A}"/>
              </a:ext>
            </a:extLst>
          </p:cNvPr>
          <p:cNvPicPr>
            <a:picLocks noChangeAspect="1"/>
          </p:cNvPicPr>
          <p:nvPr userDrawn="1"/>
        </p:nvPicPr>
        <p:blipFill>
          <a:blip r:embed="rId2"/>
          <a:stretch>
            <a:fillRect/>
          </a:stretch>
        </p:blipFill>
        <p:spPr>
          <a:xfrm>
            <a:off x="6345536" y="2234875"/>
            <a:ext cx="514501" cy="514501"/>
          </a:xfrm>
          <a:prstGeom prst="rect">
            <a:avLst/>
          </a:prstGeom>
        </p:spPr>
      </p:pic>
      <p:pic>
        <p:nvPicPr>
          <p:cNvPr id="16" name="Picture 15" descr="A green square with a white circle and a white circle&#10;&#10;Description automatically generated">
            <a:extLst>
              <a:ext uri="{FF2B5EF4-FFF2-40B4-BE49-F238E27FC236}">
                <a16:creationId xmlns:a16="http://schemas.microsoft.com/office/drawing/2014/main" id="{657F023F-39D8-2ED7-3020-D4934C0CAFCF}"/>
              </a:ext>
            </a:extLst>
          </p:cNvPr>
          <p:cNvPicPr>
            <a:picLocks noChangeAspect="1"/>
          </p:cNvPicPr>
          <p:nvPr userDrawn="1"/>
        </p:nvPicPr>
        <p:blipFill>
          <a:blip r:embed="rId3"/>
          <a:stretch>
            <a:fillRect/>
          </a:stretch>
        </p:blipFill>
        <p:spPr>
          <a:xfrm>
            <a:off x="6940015" y="2226184"/>
            <a:ext cx="514501" cy="514501"/>
          </a:xfrm>
          <a:prstGeom prst="rect">
            <a:avLst/>
          </a:prstGeom>
        </p:spPr>
      </p:pic>
      <p:pic>
        <p:nvPicPr>
          <p:cNvPr id="17" name="Picture 16" descr="A green square with white letters&#10;&#10;Description automatically generated">
            <a:extLst>
              <a:ext uri="{FF2B5EF4-FFF2-40B4-BE49-F238E27FC236}">
                <a16:creationId xmlns:a16="http://schemas.microsoft.com/office/drawing/2014/main" id="{FDFC7F41-3E18-4E27-7404-C447CC088DDC}"/>
              </a:ext>
            </a:extLst>
          </p:cNvPr>
          <p:cNvPicPr>
            <a:picLocks noChangeAspect="1"/>
          </p:cNvPicPr>
          <p:nvPr userDrawn="1"/>
        </p:nvPicPr>
        <p:blipFill>
          <a:blip r:embed="rId4"/>
          <a:stretch>
            <a:fillRect/>
          </a:stretch>
        </p:blipFill>
        <p:spPr>
          <a:xfrm>
            <a:off x="5263022" y="3371476"/>
            <a:ext cx="514501" cy="514501"/>
          </a:xfrm>
          <a:prstGeom prst="rect">
            <a:avLst/>
          </a:prstGeom>
        </p:spPr>
      </p:pic>
      <p:pic>
        <p:nvPicPr>
          <p:cNvPr id="18" name="Picture 17" descr="A green and white x&#10;&#10;Description automatically generated">
            <a:extLst>
              <a:ext uri="{FF2B5EF4-FFF2-40B4-BE49-F238E27FC236}">
                <a16:creationId xmlns:a16="http://schemas.microsoft.com/office/drawing/2014/main" id="{407B3C46-1F40-E650-415B-02ECADF53214}"/>
              </a:ext>
            </a:extLst>
          </p:cNvPr>
          <p:cNvPicPr>
            <a:picLocks noChangeAspect="1"/>
          </p:cNvPicPr>
          <p:nvPr userDrawn="1"/>
        </p:nvPicPr>
        <p:blipFill>
          <a:blip r:embed="rId5"/>
          <a:stretch>
            <a:fillRect/>
          </a:stretch>
        </p:blipFill>
        <p:spPr>
          <a:xfrm>
            <a:off x="7534005" y="2226184"/>
            <a:ext cx="514501" cy="514501"/>
          </a:xfrm>
          <a:prstGeom prst="rect">
            <a:avLst/>
          </a:prstGeom>
        </p:spPr>
      </p:pic>
      <p:pic>
        <p:nvPicPr>
          <p:cNvPr id="19" name="Picture 18" descr="A green and white play button&#10;&#10;Description automatically generated">
            <a:extLst>
              <a:ext uri="{FF2B5EF4-FFF2-40B4-BE49-F238E27FC236}">
                <a16:creationId xmlns:a16="http://schemas.microsoft.com/office/drawing/2014/main" id="{5EB0BFB3-D5FE-E8A7-8A1B-F20CB190B094}"/>
              </a:ext>
            </a:extLst>
          </p:cNvPr>
          <p:cNvPicPr>
            <a:picLocks noChangeAspect="1"/>
          </p:cNvPicPr>
          <p:nvPr userDrawn="1"/>
        </p:nvPicPr>
        <p:blipFill>
          <a:blip r:embed="rId6"/>
          <a:stretch>
            <a:fillRect/>
          </a:stretch>
        </p:blipFill>
        <p:spPr>
          <a:xfrm>
            <a:off x="1057896" y="3379563"/>
            <a:ext cx="514501" cy="514501"/>
          </a:xfrm>
          <a:prstGeom prst="rect">
            <a:avLst/>
          </a:prstGeom>
        </p:spPr>
      </p:pic>
      <p:sp>
        <p:nvSpPr>
          <p:cNvPr id="32" name="Content Placeholder 2">
            <a:extLst>
              <a:ext uri="{FF2B5EF4-FFF2-40B4-BE49-F238E27FC236}">
                <a16:creationId xmlns:a16="http://schemas.microsoft.com/office/drawing/2014/main" id="{EA80F74C-5FA6-75B9-3B92-55279085AC00}"/>
              </a:ext>
            </a:extLst>
          </p:cNvPr>
          <p:cNvSpPr txBox="1">
            <a:spLocks/>
          </p:cNvSpPr>
          <p:nvPr userDrawn="1"/>
        </p:nvSpPr>
        <p:spPr>
          <a:xfrm>
            <a:off x="8048506" y="2188975"/>
            <a:ext cx="2535019" cy="5867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@SanteeCooper</a:t>
            </a:r>
          </a:p>
        </p:txBody>
      </p:sp>
      <p:sp>
        <p:nvSpPr>
          <p:cNvPr id="33" name="Content Placeholder 2">
            <a:extLst>
              <a:ext uri="{FF2B5EF4-FFF2-40B4-BE49-F238E27FC236}">
                <a16:creationId xmlns:a16="http://schemas.microsoft.com/office/drawing/2014/main" id="{B9CDFC05-8EED-3BDD-907C-58F3C084B826}"/>
              </a:ext>
            </a:extLst>
          </p:cNvPr>
          <p:cNvSpPr txBox="1">
            <a:spLocks/>
          </p:cNvSpPr>
          <p:nvPr userDrawn="1"/>
        </p:nvSpPr>
        <p:spPr>
          <a:xfrm>
            <a:off x="5797649" y="3334681"/>
            <a:ext cx="5578327" cy="58681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linkedin.com/company/santeecooper</a:t>
            </a:r>
          </a:p>
        </p:txBody>
      </p:sp>
      <p:sp>
        <p:nvSpPr>
          <p:cNvPr id="34" name="Content Placeholder 2">
            <a:extLst>
              <a:ext uri="{FF2B5EF4-FFF2-40B4-BE49-F238E27FC236}">
                <a16:creationId xmlns:a16="http://schemas.microsoft.com/office/drawing/2014/main" id="{BEB9ECF6-B3F7-244D-C707-31549CD9210D}"/>
              </a:ext>
            </a:extLst>
          </p:cNvPr>
          <p:cNvSpPr txBox="1">
            <a:spLocks/>
          </p:cNvSpPr>
          <p:nvPr userDrawn="1"/>
        </p:nvSpPr>
        <p:spPr>
          <a:xfrm>
            <a:off x="1588308" y="3330855"/>
            <a:ext cx="3057563" cy="58681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@SanteeCooperTV</a:t>
            </a:r>
          </a:p>
        </p:txBody>
      </p:sp>
      <p:pic>
        <p:nvPicPr>
          <p:cNvPr id="35" name="Picture 34" descr="A white globe on a green background&#10;&#10;Description automatically generated">
            <a:extLst>
              <a:ext uri="{FF2B5EF4-FFF2-40B4-BE49-F238E27FC236}">
                <a16:creationId xmlns:a16="http://schemas.microsoft.com/office/drawing/2014/main" id="{EE8CF8E5-F3BC-26B9-9D4D-C8CF72F28783}"/>
              </a:ext>
            </a:extLst>
          </p:cNvPr>
          <p:cNvPicPr>
            <a:picLocks noChangeAspect="1"/>
          </p:cNvPicPr>
          <p:nvPr userDrawn="1"/>
        </p:nvPicPr>
        <p:blipFill>
          <a:blip r:embed="rId7"/>
          <a:stretch>
            <a:fillRect/>
          </a:stretch>
        </p:blipFill>
        <p:spPr>
          <a:xfrm>
            <a:off x="1354640" y="2249080"/>
            <a:ext cx="514502" cy="514502"/>
          </a:xfrm>
          <a:prstGeom prst="rect">
            <a:avLst/>
          </a:prstGeom>
        </p:spPr>
      </p:pic>
      <p:sp>
        <p:nvSpPr>
          <p:cNvPr id="36" name="Content Placeholder 2">
            <a:extLst>
              <a:ext uri="{FF2B5EF4-FFF2-40B4-BE49-F238E27FC236}">
                <a16:creationId xmlns:a16="http://schemas.microsoft.com/office/drawing/2014/main" id="{ED25B3B7-C9FF-1CD1-506A-F95C579CEEE0}"/>
              </a:ext>
            </a:extLst>
          </p:cNvPr>
          <p:cNvSpPr txBox="1">
            <a:spLocks/>
          </p:cNvSpPr>
          <p:nvPr userDrawn="1"/>
        </p:nvSpPr>
        <p:spPr>
          <a:xfrm>
            <a:off x="1885498" y="2220587"/>
            <a:ext cx="3448716" cy="58681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www.santeecooper.com</a:t>
            </a:r>
          </a:p>
        </p:txBody>
      </p:sp>
      <p:sp>
        <p:nvSpPr>
          <p:cNvPr id="39" name="Rectangle 38">
            <a:extLst>
              <a:ext uri="{FF2B5EF4-FFF2-40B4-BE49-F238E27FC236}">
                <a16:creationId xmlns:a16="http://schemas.microsoft.com/office/drawing/2014/main" id="{D256FDE0-27D7-72C3-A885-4400BED1449B}"/>
              </a:ext>
            </a:extLst>
          </p:cNvPr>
          <p:cNvSpPr/>
          <p:nvPr userDrawn="1"/>
        </p:nvSpPr>
        <p:spPr>
          <a:xfrm>
            <a:off x="141403" y="957687"/>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6543C5A8-6478-9C0D-33D4-45EF48AD32C0}"/>
              </a:ext>
            </a:extLst>
          </p:cNvPr>
          <p:cNvSpPr/>
          <p:nvPr userDrawn="1"/>
        </p:nvSpPr>
        <p:spPr>
          <a:xfrm>
            <a:off x="591616" y="1047430"/>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Slide Number Placeholder 5">
            <a:extLst>
              <a:ext uri="{FF2B5EF4-FFF2-40B4-BE49-F238E27FC236}">
                <a16:creationId xmlns:a16="http://schemas.microsoft.com/office/drawing/2014/main" id="{763D1121-95DB-988D-9ACD-8A875B7BD2F3}"/>
              </a:ext>
            </a:extLst>
          </p:cNvPr>
          <p:cNvSpPr>
            <a:spLocks noGrp="1"/>
          </p:cNvSpPr>
          <p:nvPr>
            <p:ph type="sldNum" sz="quarter" idx="10"/>
          </p:nvPr>
        </p:nvSpPr>
        <p:spPr>
          <a:xfrm>
            <a:off x="11348945" y="6412213"/>
            <a:ext cx="649224" cy="301752"/>
          </a:xfrm>
          <a:prstGeom prst="rect">
            <a:avLst/>
          </a:prstGeom>
        </p:spPr>
        <p:txBody>
          <a:bodyPr/>
          <a:lstStyle>
            <a:lvl1pPr>
              <a:defRPr sz="1100"/>
            </a:lvl1pPr>
          </a:lstStyle>
          <a:p>
            <a:fld id="{1A951297-8CCC-4A26-AC71-407E7D421F64}" type="slidenum">
              <a:rPr lang="en-US" smtClean="0"/>
              <a:pPr/>
              <a:t>‹#›</a:t>
            </a:fld>
            <a:endParaRPr lang="en-US" dirty="0"/>
          </a:p>
        </p:txBody>
      </p:sp>
      <p:sp>
        <p:nvSpPr>
          <p:cNvPr id="45" name="TextBox 44">
            <a:extLst>
              <a:ext uri="{FF2B5EF4-FFF2-40B4-BE49-F238E27FC236}">
                <a16:creationId xmlns:a16="http://schemas.microsoft.com/office/drawing/2014/main" id="{122A0051-64B6-95A9-67D1-3980B4C9F29A}"/>
              </a:ext>
            </a:extLst>
          </p:cNvPr>
          <p:cNvSpPr txBox="1"/>
          <p:nvPr userDrawn="1"/>
        </p:nvSpPr>
        <p:spPr>
          <a:xfrm>
            <a:off x="591616" y="210796"/>
            <a:ext cx="10515600" cy="707886"/>
          </a:xfrm>
          <a:prstGeom prst="rect">
            <a:avLst/>
          </a:prstGeom>
          <a:noFill/>
        </p:spPr>
        <p:txBody>
          <a:bodyPr wrap="square" rtlCol="0" anchor="ctr">
            <a:spAutoFit/>
          </a:bodyPr>
          <a:lstStyle/>
          <a:p>
            <a:r>
              <a:rPr lang="en-US" sz="4000" dirty="0">
                <a:solidFill>
                  <a:srgbClr val="006224"/>
                </a:solidFill>
                <a:latin typeface="Helvectia"/>
              </a:rPr>
              <a:t>Connect With Us</a:t>
            </a:r>
          </a:p>
        </p:txBody>
      </p:sp>
    </p:spTree>
    <p:extLst>
      <p:ext uri="{BB962C8B-B14F-4D97-AF65-F5344CB8AC3E}">
        <p14:creationId xmlns:p14="http://schemas.microsoft.com/office/powerpoint/2010/main" val="1195533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nect With Us - Internal">
    <p:spTree>
      <p:nvGrpSpPr>
        <p:cNvPr id="1" name=""/>
        <p:cNvGrpSpPr/>
        <p:nvPr/>
      </p:nvGrpSpPr>
      <p:grpSpPr>
        <a:xfrm>
          <a:off x="0" y="0"/>
          <a:ext cx="0" cy="0"/>
          <a:chOff x="0" y="0"/>
          <a:chExt cx="0" cy="0"/>
        </a:xfrm>
      </p:grpSpPr>
      <p:sp>
        <p:nvSpPr>
          <p:cNvPr id="18" name="Rounded Rectangle 23">
            <a:extLst>
              <a:ext uri="{FF2B5EF4-FFF2-40B4-BE49-F238E27FC236}">
                <a16:creationId xmlns:a16="http://schemas.microsoft.com/office/drawing/2014/main" id="{ECE22533-35C1-D246-8C6F-3DAE6E93261F}"/>
              </a:ext>
            </a:extLst>
          </p:cNvPr>
          <p:cNvSpPr/>
          <p:nvPr userDrawn="1"/>
        </p:nvSpPr>
        <p:spPr>
          <a:xfrm>
            <a:off x="1484121" y="1746829"/>
            <a:ext cx="4296959" cy="729960"/>
          </a:xfrm>
          <a:prstGeom prst="roundRect">
            <a:avLst>
              <a:gd name="adj" fmla="val 50000"/>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9" name="Rounded Rectangle 23">
            <a:extLst>
              <a:ext uri="{FF2B5EF4-FFF2-40B4-BE49-F238E27FC236}">
                <a16:creationId xmlns:a16="http://schemas.microsoft.com/office/drawing/2014/main" id="{276EA354-C48E-18B8-01D8-DEF440AD9A35}"/>
              </a:ext>
            </a:extLst>
          </p:cNvPr>
          <p:cNvSpPr/>
          <p:nvPr userDrawn="1"/>
        </p:nvSpPr>
        <p:spPr>
          <a:xfrm>
            <a:off x="6412180" y="1749978"/>
            <a:ext cx="4588189" cy="729960"/>
          </a:xfrm>
          <a:prstGeom prst="roundRect">
            <a:avLst>
              <a:gd name="adj" fmla="val 50000"/>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7" name="Rounded Rectangle 23">
            <a:extLst>
              <a:ext uri="{FF2B5EF4-FFF2-40B4-BE49-F238E27FC236}">
                <a16:creationId xmlns:a16="http://schemas.microsoft.com/office/drawing/2014/main" id="{451A3F40-D135-AA2C-DB53-FF90F18FA550}"/>
              </a:ext>
            </a:extLst>
          </p:cNvPr>
          <p:cNvSpPr/>
          <p:nvPr userDrawn="1"/>
        </p:nvSpPr>
        <p:spPr>
          <a:xfrm>
            <a:off x="6176077" y="3035270"/>
            <a:ext cx="4731196" cy="729960"/>
          </a:xfrm>
          <a:prstGeom prst="roundRect">
            <a:avLst>
              <a:gd name="adj" fmla="val 50000"/>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2" name="Rounded Rectangle 23">
            <a:extLst>
              <a:ext uri="{FF2B5EF4-FFF2-40B4-BE49-F238E27FC236}">
                <a16:creationId xmlns:a16="http://schemas.microsoft.com/office/drawing/2014/main" id="{9F2A206E-7136-10A0-F4F1-FB84094E7158}"/>
              </a:ext>
            </a:extLst>
          </p:cNvPr>
          <p:cNvSpPr/>
          <p:nvPr userDrawn="1"/>
        </p:nvSpPr>
        <p:spPr>
          <a:xfrm>
            <a:off x="1726888" y="3035270"/>
            <a:ext cx="3979548" cy="729960"/>
          </a:xfrm>
          <a:prstGeom prst="roundRect">
            <a:avLst>
              <a:gd name="adj" fmla="val 50000"/>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ounded Rectangle 23">
            <a:extLst>
              <a:ext uri="{FF2B5EF4-FFF2-40B4-BE49-F238E27FC236}">
                <a16:creationId xmlns:a16="http://schemas.microsoft.com/office/drawing/2014/main" id="{AE84921B-3AFE-1F68-D9D2-4F65B5D2CD64}"/>
              </a:ext>
            </a:extLst>
          </p:cNvPr>
          <p:cNvSpPr/>
          <p:nvPr userDrawn="1"/>
        </p:nvSpPr>
        <p:spPr>
          <a:xfrm>
            <a:off x="3103025" y="4326861"/>
            <a:ext cx="5985950" cy="729960"/>
          </a:xfrm>
          <a:prstGeom prst="roundRect">
            <a:avLst>
              <a:gd name="adj" fmla="val 50000"/>
            </a:avLst>
          </a:prstGeom>
          <a:solidFill>
            <a:srgbClr val="0062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4F5DED86-089D-622A-6629-FF4AA5A59185}"/>
              </a:ext>
            </a:extLst>
          </p:cNvPr>
          <p:cNvSpPr txBox="1"/>
          <p:nvPr userDrawn="1"/>
        </p:nvSpPr>
        <p:spPr>
          <a:xfrm>
            <a:off x="0" y="5351141"/>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006224"/>
                </a:solidFill>
                <a:effectLst/>
                <a:uLnTx/>
                <a:uFillTx/>
                <a:latin typeface="Helvectia"/>
                <a:ea typeface="+mn-ea"/>
                <a:cs typeface="+mn-cs"/>
              </a:rPr>
              <a:t>#PoweringSC</a:t>
            </a:r>
          </a:p>
        </p:txBody>
      </p:sp>
      <p:pic>
        <p:nvPicPr>
          <p:cNvPr id="21" name="Picture 20" descr="A green square with a white letter f&#10;&#10;Description automatically generated">
            <a:extLst>
              <a:ext uri="{FF2B5EF4-FFF2-40B4-BE49-F238E27FC236}">
                <a16:creationId xmlns:a16="http://schemas.microsoft.com/office/drawing/2014/main" id="{616DA301-14FB-91BA-A33F-F527B17620E1}"/>
              </a:ext>
            </a:extLst>
          </p:cNvPr>
          <p:cNvPicPr>
            <a:picLocks noChangeAspect="1"/>
          </p:cNvPicPr>
          <p:nvPr userDrawn="1"/>
        </p:nvPicPr>
        <p:blipFill>
          <a:blip r:embed="rId2"/>
          <a:stretch>
            <a:fillRect/>
          </a:stretch>
        </p:blipFill>
        <p:spPr>
          <a:xfrm>
            <a:off x="6717784" y="1845328"/>
            <a:ext cx="514501" cy="514501"/>
          </a:xfrm>
          <a:prstGeom prst="rect">
            <a:avLst/>
          </a:prstGeom>
        </p:spPr>
      </p:pic>
      <p:pic>
        <p:nvPicPr>
          <p:cNvPr id="22" name="Picture 21" descr="A green square with a white circle and a white circle&#10;&#10;Description automatically generated">
            <a:extLst>
              <a:ext uri="{FF2B5EF4-FFF2-40B4-BE49-F238E27FC236}">
                <a16:creationId xmlns:a16="http://schemas.microsoft.com/office/drawing/2014/main" id="{D0D5144B-9996-C8CC-6FAC-018DBD3D62A4}"/>
              </a:ext>
            </a:extLst>
          </p:cNvPr>
          <p:cNvPicPr>
            <a:picLocks noChangeAspect="1"/>
          </p:cNvPicPr>
          <p:nvPr userDrawn="1"/>
        </p:nvPicPr>
        <p:blipFill>
          <a:blip r:embed="rId3"/>
          <a:stretch>
            <a:fillRect/>
          </a:stretch>
        </p:blipFill>
        <p:spPr>
          <a:xfrm>
            <a:off x="7312263" y="1836637"/>
            <a:ext cx="514501" cy="514501"/>
          </a:xfrm>
          <a:prstGeom prst="rect">
            <a:avLst/>
          </a:prstGeom>
        </p:spPr>
      </p:pic>
      <p:pic>
        <p:nvPicPr>
          <p:cNvPr id="23" name="Picture 22" descr="A green square with white letters&#10;&#10;Description automatically generated">
            <a:extLst>
              <a:ext uri="{FF2B5EF4-FFF2-40B4-BE49-F238E27FC236}">
                <a16:creationId xmlns:a16="http://schemas.microsoft.com/office/drawing/2014/main" id="{747ABCD3-D8A7-6F67-3099-8CEADED56009}"/>
              </a:ext>
            </a:extLst>
          </p:cNvPr>
          <p:cNvPicPr>
            <a:picLocks noChangeAspect="1"/>
          </p:cNvPicPr>
          <p:nvPr userDrawn="1"/>
        </p:nvPicPr>
        <p:blipFill>
          <a:blip r:embed="rId4"/>
          <a:stretch>
            <a:fillRect/>
          </a:stretch>
        </p:blipFill>
        <p:spPr>
          <a:xfrm>
            <a:off x="3328603" y="4439053"/>
            <a:ext cx="514501" cy="514501"/>
          </a:xfrm>
          <a:prstGeom prst="rect">
            <a:avLst/>
          </a:prstGeom>
        </p:spPr>
      </p:pic>
      <p:pic>
        <p:nvPicPr>
          <p:cNvPr id="24" name="Picture 23" descr="A green and white x&#10;&#10;Description automatically generated">
            <a:extLst>
              <a:ext uri="{FF2B5EF4-FFF2-40B4-BE49-F238E27FC236}">
                <a16:creationId xmlns:a16="http://schemas.microsoft.com/office/drawing/2014/main" id="{28449805-1FD3-AA83-4A53-DDD017374921}"/>
              </a:ext>
            </a:extLst>
          </p:cNvPr>
          <p:cNvPicPr>
            <a:picLocks noChangeAspect="1"/>
          </p:cNvPicPr>
          <p:nvPr userDrawn="1"/>
        </p:nvPicPr>
        <p:blipFill>
          <a:blip r:embed="rId5"/>
          <a:stretch>
            <a:fillRect/>
          </a:stretch>
        </p:blipFill>
        <p:spPr>
          <a:xfrm>
            <a:off x="7906253" y="1836637"/>
            <a:ext cx="514501" cy="514501"/>
          </a:xfrm>
          <a:prstGeom prst="rect">
            <a:avLst/>
          </a:prstGeom>
        </p:spPr>
      </p:pic>
      <p:pic>
        <p:nvPicPr>
          <p:cNvPr id="25" name="Picture 24" descr="A green and white play button&#10;&#10;Description automatically generated">
            <a:extLst>
              <a:ext uri="{FF2B5EF4-FFF2-40B4-BE49-F238E27FC236}">
                <a16:creationId xmlns:a16="http://schemas.microsoft.com/office/drawing/2014/main" id="{FFB9E8A1-1D04-70D5-CFB0-BD7E9FE3ACBF}"/>
              </a:ext>
            </a:extLst>
          </p:cNvPr>
          <p:cNvPicPr>
            <a:picLocks noChangeAspect="1"/>
          </p:cNvPicPr>
          <p:nvPr userDrawn="1"/>
        </p:nvPicPr>
        <p:blipFill>
          <a:blip r:embed="rId6"/>
          <a:stretch>
            <a:fillRect/>
          </a:stretch>
        </p:blipFill>
        <p:spPr>
          <a:xfrm>
            <a:off x="1971938" y="3155549"/>
            <a:ext cx="514501" cy="514501"/>
          </a:xfrm>
          <a:prstGeom prst="rect">
            <a:avLst/>
          </a:prstGeom>
        </p:spPr>
      </p:pic>
      <p:sp>
        <p:nvSpPr>
          <p:cNvPr id="26" name="Content Placeholder 2">
            <a:extLst>
              <a:ext uri="{FF2B5EF4-FFF2-40B4-BE49-F238E27FC236}">
                <a16:creationId xmlns:a16="http://schemas.microsoft.com/office/drawing/2014/main" id="{BA8D40C4-0C83-0DBC-1A25-11A6B4B2C0B6}"/>
              </a:ext>
            </a:extLst>
          </p:cNvPr>
          <p:cNvSpPr txBox="1">
            <a:spLocks/>
          </p:cNvSpPr>
          <p:nvPr userDrawn="1"/>
        </p:nvSpPr>
        <p:spPr>
          <a:xfrm>
            <a:off x="8420754" y="1799428"/>
            <a:ext cx="2535019" cy="58675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@SanteeCooper</a:t>
            </a:r>
          </a:p>
        </p:txBody>
      </p:sp>
      <p:sp>
        <p:nvSpPr>
          <p:cNvPr id="27" name="Content Placeholder 2">
            <a:extLst>
              <a:ext uri="{FF2B5EF4-FFF2-40B4-BE49-F238E27FC236}">
                <a16:creationId xmlns:a16="http://schemas.microsoft.com/office/drawing/2014/main" id="{83566EF9-4A0E-CD31-3BDA-82CCB5CFF3A0}"/>
              </a:ext>
            </a:extLst>
          </p:cNvPr>
          <p:cNvSpPr txBox="1">
            <a:spLocks/>
          </p:cNvSpPr>
          <p:nvPr userDrawn="1"/>
        </p:nvSpPr>
        <p:spPr>
          <a:xfrm>
            <a:off x="3863230" y="4402258"/>
            <a:ext cx="5578327" cy="58681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linkedin.com/company/santeecooper</a:t>
            </a:r>
          </a:p>
        </p:txBody>
      </p:sp>
      <p:sp>
        <p:nvSpPr>
          <p:cNvPr id="28" name="Content Placeholder 2">
            <a:extLst>
              <a:ext uri="{FF2B5EF4-FFF2-40B4-BE49-F238E27FC236}">
                <a16:creationId xmlns:a16="http://schemas.microsoft.com/office/drawing/2014/main" id="{0ABD4BF6-E99D-D2D2-93A7-62BFBB37DB10}"/>
              </a:ext>
            </a:extLst>
          </p:cNvPr>
          <p:cNvSpPr txBox="1">
            <a:spLocks/>
          </p:cNvSpPr>
          <p:nvPr userDrawn="1"/>
        </p:nvSpPr>
        <p:spPr>
          <a:xfrm>
            <a:off x="2502350" y="3106841"/>
            <a:ext cx="3057563" cy="58681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@SanteeCooperTV</a:t>
            </a:r>
          </a:p>
        </p:txBody>
      </p:sp>
      <p:pic>
        <p:nvPicPr>
          <p:cNvPr id="30" name="Picture 29" descr="A white globe on a green background&#10;&#10;Description automatically generated">
            <a:extLst>
              <a:ext uri="{FF2B5EF4-FFF2-40B4-BE49-F238E27FC236}">
                <a16:creationId xmlns:a16="http://schemas.microsoft.com/office/drawing/2014/main" id="{9B4871BE-3039-A754-AFA2-D18ADCB86BD1}"/>
              </a:ext>
            </a:extLst>
          </p:cNvPr>
          <p:cNvPicPr>
            <a:picLocks noChangeAspect="1"/>
          </p:cNvPicPr>
          <p:nvPr userDrawn="1"/>
        </p:nvPicPr>
        <p:blipFill>
          <a:blip r:embed="rId7"/>
          <a:stretch>
            <a:fillRect/>
          </a:stretch>
        </p:blipFill>
        <p:spPr>
          <a:xfrm>
            <a:off x="1726888" y="1859533"/>
            <a:ext cx="514502" cy="514502"/>
          </a:xfrm>
          <a:prstGeom prst="rect">
            <a:avLst/>
          </a:prstGeom>
        </p:spPr>
      </p:pic>
      <p:sp>
        <p:nvSpPr>
          <p:cNvPr id="31" name="Content Placeholder 2">
            <a:extLst>
              <a:ext uri="{FF2B5EF4-FFF2-40B4-BE49-F238E27FC236}">
                <a16:creationId xmlns:a16="http://schemas.microsoft.com/office/drawing/2014/main" id="{C83E2A76-A7C9-BEEB-F8CE-BDDE7E024859}"/>
              </a:ext>
            </a:extLst>
          </p:cNvPr>
          <p:cNvSpPr txBox="1">
            <a:spLocks/>
          </p:cNvSpPr>
          <p:nvPr userDrawn="1"/>
        </p:nvSpPr>
        <p:spPr>
          <a:xfrm>
            <a:off x="2257746" y="1831040"/>
            <a:ext cx="3448716" cy="58681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www.santeecooper.com</a:t>
            </a:r>
          </a:p>
        </p:txBody>
      </p:sp>
      <p:pic>
        <p:nvPicPr>
          <p:cNvPr id="7" name="Picture 6" descr="A white globe on a green background&#10;&#10;Description automatically generated">
            <a:extLst>
              <a:ext uri="{FF2B5EF4-FFF2-40B4-BE49-F238E27FC236}">
                <a16:creationId xmlns:a16="http://schemas.microsoft.com/office/drawing/2014/main" id="{9B222E9B-899D-DD10-C6CB-91FD137BCE2C}"/>
              </a:ext>
            </a:extLst>
          </p:cNvPr>
          <p:cNvPicPr>
            <a:picLocks noChangeAspect="1"/>
          </p:cNvPicPr>
          <p:nvPr userDrawn="1"/>
        </p:nvPicPr>
        <p:blipFill>
          <a:blip r:embed="rId7"/>
          <a:stretch>
            <a:fillRect/>
          </a:stretch>
        </p:blipFill>
        <p:spPr>
          <a:xfrm>
            <a:off x="6447913" y="3143001"/>
            <a:ext cx="514502" cy="514502"/>
          </a:xfrm>
          <a:prstGeom prst="rect">
            <a:avLst/>
          </a:prstGeom>
        </p:spPr>
      </p:pic>
      <p:sp>
        <p:nvSpPr>
          <p:cNvPr id="8" name="Content Placeholder 2">
            <a:extLst>
              <a:ext uri="{FF2B5EF4-FFF2-40B4-BE49-F238E27FC236}">
                <a16:creationId xmlns:a16="http://schemas.microsoft.com/office/drawing/2014/main" id="{68202239-0397-8841-D859-BD2F3728D0B2}"/>
              </a:ext>
            </a:extLst>
          </p:cNvPr>
          <p:cNvSpPr txBox="1">
            <a:spLocks/>
          </p:cNvSpPr>
          <p:nvPr userDrawn="1"/>
        </p:nvSpPr>
        <p:spPr>
          <a:xfrm>
            <a:off x="6962415" y="3106841"/>
            <a:ext cx="4367660" cy="5868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Helvetica" pitchFamily="2" charset="0"/>
                <a:ea typeface="+mn-ea"/>
                <a:cs typeface="+mn-cs"/>
              </a:rPr>
              <a:t>thecoop.santeecooper.com</a:t>
            </a:r>
          </a:p>
        </p:txBody>
      </p:sp>
      <p:sp>
        <p:nvSpPr>
          <p:cNvPr id="9" name="Rectangle 8">
            <a:extLst>
              <a:ext uri="{FF2B5EF4-FFF2-40B4-BE49-F238E27FC236}">
                <a16:creationId xmlns:a16="http://schemas.microsoft.com/office/drawing/2014/main" id="{D55EABF4-6ED0-D1E0-F456-7269277B1E03}"/>
              </a:ext>
            </a:extLst>
          </p:cNvPr>
          <p:cNvSpPr/>
          <p:nvPr userDrawn="1"/>
        </p:nvSpPr>
        <p:spPr>
          <a:xfrm>
            <a:off x="141403" y="957687"/>
            <a:ext cx="9241900" cy="164592"/>
          </a:xfrm>
          <a:prstGeom prst="rect">
            <a:avLst/>
          </a:prstGeom>
          <a:solidFill>
            <a:srgbClr val="006224"/>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A66C2E9-BEFF-CE9E-CDD8-B43FC3985A49}"/>
              </a:ext>
            </a:extLst>
          </p:cNvPr>
          <p:cNvSpPr/>
          <p:nvPr userDrawn="1"/>
        </p:nvSpPr>
        <p:spPr>
          <a:xfrm>
            <a:off x="591616" y="1047430"/>
            <a:ext cx="9144000" cy="27432"/>
          </a:xfrm>
          <a:prstGeom prst="rect">
            <a:avLst/>
          </a:prstGeom>
          <a:solidFill>
            <a:srgbClr val="6CB33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5">
            <a:extLst>
              <a:ext uri="{FF2B5EF4-FFF2-40B4-BE49-F238E27FC236}">
                <a16:creationId xmlns:a16="http://schemas.microsoft.com/office/drawing/2014/main" id="{F19C6614-6E99-F2E0-AD0D-BD3C00B2F690}"/>
              </a:ext>
            </a:extLst>
          </p:cNvPr>
          <p:cNvSpPr>
            <a:spLocks noGrp="1"/>
          </p:cNvSpPr>
          <p:nvPr>
            <p:ph type="sldNum" sz="quarter" idx="10"/>
          </p:nvPr>
        </p:nvSpPr>
        <p:spPr>
          <a:xfrm>
            <a:off x="11348945" y="6412213"/>
            <a:ext cx="649224" cy="301752"/>
          </a:xfrm>
          <a:prstGeom prst="rect">
            <a:avLst/>
          </a:prstGeom>
        </p:spPr>
        <p:txBody>
          <a:bodyPr/>
          <a:lstStyle>
            <a:lvl1pPr>
              <a:defRPr sz="1100"/>
            </a:lvl1pPr>
          </a:lstStyle>
          <a:p>
            <a:fld id="{1A951297-8CCC-4A26-AC71-407E7D421F64}" type="slidenum">
              <a:rPr lang="en-US" smtClean="0"/>
              <a:pPr/>
              <a:t>‹#›</a:t>
            </a:fld>
            <a:endParaRPr lang="en-US" dirty="0"/>
          </a:p>
        </p:txBody>
      </p:sp>
      <p:sp>
        <p:nvSpPr>
          <p:cNvPr id="33" name="TextBox 32">
            <a:extLst>
              <a:ext uri="{FF2B5EF4-FFF2-40B4-BE49-F238E27FC236}">
                <a16:creationId xmlns:a16="http://schemas.microsoft.com/office/drawing/2014/main" id="{1709C744-EA3B-1F32-5730-5519E3CC2E1D}"/>
              </a:ext>
            </a:extLst>
          </p:cNvPr>
          <p:cNvSpPr txBox="1"/>
          <p:nvPr userDrawn="1"/>
        </p:nvSpPr>
        <p:spPr>
          <a:xfrm>
            <a:off x="591616" y="210796"/>
            <a:ext cx="10515600" cy="707886"/>
          </a:xfrm>
          <a:prstGeom prst="rect">
            <a:avLst/>
          </a:prstGeom>
          <a:noFill/>
        </p:spPr>
        <p:txBody>
          <a:bodyPr wrap="square" rtlCol="0" anchor="ctr">
            <a:spAutoFit/>
          </a:bodyPr>
          <a:lstStyle/>
          <a:p>
            <a:r>
              <a:rPr lang="en-US" sz="4000" dirty="0">
                <a:solidFill>
                  <a:srgbClr val="006224"/>
                </a:solidFill>
                <a:latin typeface="Helvectia"/>
              </a:rPr>
              <a:t>Connect With Us</a:t>
            </a:r>
          </a:p>
        </p:txBody>
      </p:sp>
    </p:spTree>
    <p:extLst>
      <p:ext uri="{BB962C8B-B14F-4D97-AF65-F5344CB8AC3E}">
        <p14:creationId xmlns:p14="http://schemas.microsoft.com/office/powerpoint/2010/main" val="344520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6160B-6A9C-5C3A-1825-9BE4EFF9A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E0C93-D228-8B80-87DE-8286641043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DA13D4-7C39-74FF-6058-1B23AE666FE4}"/>
              </a:ext>
            </a:extLst>
          </p:cNvPr>
          <p:cNvSpPr>
            <a:spLocks noGrp="1"/>
          </p:cNvSpPr>
          <p:nvPr>
            <p:ph type="dt" sz="half" idx="10"/>
          </p:nvPr>
        </p:nvSpPr>
        <p:spPr/>
        <p:txBody>
          <a:bodyPr/>
          <a:lstStyle/>
          <a:p>
            <a:fld id="{45064E6A-35B2-4056-8552-9B02F7400C01}" type="datetime1">
              <a:rPr lang="en-US" smtClean="0"/>
              <a:t>7/17/2024</a:t>
            </a:fld>
            <a:endParaRPr lang="en-US" dirty="0"/>
          </a:p>
        </p:txBody>
      </p:sp>
      <p:sp>
        <p:nvSpPr>
          <p:cNvPr id="5" name="Footer Placeholder 4">
            <a:extLst>
              <a:ext uri="{FF2B5EF4-FFF2-40B4-BE49-F238E27FC236}">
                <a16:creationId xmlns:a16="http://schemas.microsoft.com/office/drawing/2014/main" id="{7298DBA8-5509-527B-FA3C-058A539186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4A6D6F-5D12-6E02-3ADC-FF81EB2CAF08}"/>
              </a:ext>
            </a:extLst>
          </p:cNvPr>
          <p:cNvSpPr>
            <a:spLocks noGrp="1"/>
          </p:cNvSpPr>
          <p:nvPr>
            <p:ph type="sldNum" sz="quarter" idx="12"/>
          </p:nvPr>
        </p:nvSpPr>
        <p:spPr/>
        <p:txBody>
          <a:bodyPr/>
          <a:lstStyle/>
          <a:p>
            <a:fld id="{4BBF66F0-C214-9444-B518-80CB615DD4B6}" type="slidenum">
              <a:rPr lang="en-US" smtClean="0"/>
              <a:t>‹#›</a:t>
            </a:fld>
            <a:endParaRPr lang="en-US" dirty="0"/>
          </a:p>
        </p:txBody>
      </p:sp>
    </p:spTree>
    <p:extLst>
      <p:ext uri="{BB962C8B-B14F-4D97-AF65-F5344CB8AC3E}">
        <p14:creationId xmlns:p14="http://schemas.microsoft.com/office/powerpoint/2010/main" val="419380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FC9C9-9CE4-4418-4C20-DC75A04A9D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3F46A3-028F-DFA8-9F7E-8B72850EF0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A70F75-0AE5-B3D7-1E94-888B02AEF2DC}"/>
              </a:ext>
            </a:extLst>
          </p:cNvPr>
          <p:cNvSpPr>
            <a:spLocks noGrp="1"/>
          </p:cNvSpPr>
          <p:nvPr>
            <p:ph type="dt" sz="half" idx="10"/>
          </p:nvPr>
        </p:nvSpPr>
        <p:spPr/>
        <p:txBody>
          <a:bodyPr/>
          <a:lstStyle/>
          <a:p>
            <a:fld id="{5BFB61BB-0571-4CA5-8162-9B943F9F31E1}" type="datetime1">
              <a:rPr lang="en-US" smtClean="0"/>
              <a:t>7/17/2024</a:t>
            </a:fld>
            <a:endParaRPr lang="en-US" dirty="0"/>
          </a:p>
        </p:txBody>
      </p:sp>
      <p:sp>
        <p:nvSpPr>
          <p:cNvPr id="5" name="Footer Placeholder 4">
            <a:extLst>
              <a:ext uri="{FF2B5EF4-FFF2-40B4-BE49-F238E27FC236}">
                <a16:creationId xmlns:a16="http://schemas.microsoft.com/office/drawing/2014/main" id="{FC091B78-D9B8-D556-769F-8D9D301AF9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346A39F-1F3F-FB09-EA0A-CF2F3510954C}"/>
              </a:ext>
            </a:extLst>
          </p:cNvPr>
          <p:cNvSpPr>
            <a:spLocks noGrp="1"/>
          </p:cNvSpPr>
          <p:nvPr>
            <p:ph type="sldNum" sz="quarter" idx="12"/>
          </p:nvPr>
        </p:nvSpPr>
        <p:spPr/>
        <p:txBody>
          <a:bodyPr/>
          <a:lstStyle/>
          <a:p>
            <a:fld id="{4BBF66F0-C214-9444-B518-80CB615DD4B6}" type="slidenum">
              <a:rPr lang="en-US" smtClean="0"/>
              <a:t>‹#›</a:t>
            </a:fld>
            <a:endParaRPr lang="en-US" dirty="0"/>
          </a:p>
        </p:txBody>
      </p:sp>
    </p:spTree>
    <p:extLst>
      <p:ext uri="{BB962C8B-B14F-4D97-AF65-F5344CB8AC3E}">
        <p14:creationId xmlns:p14="http://schemas.microsoft.com/office/powerpoint/2010/main" val="229128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78A04-A336-BE63-BF37-38A7A2B1F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DED0EA-F634-5230-8B68-2E83F670C2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D277E5-FADB-F5C1-8AAA-35EF24B4C5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ADE555-A702-0258-E244-22D1014E3863}"/>
              </a:ext>
            </a:extLst>
          </p:cNvPr>
          <p:cNvSpPr>
            <a:spLocks noGrp="1"/>
          </p:cNvSpPr>
          <p:nvPr>
            <p:ph type="dt" sz="half" idx="10"/>
          </p:nvPr>
        </p:nvSpPr>
        <p:spPr/>
        <p:txBody>
          <a:bodyPr/>
          <a:lstStyle/>
          <a:p>
            <a:fld id="{037D4C64-D911-42C6-A75D-B33F51158AFD}" type="datetime1">
              <a:rPr lang="en-US" smtClean="0"/>
              <a:t>7/17/2024</a:t>
            </a:fld>
            <a:endParaRPr lang="en-US" dirty="0"/>
          </a:p>
        </p:txBody>
      </p:sp>
      <p:sp>
        <p:nvSpPr>
          <p:cNvPr id="6" name="Footer Placeholder 5">
            <a:extLst>
              <a:ext uri="{FF2B5EF4-FFF2-40B4-BE49-F238E27FC236}">
                <a16:creationId xmlns:a16="http://schemas.microsoft.com/office/drawing/2014/main" id="{01677867-79A5-74E0-2958-C9A89662F94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D348E9-7046-E5C0-FF6B-1FF719037A18}"/>
              </a:ext>
            </a:extLst>
          </p:cNvPr>
          <p:cNvSpPr>
            <a:spLocks noGrp="1"/>
          </p:cNvSpPr>
          <p:nvPr>
            <p:ph type="sldNum" sz="quarter" idx="12"/>
          </p:nvPr>
        </p:nvSpPr>
        <p:spPr/>
        <p:txBody>
          <a:bodyPr/>
          <a:lstStyle/>
          <a:p>
            <a:fld id="{4BBF66F0-C214-9444-B518-80CB615DD4B6}" type="slidenum">
              <a:rPr lang="en-US" smtClean="0"/>
              <a:t>‹#›</a:t>
            </a:fld>
            <a:endParaRPr lang="en-US" dirty="0"/>
          </a:p>
        </p:txBody>
      </p:sp>
    </p:spTree>
    <p:extLst>
      <p:ext uri="{BB962C8B-B14F-4D97-AF65-F5344CB8AC3E}">
        <p14:creationId xmlns:p14="http://schemas.microsoft.com/office/powerpoint/2010/main" val="3433419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BC474-F407-D269-F0CF-243AA25234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27932B-30F4-57E9-6E97-D88D977495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B1E4E5-BE70-14C1-31E6-B06AEB94D5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8C8AC6-83B8-77CB-E52B-1BAFAAFFA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5F14F0-3284-0369-0F22-54484405ED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9ACD21-473B-C5D4-6EC4-B1137CE4A0FC}"/>
              </a:ext>
            </a:extLst>
          </p:cNvPr>
          <p:cNvSpPr>
            <a:spLocks noGrp="1"/>
          </p:cNvSpPr>
          <p:nvPr>
            <p:ph type="dt" sz="half" idx="10"/>
          </p:nvPr>
        </p:nvSpPr>
        <p:spPr/>
        <p:txBody>
          <a:bodyPr/>
          <a:lstStyle/>
          <a:p>
            <a:fld id="{98FECBD0-56C5-4500-B2B2-82CF016318D7}" type="datetime1">
              <a:rPr lang="en-US" smtClean="0"/>
              <a:t>7/17/2024</a:t>
            </a:fld>
            <a:endParaRPr lang="en-US" dirty="0"/>
          </a:p>
        </p:txBody>
      </p:sp>
      <p:sp>
        <p:nvSpPr>
          <p:cNvPr id="8" name="Footer Placeholder 7">
            <a:extLst>
              <a:ext uri="{FF2B5EF4-FFF2-40B4-BE49-F238E27FC236}">
                <a16:creationId xmlns:a16="http://schemas.microsoft.com/office/drawing/2014/main" id="{BFC1411C-7810-5B96-3A67-612D89A7F93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9EAEEC-A928-006C-75F7-4413FEB7E154}"/>
              </a:ext>
            </a:extLst>
          </p:cNvPr>
          <p:cNvSpPr>
            <a:spLocks noGrp="1"/>
          </p:cNvSpPr>
          <p:nvPr>
            <p:ph type="sldNum" sz="quarter" idx="12"/>
          </p:nvPr>
        </p:nvSpPr>
        <p:spPr/>
        <p:txBody>
          <a:bodyPr/>
          <a:lstStyle/>
          <a:p>
            <a:fld id="{4BBF66F0-C214-9444-B518-80CB615DD4B6}" type="slidenum">
              <a:rPr lang="en-US" smtClean="0"/>
              <a:t>‹#›</a:t>
            </a:fld>
            <a:endParaRPr lang="en-US" dirty="0"/>
          </a:p>
        </p:txBody>
      </p:sp>
    </p:spTree>
    <p:extLst>
      <p:ext uri="{BB962C8B-B14F-4D97-AF65-F5344CB8AC3E}">
        <p14:creationId xmlns:p14="http://schemas.microsoft.com/office/powerpoint/2010/main" val="222345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3B743-2D28-65D8-D6F5-79D1A072EC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BE6E25-272B-5EFF-4BAD-54727EEE0A5B}"/>
              </a:ext>
            </a:extLst>
          </p:cNvPr>
          <p:cNvSpPr>
            <a:spLocks noGrp="1"/>
          </p:cNvSpPr>
          <p:nvPr>
            <p:ph type="dt" sz="half" idx="10"/>
          </p:nvPr>
        </p:nvSpPr>
        <p:spPr/>
        <p:txBody>
          <a:bodyPr/>
          <a:lstStyle/>
          <a:p>
            <a:fld id="{14268250-E2B8-43C3-8EC2-2DF1F7EC5863}" type="datetime1">
              <a:rPr lang="en-US" smtClean="0"/>
              <a:t>7/17/2024</a:t>
            </a:fld>
            <a:endParaRPr lang="en-US" dirty="0"/>
          </a:p>
        </p:txBody>
      </p:sp>
      <p:sp>
        <p:nvSpPr>
          <p:cNvPr id="4" name="Footer Placeholder 3">
            <a:extLst>
              <a:ext uri="{FF2B5EF4-FFF2-40B4-BE49-F238E27FC236}">
                <a16:creationId xmlns:a16="http://schemas.microsoft.com/office/drawing/2014/main" id="{FEE5F700-B81B-C18D-D496-F1212A1A51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949CF15-8634-16A3-9F54-374146E3ACE1}"/>
              </a:ext>
            </a:extLst>
          </p:cNvPr>
          <p:cNvSpPr>
            <a:spLocks noGrp="1"/>
          </p:cNvSpPr>
          <p:nvPr>
            <p:ph type="sldNum" sz="quarter" idx="12"/>
          </p:nvPr>
        </p:nvSpPr>
        <p:spPr/>
        <p:txBody>
          <a:bodyPr/>
          <a:lstStyle/>
          <a:p>
            <a:fld id="{4BBF66F0-C214-9444-B518-80CB615DD4B6}" type="slidenum">
              <a:rPr lang="en-US" smtClean="0"/>
              <a:t>‹#›</a:t>
            </a:fld>
            <a:endParaRPr lang="en-US" dirty="0"/>
          </a:p>
        </p:txBody>
      </p:sp>
    </p:spTree>
    <p:extLst>
      <p:ext uri="{BB962C8B-B14F-4D97-AF65-F5344CB8AC3E}">
        <p14:creationId xmlns:p14="http://schemas.microsoft.com/office/powerpoint/2010/main" val="2747947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73010C-79CA-E0C9-A323-4BC9335346DF}"/>
              </a:ext>
            </a:extLst>
          </p:cNvPr>
          <p:cNvSpPr>
            <a:spLocks noGrp="1"/>
          </p:cNvSpPr>
          <p:nvPr>
            <p:ph type="dt" sz="half" idx="10"/>
          </p:nvPr>
        </p:nvSpPr>
        <p:spPr/>
        <p:txBody>
          <a:bodyPr/>
          <a:lstStyle/>
          <a:p>
            <a:fld id="{805CEF24-7A48-43A1-ACDA-6CD666CA8C63}" type="datetime1">
              <a:rPr lang="en-US" smtClean="0"/>
              <a:t>7/17/2024</a:t>
            </a:fld>
            <a:endParaRPr lang="en-US" dirty="0"/>
          </a:p>
        </p:txBody>
      </p:sp>
      <p:sp>
        <p:nvSpPr>
          <p:cNvPr id="3" name="Footer Placeholder 2">
            <a:extLst>
              <a:ext uri="{FF2B5EF4-FFF2-40B4-BE49-F238E27FC236}">
                <a16:creationId xmlns:a16="http://schemas.microsoft.com/office/drawing/2014/main" id="{50559857-4A5F-7C2A-5825-8DB16CC52A5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3613167-D3C6-B728-A1B0-A80D451E0659}"/>
              </a:ext>
            </a:extLst>
          </p:cNvPr>
          <p:cNvSpPr>
            <a:spLocks noGrp="1"/>
          </p:cNvSpPr>
          <p:nvPr>
            <p:ph type="sldNum" sz="quarter" idx="12"/>
          </p:nvPr>
        </p:nvSpPr>
        <p:spPr/>
        <p:txBody>
          <a:bodyPr/>
          <a:lstStyle/>
          <a:p>
            <a:fld id="{4BBF66F0-C214-9444-B518-80CB615DD4B6}" type="slidenum">
              <a:rPr lang="en-US" smtClean="0"/>
              <a:t>‹#›</a:t>
            </a:fld>
            <a:endParaRPr lang="en-US" dirty="0"/>
          </a:p>
        </p:txBody>
      </p:sp>
    </p:spTree>
    <p:extLst>
      <p:ext uri="{BB962C8B-B14F-4D97-AF65-F5344CB8AC3E}">
        <p14:creationId xmlns:p14="http://schemas.microsoft.com/office/powerpoint/2010/main" val="206741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14E7-01AE-D282-E657-2DA2E68D13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74447B-B207-171C-F384-8527DDBD06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E23DA2-B8DD-A0DF-5D04-25F1A9ABC4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A1FA1-B606-A2A8-4810-A7674A84A104}"/>
              </a:ext>
            </a:extLst>
          </p:cNvPr>
          <p:cNvSpPr>
            <a:spLocks noGrp="1"/>
          </p:cNvSpPr>
          <p:nvPr>
            <p:ph type="dt" sz="half" idx="10"/>
          </p:nvPr>
        </p:nvSpPr>
        <p:spPr/>
        <p:txBody>
          <a:bodyPr/>
          <a:lstStyle/>
          <a:p>
            <a:fld id="{CE26E93C-9558-4D8F-882F-7FB21A8134FD}" type="datetime1">
              <a:rPr lang="en-US" smtClean="0"/>
              <a:t>7/17/2024</a:t>
            </a:fld>
            <a:endParaRPr lang="en-US" dirty="0"/>
          </a:p>
        </p:txBody>
      </p:sp>
      <p:sp>
        <p:nvSpPr>
          <p:cNvPr id="6" name="Footer Placeholder 5">
            <a:extLst>
              <a:ext uri="{FF2B5EF4-FFF2-40B4-BE49-F238E27FC236}">
                <a16:creationId xmlns:a16="http://schemas.microsoft.com/office/drawing/2014/main" id="{B1F285FF-94B7-E597-1899-7DF7EF1AB0D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E737FED-FF81-2080-8A3B-A48F0CFCED8B}"/>
              </a:ext>
            </a:extLst>
          </p:cNvPr>
          <p:cNvSpPr>
            <a:spLocks noGrp="1"/>
          </p:cNvSpPr>
          <p:nvPr>
            <p:ph type="sldNum" sz="quarter" idx="12"/>
          </p:nvPr>
        </p:nvSpPr>
        <p:spPr/>
        <p:txBody>
          <a:bodyPr/>
          <a:lstStyle/>
          <a:p>
            <a:fld id="{4BBF66F0-C214-9444-B518-80CB615DD4B6}" type="slidenum">
              <a:rPr lang="en-US" smtClean="0"/>
              <a:t>‹#›</a:t>
            </a:fld>
            <a:endParaRPr lang="en-US" dirty="0"/>
          </a:p>
        </p:txBody>
      </p:sp>
    </p:spTree>
    <p:extLst>
      <p:ext uri="{BB962C8B-B14F-4D97-AF65-F5344CB8AC3E}">
        <p14:creationId xmlns:p14="http://schemas.microsoft.com/office/powerpoint/2010/main" val="397013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36854-E1A1-85C4-4504-60A3C74A7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1512A1-023B-8DC1-84D9-7DBB4BBFB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4391D7-D502-CACC-D929-807D941221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B21EE1-D371-8A64-729F-A24FB041F7A5}"/>
              </a:ext>
            </a:extLst>
          </p:cNvPr>
          <p:cNvSpPr>
            <a:spLocks noGrp="1"/>
          </p:cNvSpPr>
          <p:nvPr>
            <p:ph type="dt" sz="half" idx="10"/>
          </p:nvPr>
        </p:nvSpPr>
        <p:spPr/>
        <p:txBody>
          <a:bodyPr/>
          <a:lstStyle/>
          <a:p>
            <a:fld id="{3679EA1A-84E4-4CC1-83BD-31FAF7F70F5A}" type="datetime1">
              <a:rPr lang="en-US" smtClean="0"/>
              <a:t>7/17/2024</a:t>
            </a:fld>
            <a:endParaRPr lang="en-US" dirty="0"/>
          </a:p>
        </p:txBody>
      </p:sp>
      <p:sp>
        <p:nvSpPr>
          <p:cNvPr id="6" name="Footer Placeholder 5">
            <a:extLst>
              <a:ext uri="{FF2B5EF4-FFF2-40B4-BE49-F238E27FC236}">
                <a16:creationId xmlns:a16="http://schemas.microsoft.com/office/drawing/2014/main" id="{5D54A944-C2AD-B252-7E7D-94DB904F6A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77D80CE-EB5B-B9BC-C770-E2E2B95CA316}"/>
              </a:ext>
            </a:extLst>
          </p:cNvPr>
          <p:cNvSpPr>
            <a:spLocks noGrp="1"/>
          </p:cNvSpPr>
          <p:nvPr>
            <p:ph type="sldNum" sz="quarter" idx="12"/>
          </p:nvPr>
        </p:nvSpPr>
        <p:spPr/>
        <p:txBody>
          <a:bodyPr/>
          <a:lstStyle/>
          <a:p>
            <a:fld id="{4BBF66F0-C214-9444-B518-80CB615DD4B6}" type="slidenum">
              <a:rPr lang="en-US" smtClean="0"/>
              <a:t>‹#›</a:t>
            </a:fld>
            <a:endParaRPr lang="en-US" dirty="0"/>
          </a:p>
        </p:txBody>
      </p:sp>
    </p:spTree>
    <p:extLst>
      <p:ext uri="{BB962C8B-B14F-4D97-AF65-F5344CB8AC3E}">
        <p14:creationId xmlns:p14="http://schemas.microsoft.com/office/powerpoint/2010/main" val="4216898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E20A68-EA7E-CF6D-72DB-2AF4998043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0A6CF3-FCD6-389D-1A3D-765D1B066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D253A-A319-5F67-10D1-A35D46897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B6F27C-87BF-4CDF-BB99-98FE407AD21C}" type="datetime1">
              <a:rPr lang="en-US" smtClean="0"/>
              <a:t>7/17/2024</a:t>
            </a:fld>
            <a:endParaRPr lang="en-US" dirty="0"/>
          </a:p>
        </p:txBody>
      </p:sp>
      <p:sp>
        <p:nvSpPr>
          <p:cNvPr id="5" name="Footer Placeholder 4">
            <a:extLst>
              <a:ext uri="{FF2B5EF4-FFF2-40B4-BE49-F238E27FC236}">
                <a16:creationId xmlns:a16="http://schemas.microsoft.com/office/drawing/2014/main" id="{2CA4196B-6400-B7BE-BCE7-1EF24403B4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CF4FEDC-4CFB-A286-3323-0A7729B87D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F66F0-C214-9444-B518-80CB615DD4B6}" type="slidenum">
              <a:rPr lang="en-US" smtClean="0"/>
              <a:t>‹#›</a:t>
            </a:fld>
            <a:endParaRPr lang="en-US" dirty="0"/>
          </a:p>
        </p:txBody>
      </p:sp>
    </p:spTree>
    <p:extLst>
      <p:ext uri="{BB962C8B-B14F-4D97-AF65-F5344CB8AC3E}">
        <p14:creationId xmlns:p14="http://schemas.microsoft.com/office/powerpoint/2010/main" val="701931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7AFA8296-1960-D261-9B02-50569D393B6A}"/>
              </a:ext>
            </a:extLst>
          </p:cNvPr>
          <p:cNvSpPr>
            <a:spLocks noGrp="1"/>
          </p:cNvSpPr>
          <p:nvPr>
            <p:ph type="body" idx="1"/>
          </p:nvPr>
        </p:nvSpPr>
        <p:spPr>
          <a:xfrm>
            <a:off x="838200" y="1473200"/>
            <a:ext cx="10515600" cy="4703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laceholder 3">
            <a:extLst>
              <a:ext uri="{FF2B5EF4-FFF2-40B4-BE49-F238E27FC236}">
                <a16:creationId xmlns:a16="http://schemas.microsoft.com/office/drawing/2014/main" id="{A91E15FD-4E22-A35D-1112-D70C7D55B861}"/>
              </a:ext>
            </a:extLst>
          </p:cNvPr>
          <p:cNvSpPr>
            <a:spLocks noGrp="1"/>
          </p:cNvSpPr>
          <p:nvPr>
            <p:ph type="sldNum" sz="quarter" idx="4"/>
          </p:nvPr>
        </p:nvSpPr>
        <p:spPr>
          <a:xfrm>
            <a:off x="11353801" y="6391469"/>
            <a:ext cx="648502" cy="299420"/>
          </a:xfrm>
          <a:prstGeom prst="rect">
            <a:avLst/>
          </a:prstGeom>
        </p:spPr>
        <p:txBody>
          <a:bodyPr vert="horz" lIns="91440" tIns="45720" rIns="91440" bIns="45720" rtlCol="0" anchor="ctr"/>
          <a:lstStyle>
            <a:lvl1pPr algn="ctr">
              <a:defRPr sz="1100">
                <a:solidFill>
                  <a:schemeClr val="tx1">
                    <a:tint val="82000"/>
                  </a:schemeClr>
                </a:solidFill>
              </a:defRPr>
            </a:lvl1pPr>
          </a:lstStyle>
          <a:p>
            <a:fld id="{1A951297-8CCC-4A26-AC71-407E7D421F64}" type="slidenum">
              <a:rPr lang="en-US" smtClean="0"/>
              <a:pPr/>
              <a:t>‹#›</a:t>
            </a:fld>
            <a:endParaRPr lang="en-US" dirty="0"/>
          </a:p>
        </p:txBody>
      </p:sp>
      <p:pic>
        <p:nvPicPr>
          <p:cNvPr id="6" name="Picture 5" descr="A logo for an anniversary&#10;&#10;Description automatically generated">
            <a:extLst>
              <a:ext uri="{FF2B5EF4-FFF2-40B4-BE49-F238E27FC236}">
                <a16:creationId xmlns:a16="http://schemas.microsoft.com/office/drawing/2014/main" id="{0F791EA8-D8F1-F9E1-A5CF-2BE97D38B48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29436" b="34062"/>
          <a:stretch/>
        </p:blipFill>
        <p:spPr>
          <a:xfrm>
            <a:off x="9543870" y="207879"/>
            <a:ext cx="2506727" cy="914400"/>
          </a:xfrm>
          <a:prstGeom prst="rect">
            <a:avLst/>
          </a:prstGeom>
        </p:spPr>
      </p:pic>
    </p:spTree>
    <p:extLst>
      <p:ext uri="{BB962C8B-B14F-4D97-AF65-F5344CB8AC3E}">
        <p14:creationId xmlns:p14="http://schemas.microsoft.com/office/powerpoint/2010/main" val="150257758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l" defTabSz="914400" rtl="0" eaLnBrk="1" latinLnBrk="0" hangingPunct="1">
        <a:lnSpc>
          <a:spcPct val="90000"/>
        </a:lnSpc>
        <a:spcBef>
          <a:spcPct val="0"/>
        </a:spcBef>
        <a:buNone/>
        <a:defRPr sz="4000" b="0" kern="1200">
          <a:solidFill>
            <a:srgbClr val="006224"/>
          </a:solidFill>
          <a:latin typeface="Helvectia"/>
          <a:ea typeface="+mj-ea"/>
          <a:cs typeface="Helvetica"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224"/>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chart" Target="../charts/chart13.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chart" Target="../charts/chart12.xml"/><Relationship Id="rId2" Type="http://schemas.openxmlformats.org/officeDocument/2006/relationships/tags" Target="../tags/tag13.xml"/><Relationship Id="rId16" Type="http://schemas.openxmlformats.org/officeDocument/2006/relationships/chart" Target="../charts/chart11.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chart" Target="../charts/chart10.xml"/><Relationship Id="rId10" Type="http://schemas.openxmlformats.org/officeDocument/2006/relationships/tags" Target="../tags/tag21.xml"/><Relationship Id="rId19" Type="http://schemas.openxmlformats.org/officeDocument/2006/relationships/chart" Target="../charts/chart14.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chart" Target="../charts/chart17.xml"/><Relationship Id="rId4" Type="http://schemas.openxmlformats.org/officeDocument/2006/relationships/chart" Target="../charts/char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chart" Target="../charts/char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slideLayout" Target="../slideLayouts/slideLayout13.xml"/><Relationship Id="rId7" Type="http://schemas.openxmlformats.org/officeDocument/2006/relationships/image" Target="../media/image16.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5.emf"/><Relationship Id="rId5" Type="http://schemas.openxmlformats.org/officeDocument/2006/relationships/image" Target="../media/image14.emf"/><Relationship Id="rId10" Type="http://schemas.openxmlformats.org/officeDocument/2006/relationships/chart" Target="../charts/chart6.xml"/><Relationship Id="rId4" Type="http://schemas.openxmlformats.org/officeDocument/2006/relationships/notesSlide" Target="../notesSlides/notesSlide6.xml"/><Relationship Id="rId9" Type="http://schemas.openxmlformats.org/officeDocument/2006/relationships/chart" Target="../charts/chart5.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chart" Target="../charts/chart9.xml"/><Relationship Id="rId5" Type="http://schemas.openxmlformats.org/officeDocument/2006/relationships/tags" Target="../tags/tag9.xml"/><Relationship Id="rId10" Type="http://schemas.openxmlformats.org/officeDocument/2006/relationships/chart" Target="../charts/chart8.xml"/><Relationship Id="rId4" Type="http://schemas.openxmlformats.org/officeDocument/2006/relationships/tags" Target="../tags/tag8.xml"/><Relationship Id="rId9"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641056-C669-31D8-5F52-58D3D2821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872" y="107625"/>
            <a:ext cx="1539706" cy="1538680"/>
          </a:xfrm>
          <a:prstGeom prst="rect">
            <a:avLst/>
          </a:prstGeom>
        </p:spPr>
      </p:pic>
      <p:sp>
        <p:nvSpPr>
          <p:cNvPr id="4" name="TextBox 3">
            <a:extLst>
              <a:ext uri="{FF2B5EF4-FFF2-40B4-BE49-F238E27FC236}">
                <a16:creationId xmlns:a16="http://schemas.microsoft.com/office/drawing/2014/main" id="{FDAB64C2-5296-6F28-7964-7402A8053851}"/>
              </a:ext>
            </a:extLst>
          </p:cNvPr>
          <p:cNvSpPr txBox="1"/>
          <p:nvPr/>
        </p:nvSpPr>
        <p:spPr>
          <a:xfrm>
            <a:off x="1214437" y="6265070"/>
            <a:ext cx="2374176" cy="276999"/>
          </a:xfrm>
          <a:prstGeom prst="rect">
            <a:avLst/>
          </a:prstGeom>
          <a:noFill/>
        </p:spPr>
        <p:txBody>
          <a:bodyPr wrap="none" rtlCol="0">
            <a:spAutoFit/>
          </a:bodyPr>
          <a:lstStyle/>
          <a:p>
            <a:endParaRPr lang="en-US" sz="1200" dirty="0"/>
          </a:p>
        </p:txBody>
      </p:sp>
      <p:sp>
        <p:nvSpPr>
          <p:cNvPr id="5" name="TextBox 4">
            <a:extLst>
              <a:ext uri="{FF2B5EF4-FFF2-40B4-BE49-F238E27FC236}">
                <a16:creationId xmlns:a16="http://schemas.microsoft.com/office/drawing/2014/main" id="{2D78AF18-5E74-7EA6-030F-320FCB2DBAD1}"/>
              </a:ext>
            </a:extLst>
          </p:cNvPr>
          <p:cNvSpPr txBox="1"/>
          <p:nvPr/>
        </p:nvSpPr>
        <p:spPr>
          <a:xfrm>
            <a:off x="4855324" y="5999851"/>
            <a:ext cx="2024152" cy="246221"/>
          </a:xfrm>
          <a:prstGeom prst="rect">
            <a:avLst/>
          </a:prstGeom>
          <a:noFill/>
        </p:spPr>
        <p:txBody>
          <a:bodyPr wrap="square" rtlCol="0">
            <a:spAutoFit/>
          </a:bodyPr>
          <a:lstStyle/>
          <a:p>
            <a:r>
              <a:rPr lang="en-US" sz="1000" i="1" dirty="0">
                <a:solidFill>
                  <a:schemeClr val="bg1"/>
                </a:solidFill>
                <a:latin typeface="Arial" panose="020B0604020202020204" pitchFamily="34" charset="0"/>
                <a:cs typeface="Arial" panose="020B0604020202020204" pitchFamily="34" charset="0"/>
              </a:rPr>
              <a:t>* Preliminary, subject to change.</a:t>
            </a:r>
          </a:p>
        </p:txBody>
      </p:sp>
      <p:sp>
        <p:nvSpPr>
          <p:cNvPr id="9" name="Title 1">
            <a:extLst>
              <a:ext uri="{FF2B5EF4-FFF2-40B4-BE49-F238E27FC236}">
                <a16:creationId xmlns:a16="http://schemas.microsoft.com/office/drawing/2014/main" id="{64376BA5-6163-EF64-F484-F7E9C1F4C1EE}"/>
              </a:ext>
            </a:extLst>
          </p:cNvPr>
          <p:cNvSpPr txBox="1">
            <a:spLocks/>
          </p:cNvSpPr>
          <p:nvPr/>
        </p:nvSpPr>
        <p:spPr>
          <a:xfrm>
            <a:off x="823422" y="1448517"/>
            <a:ext cx="10211019" cy="4409358"/>
          </a:xfrm>
          <a:prstGeom prst="rect">
            <a:avLst/>
          </a:prstGeom>
        </p:spPr>
        <p:txBody>
          <a:bodyPr vert="horz" lIns="91440" tIns="45720" rIns="91440" bIns="45720" rtlCol="0" anchor="t" anchorCtr="0">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South Carolina Public Service Authority</a:t>
            </a:r>
            <a:br>
              <a:rPr lang="en-US" sz="16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Revenue Obligations</a:t>
            </a:r>
            <a:br>
              <a:rPr lang="en-US" sz="1050" dirty="0">
                <a:solidFill>
                  <a:schemeClr val="bg1"/>
                </a:solidFill>
                <a:latin typeface="Arial" panose="020B0604020202020204" pitchFamily="34" charset="0"/>
                <a:cs typeface="Arial" panose="020B0604020202020204" pitchFamily="34" charset="0"/>
              </a:rPr>
            </a:br>
            <a:br>
              <a:rPr lang="en-US" sz="1600" dirty="0">
                <a:solidFill>
                  <a:schemeClr val="bg1"/>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consisting of</a:t>
            </a:r>
            <a:br>
              <a:rPr lang="en-US" sz="1600" dirty="0">
                <a:solidFill>
                  <a:schemeClr val="bg1"/>
                </a:solidFill>
                <a:latin typeface="Arial" panose="020B0604020202020204" pitchFamily="34" charset="0"/>
                <a:cs typeface="Arial" panose="020B0604020202020204" pitchFamily="34" charset="0"/>
              </a:rPr>
            </a:br>
            <a:br>
              <a:rPr lang="en-US" sz="16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$180,075,000* 2024 Tax-Exempt Improvement Series A</a:t>
            </a:r>
            <a:br>
              <a:rPr lang="en-US" sz="2200" dirty="0">
                <a:solidFill>
                  <a:schemeClr val="bg1"/>
                </a:solidFill>
                <a:latin typeface="Arial" panose="020B0604020202020204" pitchFamily="34" charset="0"/>
                <a:cs typeface="Arial" panose="020B0604020202020204" pitchFamily="34" charset="0"/>
              </a:rPr>
            </a:b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$669,925,000* 2024 Tax-Exempt Refunding Series B</a:t>
            </a:r>
            <a:br>
              <a:rPr lang="en-US" sz="2200" dirty="0">
                <a:solidFill>
                  <a:schemeClr val="bg1"/>
                </a:solidFill>
                <a:latin typeface="Arial" panose="020B0604020202020204" pitchFamily="34" charset="0"/>
                <a:cs typeface="Arial" panose="020B0604020202020204" pitchFamily="34" charset="0"/>
              </a:rPr>
            </a:br>
            <a:br>
              <a:rPr lang="en-US" sz="2200" dirty="0">
                <a:solidFill>
                  <a:schemeClr val="bg1"/>
                </a:solidFill>
                <a:latin typeface="Arial" panose="020B0604020202020204" pitchFamily="34" charset="0"/>
                <a:cs typeface="Arial" panose="020B0604020202020204" pitchFamily="34" charset="0"/>
              </a:rPr>
            </a:br>
            <a:r>
              <a:rPr lang="en-US" sz="2200" dirty="0">
                <a:solidFill>
                  <a:schemeClr val="bg1"/>
                </a:solidFill>
                <a:latin typeface="Arial" panose="020B0604020202020204" pitchFamily="34" charset="0"/>
                <a:cs typeface="Arial" panose="020B0604020202020204" pitchFamily="34" charset="0"/>
              </a:rPr>
              <a:t>$50,000,000* 2024 Taxable Improvement Series C</a:t>
            </a:r>
            <a:br>
              <a:rPr lang="en-US" sz="1600" dirty="0">
                <a:solidFill>
                  <a:schemeClr val="bg1"/>
                </a:solidFill>
                <a:latin typeface="Arial" panose="020B0604020202020204" pitchFamily="34" charset="0"/>
                <a:cs typeface="Arial" panose="020B0604020202020204" pitchFamily="34" charset="0"/>
              </a:rPr>
            </a:br>
            <a:br>
              <a:rPr lang="en-US" sz="1600" dirty="0">
                <a:solidFill>
                  <a:schemeClr val="bg1"/>
                </a:solidFill>
                <a:latin typeface="Arial" panose="020B0604020202020204" pitchFamily="34" charset="0"/>
                <a:cs typeface="Arial" panose="020B0604020202020204" pitchFamily="34" charset="0"/>
              </a:rPr>
            </a:br>
            <a:br>
              <a:rPr lang="en-US" sz="1600" dirty="0">
                <a:solidFill>
                  <a:schemeClr val="bg1"/>
                </a:solidFill>
                <a:latin typeface="Arial" panose="020B0604020202020204" pitchFamily="34" charset="0"/>
                <a:cs typeface="Arial" panose="020B0604020202020204" pitchFamily="34" charset="0"/>
              </a:rPr>
            </a:br>
            <a:br>
              <a:rPr lang="en-US" sz="1400" dirty="0">
                <a:solidFill>
                  <a:srgbClr val="8BC34A"/>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Investor Presentation</a:t>
            </a:r>
            <a:br>
              <a:rPr lang="en-US" sz="1400" dirty="0">
                <a:solidFill>
                  <a:srgbClr val="8BC34A"/>
                </a:solidFill>
                <a:latin typeface="Arial" panose="020B0604020202020204" pitchFamily="34" charset="0"/>
                <a:cs typeface="Arial" panose="020B0604020202020204" pitchFamily="34" charset="0"/>
              </a:rPr>
            </a:br>
            <a:br>
              <a:rPr lang="en-US" sz="1400" dirty="0">
                <a:solidFill>
                  <a:srgbClr val="8BC34A"/>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July 16, 2024</a:t>
            </a:r>
            <a:endParaRPr lang="en-US"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916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a:extLst>
              <a:ext uri="{FF2B5EF4-FFF2-40B4-BE49-F238E27FC236}">
                <a16:creationId xmlns:a16="http://schemas.microsoft.com/office/drawing/2014/main" id="{BDD9200D-EEC3-F480-37A1-FEE4F13B11FE}"/>
              </a:ext>
            </a:extLst>
          </p:cNvPr>
          <p:cNvSpPr>
            <a:spLocks noChangeArrowheads="1"/>
          </p:cNvSpPr>
          <p:nvPr>
            <p:custDataLst>
              <p:tags r:id="rId1"/>
            </p:custDataLst>
          </p:nvPr>
        </p:nvSpPr>
        <p:spPr bwMode="gray">
          <a:xfrm>
            <a:off x="6349208" y="1446057"/>
            <a:ext cx="5410201" cy="239394"/>
          </a:xfrm>
          <a:prstGeom prst="rect">
            <a:avLst/>
          </a:prstGeom>
          <a:solidFill>
            <a:srgbClr val="A5BFAA"/>
          </a:solidFill>
          <a:ln w="6350" algn="ctr">
            <a:noFill/>
            <a:miter lim="800000"/>
            <a:headEnd/>
            <a:tailEnd/>
          </a:ln>
        </p:spPr>
        <p:txBody>
          <a:bodyPr lIns="0" tIns="16404" rIns="0" bIns="16404" anchor="ctr"/>
          <a:lstStyle/>
          <a:p>
            <a:pPr algn="ctr" defTabSz="683739">
              <a:defRPr/>
            </a:pPr>
            <a:r>
              <a:rPr lang="en-US" sz="1200" dirty="0">
                <a:solidFill>
                  <a:srgbClr val="000000"/>
                </a:solidFill>
                <a:latin typeface="Arial" panose="020B0604020202020204" pitchFamily="34" charset="0"/>
                <a:cs typeface="Arial" panose="020B0604020202020204" pitchFamily="34" charset="0"/>
              </a:rPr>
              <a:t>2023 Fuel Mix (GWh)</a:t>
            </a:r>
          </a:p>
        </p:txBody>
      </p:sp>
      <p:sp>
        <p:nvSpPr>
          <p:cNvPr id="6" name="Rectangle 14">
            <a:extLst>
              <a:ext uri="{FF2B5EF4-FFF2-40B4-BE49-F238E27FC236}">
                <a16:creationId xmlns:a16="http://schemas.microsoft.com/office/drawing/2014/main" id="{87C2DFE3-9AAE-C2CC-D030-E3B7982FAF23}"/>
              </a:ext>
            </a:extLst>
          </p:cNvPr>
          <p:cNvSpPr>
            <a:spLocks noChangeArrowheads="1"/>
          </p:cNvSpPr>
          <p:nvPr>
            <p:custDataLst>
              <p:tags r:id="rId2"/>
            </p:custDataLst>
          </p:nvPr>
        </p:nvSpPr>
        <p:spPr bwMode="gray">
          <a:xfrm>
            <a:off x="457199" y="1438455"/>
            <a:ext cx="5410201" cy="239394"/>
          </a:xfrm>
          <a:prstGeom prst="rect">
            <a:avLst/>
          </a:prstGeom>
          <a:solidFill>
            <a:srgbClr val="A5BFAA"/>
          </a:solidFill>
          <a:ln w="6350" algn="ctr">
            <a:noFill/>
            <a:miter lim="800000"/>
            <a:headEnd/>
            <a:tailEnd/>
          </a:ln>
        </p:spPr>
        <p:txBody>
          <a:bodyPr lIns="0" tIns="16404" rIns="0" bIns="16404" anchor="ctr"/>
          <a:lstStyle/>
          <a:p>
            <a:pPr algn="ctr" defTabSz="683739">
              <a:defRPr/>
            </a:pPr>
            <a:r>
              <a:rPr lang="en-US" sz="1200" dirty="0">
                <a:solidFill>
                  <a:srgbClr val="000000"/>
                </a:solidFill>
                <a:latin typeface="Arial" panose="020B0604020202020204" pitchFamily="34" charset="0"/>
                <a:cs typeface="Arial" panose="020B0604020202020204" pitchFamily="34" charset="0"/>
              </a:rPr>
              <a:t>2023 Capacity (MW)</a:t>
            </a:r>
            <a:r>
              <a:rPr lang="en-US" sz="1200" baseline="30000" dirty="0">
                <a:solidFill>
                  <a:srgbClr val="000000"/>
                </a:solidFill>
                <a:latin typeface="Arial" panose="020B0604020202020204" pitchFamily="34" charset="0"/>
                <a:cs typeface="Arial" panose="020B0604020202020204" pitchFamily="34" charset="0"/>
              </a:rPr>
              <a:t>1</a:t>
            </a:r>
          </a:p>
        </p:txBody>
      </p:sp>
      <p:graphicFrame>
        <p:nvGraphicFramePr>
          <p:cNvPr id="7" name="Object 2">
            <a:extLst>
              <a:ext uri="{FF2B5EF4-FFF2-40B4-BE49-F238E27FC236}">
                <a16:creationId xmlns:a16="http://schemas.microsoft.com/office/drawing/2014/main" id="{A689E2F1-739C-E44F-2F85-FBB9EFF5DCF0}"/>
              </a:ext>
            </a:extLst>
          </p:cNvPr>
          <p:cNvGraphicFramePr>
            <a:graphicFrameLocks noChangeAspect="1"/>
          </p:cNvGraphicFramePr>
          <p:nvPr>
            <p:custDataLst>
              <p:tags r:id="rId3"/>
            </p:custDataLst>
            <p:extLst>
              <p:ext uri="{D42A27DB-BD31-4B8C-83A1-F6EECF244321}">
                <p14:modId xmlns:p14="http://schemas.microsoft.com/office/powerpoint/2010/main" val="3479081517"/>
              </p:ext>
            </p:extLst>
          </p:nvPr>
        </p:nvGraphicFramePr>
        <p:xfrm>
          <a:off x="457199" y="1748175"/>
          <a:ext cx="5410201" cy="1921302"/>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8" name="Object 3">
            <a:extLst>
              <a:ext uri="{FF2B5EF4-FFF2-40B4-BE49-F238E27FC236}">
                <a16:creationId xmlns:a16="http://schemas.microsoft.com/office/drawing/2014/main" id="{78676D00-09BB-9FE3-DCA6-609D37D0FCA0}"/>
              </a:ext>
            </a:extLst>
          </p:cNvPr>
          <p:cNvGraphicFramePr>
            <a:graphicFrameLocks noChangeAspect="1"/>
          </p:cNvGraphicFramePr>
          <p:nvPr>
            <p:custDataLst>
              <p:tags r:id="rId4"/>
            </p:custDataLst>
            <p:extLst>
              <p:ext uri="{D42A27DB-BD31-4B8C-83A1-F6EECF244321}">
                <p14:modId xmlns:p14="http://schemas.microsoft.com/office/powerpoint/2010/main" val="3977712265"/>
              </p:ext>
            </p:extLst>
          </p:nvPr>
        </p:nvGraphicFramePr>
        <p:xfrm>
          <a:off x="6349208" y="1791253"/>
          <a:ext cx="5410201" cy="1835146"/>
        </p:xfrm>
        <a:graphic>
          <a:graphicData uri="http://schemas.openxmlformats.org/drawingml/2006/chart">
            <c:chart xmlns:c="http://schemas.openxmlformats.org/drawingml/2006/chart" xmlns:r="http://schemas.openxmlformats.org/officeDocument/2006/relationships" r:id="rId16"/>
          </a:graphicData>
        </a:graphic>
      </p:graphicFrame>
      <p:sp>
        <p:nvSpPr>
          <p:cNvPr id="9" name="Rectangle 8">
            <a:extLst>
              <a:ext uri="{FF2B5EF4-FFF2-40B4-BE49-F238E27FC236}">
                <a16:creationId xmlns:a16="http://schemas.microsoft.com/office/drawing/2014/main" id="{BDD23125-D3B2-67AC-833B-29C09D390A34}"/>
              </a:ext>
            </a:extLst>
          </p:cNvPr>
          <p:cNvSpPr>
            <a:spLocks noChangeArrowheads="1"/>
          </p:cNvSpPr>
          <p:nvPr>
            <p:custDataLst>
              <p:tags r:id="rId5"/>
            </p:custDataLst>
          </p:nvPr>
        </p:nvSpPr>
        <p:spPr bwMode="gray">
          <a:xfrm>
            <a:off x="457200" y="1154439"/>
            <a:ext cx="11303000" cy="239394"/>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400" b="1" dirty="0">
                <a:solidFill>
                  <a:srgbClr val="FFFFFF"/>
                </a:solidFill>
                <a:latin typeface="Arial" panose="020B0604020202020204" pitchFamily="34" charset="0"/>
                <a:cs typeface="Arial" panose="020B0604020202020204" pitchFamily="34" charset="0"/>
              </a:rPr>
              <a:t>Current Generation Sources</a:t>
            </a:r>
            <a:endParaRPr lang="en-GB" sz="1400" b="1" baseline="30000" dirty="0">
              <a:solidFill>
                <a:srgbClr val="FFFFFF"/>
              </a:solidFill>
              <a:latin typeface="Arial" panose="020B0604020202020204" pitchFamily="34" charset="0"/>
              <a:cs typeface="Arial" panose="020B0604020202020204" pitchFamily="34" charset="0"/>
            </a:endParaRPr>
          </a:p>
        </p:txBody>
      </p:sp>
      <p:sp>
        <p:nvSpPr>
          <p:cNvPr id="10" name="Rectangle 13">
            <a:extLst>
              <a:ext uri="{FF2B5EF4-FFF2-40B4-BE49-F238E27FC236}">
                <a16:creationId xmlns:a16="http://schemas.microsoft.com/office/drawing/2014/main" id="{37EE1128-6EBD-9F4F-6C48-2777775FDA42}"/>
              </a:ext>
            </a:extLst>
          </p:cNvPr>
          <p:cNvSpPr>
            <a:spLocks noChangeArrowheads="1"/>
          </p:cNvSpPr>
          <p:nvPr>
            <p:custDataLst>
              <p:tags r:id="rId6"/>
            </p:custDataLst>
          </p:nvPr>
        </p:nvSpPr>
        <p:spPr bwMode="auto">
          <a:xfrm>
            <a:off x="1374472" y="5939317"/>
            <a:ext cx="9096993" cy="885960"/>
          </a:xfrm>
          <a:prstGeom prst="rect">
            <a:avLst/>
          </a:prstGeom>
          <a:noFill/>
          <a:ln w="9525">
            <a:noFill/>
            <a:miter lim="800000"/>
            <a:headEnd/>
            <a:tailEnd/>
          </a:ln>
        </p:spPr>
        <p:txBody>
          <a:bodyPr lIns="0" tIns="0" rIns="18288" bIns="18288" anchor="b"/>
          <a:lstStyle/>
          <a:p>
            <a:pPr>
              <a:lnSpc>
                <a:spcPct val="90000"/>
              </a:lnSpc>
              <a:buClr>
                <a:srgbClr val="000000"/>
              </a:buClr>
            </a:pPr>
            <a:r>
              <a:rPr lang="en-US" sz="900" dirty="0">
                <a:solidFill>
                  <a:schemeClr val="accent4">
                    <a:lumMod val="10000"/>
                  </a:schemeClr>
                </a:solidFill>
                <a:latin typeface="Arial" panose="020B0604020202020204" pitchFamily="34" charset="0"/>
                <a:cs typeface="Arial" panose="020B0604020202020204" pitchFamily="34" charset="0"/>
              </a:rPr>
              <a:t>____________________________________________</a:t>
            </a:r>
          </a:p>
          <a:p>
            <a:pPr marL="228600" indent="-228600">
              <a:buClr>
                <a:srgbClr val="000000"/>
              </a:buClr>
              <a:buFont typeface="+mj-lt"/>
              <a:buAutoNum type="arabicPeriod"/>
            </a:pPr>
            <a:r>
              <a:rPr lang="en-US" sz="900" i="1" dirty="0">
                <a:solidFill>
                  <a:schemeClr val="accent4">
                    <a:lumMod val="10000"/>
                  </a:schemeClr>
                </a:solidFill>
                <a:latin typeface="Arial" panose="020B0604020202020204" pitchFamily="34" charset="0"/>
                <a:cs typeface="Arial" panose="020B0604020202020204" pitchFamily="34" charset="0"/>
              </a:rPr>
              <a:t>Based on winter capacity and does not include SEPA, Buzzard’s Roost and St Stephen</a:t>
            </a:r>
          </a:p>
          <a:p>
            <a:pPr marL="228600" indent="-228600">
              <a:buClr>
                <a:srgbClr val="000000"/>
              </a:buClr>
              <a:buFont typeface="+mj-lt"/>
              <a:buAutoNum type="arabicPeriod"/>
              <a:tabLst>
                <a:tab pos="339725" algn="l"/>
              </a:tabLst>
            </a:pPr>
            <a:r>
              <a:rPr lang="en-US" sz="900" i="1" dirty="0">
                <a:solidFill>
                  <a:schemeClr val="accent4">
                    <a:lumMod val="10000"/>
                  </a:schemeClr>
                </a:solidFill>
                <a:latin typeface="Arial" panose="020B0604020202020204" pitchFamily="34" charset="0"/>
                <a:cs typeface="Arial" panose="020B0604020202020204" pitchFamily="34" charset="0"/>
              </a:rPr>
              <a:t>2021- Reflects an outage at Cross 2</a:t>
            </a:r>
          </a:p>
          <a:p>
            <a:pPr marL="228600" indent="-228600">
              <a:buClr>
                <a:srgbClr val="000000"/>
              </a:buClr>
              <a:buFont typeface="+mj-lt"/>
              <a:buAutoNum type="arabicPeriod"/>
            </a:pPr>
            <a:r>
              <a:rPr lang="en-US" sz="900" i="1" dirty="0">
                <a:solidFill>
                  <a:schemeClr val="accent4">
                    <a:lumMod val="10000"/>
                  </a:schemeClr>
                </a:solidFill>
                <a:latin typeface="Arial" panose="020B0604020202020204" pitchFamily="34" charset="0"/>
                <a:cs typeface="Arial" panose="020B0604020202020204" pitchFamily="34" charset="0"/>
              </a:rPr>
              <a:t>Fall 2021 – 36 days for scheduled refueling outage and 26 days of unscheduled outage due to fire</a:t>
            </a:r>
          </a:p>
          <a:p>
            <a:pPr marL="169863" indent="-169863">
              <a:buClr>
                <a:srgbClr val="000000"/>
              </a:buClr>
              <a:buFont typeface="Wingdings" pitchFamily="2" charset="2"/>
              <a:buAutoNum type="arabicPeriod"/>
            </a:pPr>
            <a:endParaRPr lang="en-US" sz="900" dirty="0">
              <a:solidFill>
                <a:schemeClr val="accent4">
                  <a:lumMod val="10000"/>
                </a:schemeClr>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DD10EDF-9ADC-E8E0-A9FC-177EAAA127AD}"/>
              </a:ext>
            </a:extLst>
          </p:cNvPr>
          <p:cNvSpPr>
            <a:spLocks noChangeArrowheads="1"/>
          </p:cNvSpPr>
          <p:nvPr>
            <p:custDataLst>
              <p:tags r:id="rId7"/>
            </p:custDataLst>
          </p:nvPr>
        </p:nvSpPr>
        <p:spPr bwMode="gray">
          <a:xfrm>
            <a:off x="457200" y="3821442"/>
            <a:ext cx="11303000" cy="239394"/>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400" b="1" dirty="0">
                <a:solidFill>
                  <a:srgbClr val="FFFFFF"/>
                </a:solidFill>
                <a:latin typeface="Arial" panose="020B0604020202020204" pitchFamily="34" charset="0"/>
                <a:cs typeface="Arial" panose="020B0604020202020204" pitchFamily="34" charset="0"/>
              </a:rPr>
              <a:t>Base Load Availability</a:t>
            </a:r>
            <a:endParaRPr lang="en-US" sz="1400" b="1" baseline="30000" dirty="0">
              <a:solidFill>
                <a:srgbClr val="FFFFFF"/>
              </a:solidFill>
              <a:latin typeface="Arial" panose="020B0604020202020204" pitchFamily="34" charset="0"/>
              <a:cs typeface="Arial" panose="020B0604020202020204" pitchFamily="34" charset="0"/>
            </a:endParaRPr>
          </a:p>
        </p:txBody>
      </p:sp>
      <p:graphicFrame>
        <p:nvGraphicFramePr>
          <p:cNvPr id="14" name="Object 6">
            <a:extLst>
              <a:ext uri="{FF2B5EF4-FFF2-40B4-BE49-F238E27FC236}">
                <a16:creationId xmlns:a16="http://schemas.microsoft.com/office/drawing/2014/main" id="{68125812-66F3-BD4B-F2CE-9B30E231E31E}"/>
              </a:ext>
            </a:extLst>
          </p:cNvPr>
          <p:cNvGraphicFramePr>
            <a:graphicFrameLocks noChangeAspect="1"/>
          </p:cNvGraphicFramePr>
          <p:nvPr>
            <p:custDataLst>
              <p:tags r:id="rId8"/>
            </p:custDataLst>
            <p:extLst>
              <p:ext uri="{D42A27DB-BD31-4B8C-83A1-F6EECF244321}">
                <p14:modId xmlns:p14="http://schemas.microsoft.com/office/powerpoint/2010/main" val="1478603276"/>
              </p:ext>
            </p:extLst>
          </p:nvPr>
        </p:nvGraphicFramePr>
        <p:xfrm>
          <a:off x="457199" y="4342402"/>
          <a:ext cx="3778250" cy="203432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5" name="Object 6">
            <a:extLst>
              <a:ext uri="{FF2B5EF4-FFF2-40B4-BE49-F238E27FC236}">
                <a16:creationId xmlns:a16="http://schemas.microsoft.com/office/drawing/2014/main" id="{BFD1A533-4F9A-94C2-E49A-31016FF66DE9}"/>
              </a:ext>
            </a:extLst>
          </p:cNvPr>
          <p:cNvGraphicFramePr>
            <a:graphicFrameLocks/>
          </p:cNvGraphicFramePr>
          <p:nvPr>
            <p:custDataLst>
              <p:tags r:id="rId9"/>
            </p:custDataLst>
            <p:extLst>
              <p:ext uri="{D42A27DB-BD31-4B8C-83A1-F6EECF244321}">
                <p14:modId xmlns:p14="http://schemas.microsoft.com/office/powerpoint/2010/main" val="2730178263"/>
              </p:ext>
            </p:extLst>
          </p:nvPr>
        </p:nvGraphicFramePr>
        <p:xfrm>
          <a:off x="4254500" y="4350350"/>
          <a:ext cx="3778250" cy="1922439"/>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16" name="Object 6">
            <a:extLst>
              <a:ext uri="{FF2B5EF4-FFF2-40B4-BE49-F238E27FC236}">
                <a16:creationId xmlns:a16="http://schemas.microsoft.com/office/drawing/2014/main" id="{97181FC4-D2CE-D948-9E1B-4B1873262656}"/>
              </a:ext>
            </a:extLst>
          </p:cNvPr>
          <p:cNvGraphicFramePr>
            <a:graphicFrameLocks/>
          </p:cNvGraphicFramePr>
          <p:nvPr>
            <p:custDataLst>
              <p:tags r:id="rId10"/>
            </p:custDataLst>
            <p:extLst>
              <p:ext uri="{D42A27DB-BD31-4B8C-83A1-F6EECF244321}">
                <p14:modId xmlns:p14="http://schemas.microsoft.com/office/powerpoint/2010/main" val="1480163170"/>
              </p:ext>
            </p:extLst>
          </p:nvPr>
        </p:nvGraphicFramePr>
        <p:xfrm>
          <a:off x="7981950" y="4353369"/>
          <a:ext cx="3778250" cy="1905623"/>
        </p:xfrm>
        <a:graphic>
          <a:graphicData uri="http://schemas.openxmlformats.org/drawingml/2006/chart">
            <c:chart xmlns:c="http://schemas.openxmlformats.org/drawingml/2006/chart" xmlns:r="http://schemas.openxmlformats.org/officeDocument/2006/relationships" r:id="rId19"/>
          </a:graphicData>
        </a:graphic>
      </p:graphicFrame>
      <p:sp>
        <p:nvSpPr>
          <p:cNvPr id="17" name="Rectangle 14">
            <a:extLst>
              <a:ext uri="{FF2B5EF4-FFF2-40B4-BE49-F238E27FC236}">
                <a16:creationId xmlns:a16="http://schemas.microsoft.com/office/drawing/2014/main" id="{EBEC45CF-98AA-7D00-8997-D9DFCF387934}"/>
              </a:ext>
            </a:extLst>
          </p:cNvPr>
          <p:cNvSpPr>
            <a:spLocks noChangeArrowheads="1"/>
          </p:cNvSpPr>
          <p:nvPr>
            <p:custDataLst>
              <p:tags r:id="rId11"/>
            </p:custDataLst>
          </p:nvPr>
        </p:nvSpPr>
        <p:spPr bwMode="gray">
          <a:xfrm>
            <a:off x="457200" y="4093003"/>
            <a:ext cx="3964685" cy="239394"/>
          </a:xfrm>
          <a:prstGeom prst="rect">
            <a:avLst/>
          </a:prstGeom>
          <a:solidFill>
            <a:srgbClr val="A5BFAA"/>
          </a:solidFill>
          <a:ln w="6350" algn="ctr">
            <a:noFill/>
            <a:miter lim="800000"/>
            <a:headEnd/>
            <a:tailEnd/>
          </a:ln>
        </p:spPr>
        <p:txBody>
          <a:bodyPr lIns="0" tIns="16404" rIns="0" bIns="16404" anchor="ctr"/>
          <a:lstStyle/>
          <a:p>
            <a:pPr algn="ctr" defTabSz="683739">
              <a:defRPr/>
            </a:pPr>
            <a:r>
              <a:rPr lang="en-US" sz="1200" dirty="0">
                <a:solidFill>
                  <a:srgbClr val="000000"/>
                </a:solidFill>
                <a:latin typeface="Arial" panose="020B0604020202020204" pitchFamily="34" charset="0"/>
                <a:cs typeface="Arial" panose="020B0604020202020204" pitchFamily="34" charset="0"/>
              </a:rPr>
              <a:t>Coal</a:t>
            </a:r>
          </a:p>
        </p:txBody>
      </p:sp>
      <p:sp>
        <p:nvSpPr>
          <p:cNvPr id="18" name="Rectangle 14">
            <a:extLst>
              <a:ext uri="{FF2B5EF4-FFF2-40B4-BE49-F238E27FC236}">
                <a16:creationId xmlns:a16="http://schemas.microsoft.com/office/drawing/2014/main" id="{88B9D7C7-7392-C9D7-FF2C-EF8CE672A787}"/>
              </a:ext>
            </a:extLst>
          </p:cNvPr>
          <p:cNvSpPr>
            <a:spLocks noChangeArrowheads="1"/>
          </p:cNvSpPr>
          <p:nvPr>
            <p:custDataLst>
              <p:tags r:id="rId12"/>
            </p:custDataLst>
          </p:nvPr>
        </p:nvSpPr>
        <p:spPr bwMode="gray">
          <a:xfrm>
            <a:off x="4366954" y="4093003"/>
            <a:ext cx="3614996" cy="239394"/>
          </a:xfrm>
          <a:prstGeom prst="rect">
            <a:avLst/>
          </a:prstGeom>
          <a:solidFill>
            <a:srgbClr val="A5BFAA"/>
          </a:solidFill>
          <a:ln w="6350" algn="ctr">
            <a:noFill/>
            <a:miter lim="800000"/>
            <a:headEnd/>
            <a:tailEnd/>
          </a:ln>
        </p:spPr>
        <p:txBody>
          <a:bodyPr lIns="0" tIns="16404" rIns="0" bIns="16404" anchor="ctr"/>
          <a:lstStyle/>
          <a:p>
            <a:pPr algn="ctr" defTabSz="683739">
              <a:defRPr/>
            </a:pPr>
            <a:r>
              <a:rPr lang="en-US" sz="1200" dirty="0">
                <a:solidFill>
                  <a:srgbClr val="000000"/>
                </a:solidFill>
                <a:latin typeface="Arial" panose="020B0604020202020204" pitchFamily="34" charset="0"/>
                <a:cs typeface="Arial" panose="020B0604020202020204" pitchFamily="34" charset="0"/>
              </a:rPr>
              <a:t>Nuclear</a:t>
            </a:r>
            <a:endParaRPr lang="en-US" sz="1200" baseline="30000" dirty="0">
              <a:solidFill>
                <a:srgbClr val="000000"/>
              </a:solidFill>
              <a:latin typeface="Arial" panose="020B0604020202020204" pitchFamily="34" charset="0"/>
              <a:cs typeface="Arial" panose="020B0604020202020204" pitchFamily="34" charset="0"/>
            </a:endParaRPr>
          </a:p>
        </p:txBody>
      </p:sp>
      <p:sp>
        <p:nvSpPr>
          <p:cNvPr id="19" name="Rectangle 14">
            <a:extLst>
              <a:ext uri="{FF2B5EF4-FFF2-40B4-BE49-F238E27FC236}">
                <a16:creationId xmlns:a16="http://schemas.microsoft.com/office/drawing/2014/main" id="{57724768-BBAD-64EC-C3B4-98D8E7243D84}"/>
              </a:ext>
            </a:extLst>
          </p:cNvPr>
          <p:cNvSpPr>
            <a:spLocks noChangeArrowheads="1"/>
          </p:cNvSpPr>
          <p:nvPr>
            <p:custDataLst>
              <p:tags r:id="rId13"/>
            </p:custDataLst>
          </p:nvPr>
        </p:nvSpPr>
        <p:spPr bwMode="gray">
          <a:xfrm>
            <a:off x="7918450" y="4093003"/>
            <a:ext cx="3841749" cy="239394"/>
          </a:xfrm>
          <a:prstGeom prst="rect">
            <a:avLst/>
          </a:prstGeom>
          <a:solidFill>
            <a:srgbClr val="A5BFAA"/>
          </a:solidFill>
          <a:ln w="6350" algn="ctr">
            <a:noFill/>
            <a:miter lim="800000"/>
            <a:headEnd/>
            <a:tailEnd/>
          </a:ln>
        </p:spPr>
        <p:txBody>
          <a:bodyPr lIns="0" tIns="16404" rIns="0" bIns="16404" anchor="ctr"/>
          <a:lstStyle/>
          <a:p>
            <a:pPr algn="ctr" defTabSz="683739">
              <a:defRPr/>
            </a:pPr>
            <a:r>
              <a:rPr lang="en-US" sz="1200" dirty="0">
                <a:solidFill>
                  <a:srgbClr val="000000"/>
                </a:solidFill>
                <a:latin typeface="Arial" panose="020B0604020202020204" pitchFamily="34" charset="0"/>
                <a:cs typeface="Arial" panose="020B0604020202020204" pitchFamily="34" charset="0"/>
              </a:rPr>
              <a:t>Gas</a:t>
            </a:r>
          </a:p>
        </p:txBody>
      </p:sp>
      <p:graphicFrame>
        <p:nvGraphicFramePr>
          <p:cNvPr id="2" name="Table 1">
            <a:extLst>
              <a:ext uri="{FF2B5EF4-FFF2-40B4-BE49-F238E27FC236}">
                <a16:creationId xmlns:a16="http://schemas.microsoft.com/office/drawing/2014/main" id="{F25435D5-5DAE-E76D-82D3-50E88052F146}"/>
              </a:ext>
            </a:extLst>
          </p:cNvPr>
          <p:cNvGraphicFramePr>
            <a:graphicFrameLocks noGrp="1"/>
          </p:cNvGraphicFramePr>
          <p:nvPr>
            <p:extLst>
              <p:ext uri="{D42A27DB-BD31-4B8C-83A1-F6EECF244321}">
                <p14:modId xmlns:p14="http://schemas.microsoft.com/office/powerpoint/2010/main" val="536985901"/>
              </p:ext>
            </p:extLst>
          </p:nvPr>
        </p:nvGraphicFramePr>
        <p:xfrm>
          <a:off x="273577" y="188504"/>
          <a:ext cx="8869680" cy="704088"/>
        </p:xfrm>
        <a:graphic>
          <a:graphicData uri="http://schemas.openxmlformats.org/drawingml/2006/table">
            <a:tbl>
              <a:tblPr firstRow="1" bandRow="1">
                <a:tableStyleId>{5C22544A-7EE6-4342-B048-85BDC9FD1C3A}</a:tableStyleId>
              </a:tblPr>
              <a:tblGrid>
                <a:gridCol w="2164504">
                  <a:extLst>
                    <a:ext uri="{9D8B030D-6E8A-4147-A177-3AD203B41FA5}">
                      <a16:colId xmlns:a16="http://schemas.microsoft.com/office/drawing/2014/main" val="3776042927"/>
                    </a:ext>
                  </a:extLst>
                </a:gridCol>
                <a:gridCol w="6705176">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The Authority</a:t>
                      </a:r>
                    </a:p>
                  </a:txBody>
                  <a:tcPr anchor="ctr">
                    <a:lnR w="12700" cap="flat" cmpd="sng" algn="ctr">
                      <a:solidFill>
                        <a:srgbClr val="275317"/>
                      </a:solidFill>
                      <a:prstDash val="solid"/>
                      <a:round/>
                      <a:headEnd type="none" w="med" len="med"/>
                      <a:tailEnd type="none" w="med" len="med"/>
                    </a:lnR>
                    <a:noFill/>
                  </a:tcPr>
                </a:tc>
                <a:tc>
                  <a:txBody>
                    <a:bodyPr/>
                    <a:lstStyle/>
                    <a:p>
                      <a:r>
                        <a:rPr lang="en-US" sz="2400" b="0" dirty="0">
                          <a:solidFill>
                            <a:srgbClr val="275317"/>
                          </a:solidFill>
                          <a:latin typeface="Arial" panose="020B0604020202020204" pitchFamily="34" charset="0"/>
                          <a:cs typeface="Arial" panose="020B0604020202020204" pitchFamily="34" charset="0"/>
                        </a:rPr>
                        <a:t>Diversified and Reliable Resource Mix</a:t>
                      </a:r>
                    </a:p>
                  </a:txBody>
                  <a:tcPr anchor="ctr">
                    <a:lnL w="12700" cap="flat" cmpd="sng" algn="ctr">
                      <a:solidFill>
                        <a:srgbClr val="275317"/>
                      </a:solidFill>
                      <a:prstDash val="solid"/>
                      <a:round/>
                      <a:headEnd type="none" w="med" len="med"/>
                      <a:tailEnd type="none" w="med" len="med"/>
                    </a:lnL>
                    <a:noFill/>
                  </a:tcPr>
                </a:tc>
                <a:extLst>
                  <a:ext uri="{0D108BD9-81ED-4DB2-BD59-A6C34878D82A}">
                    <a16:rowId xmlns:a16="http://schemas.microsoft.com/office/drawing/2014/main" val="4081036703"/>
                  </a:ext>
                </a:extLst>
              </a:tr>
            </a:tbl>
          </a:graphicData>
        </a:graphic>
      </p:graphicFrame>
    </p:spTree>
    <p:extLst>
      <p:ext uri="{BB962C8B-B14F-4D97-AF65-F5344CB8AC3E}">
        <p14:creationId xmlns:p14="http://schemas.microsoft.com/office/powerpoint/2010/main" val="3530227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79BCB6-189C-4472-E6CF-6B7499267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872" y="107625"/>
            <a:ext cx="1539706" cy="1538680"/>
          </a:xfrm>
          <a:prstGeom prst="rect">
            <a:avLst/>
          </a:prstGeom>
        </p:spPr>
      </p:pic>
      <p:sp>
        <p:nvSpPr>
          <p:cNvPr id="6" name="Title 1">
            <a:extLst>
              <a:ext uri="{FF2B5EF4-FFF2-40B4-BE49-F238E27FC236}">
                <a16:creationId xmlns:a16="http://schemas.microsoft.com/office/drawing/2014/main" id="{FB34FBDD-4CF6-1E12-1189-B5B6E7C4E8EC}"/>
              </a:ext>
            </a:extLst>
          </p:cNvPr>
          <p:cNvSpPr txBox="1">
            <a:spLocks/>
          </p:cNvSpPr>
          <p:nvPr/>
        </p:nvSpPr>
        <p:spPr>
          <a:xfrm>
            <a:off x="1396632" y="2065860"/>
            <a:ext cx="10515600" cy="135347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4400" b="0" kern="1200">
                <a:solidFill>
                  <a:schemeClr val="bg1"/>
                </a:solidFill>
                <a:latin typeface="Helvectia"/>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Retail Rates</a:t>
            </a:r>
          </a:p>
        </p:txBody>
      </p:sp>
    </p:spTree>
    <p:extLst>
      <p:ext uri="{BB962C8B-B14F-4D97-AF65-F5344CB8AC3E}">
        <p14:creationId xmlns:p14="http://schemas.microsoft.com/office/powerpoint/2010/main" val="1576948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7">
            <a:extLst>
              <a:ext uri="{FF2B5EF4-FFF2-40B4-BE49-F238E27FC236}">
                <a16:creationId xmlns:a16="http://schemas.microsoft.com/office/drawing/2014/main" id="{F0A5B0F9-7677-4681-BDD0-DCCB666F23C8}"/>
              </a:ext>
            </a:extLst>
          </p:cNvPr>
          <p:cNvSpPr>
            <a:spLocks noChangeArrowheads="1"/>
          </p:cNvSpPr>
          <p:nvPr/>
        </p:nvSpPr>
        <p:spPr bwMode="gray">
          <a:xfrm>
            <a:off x="504232" y="1181237"/>
            <a:ext cx="1920240" cy="518784"/>
          </a:xfrm>
          <a:prstGeom prst="homePlate">
            <a:avLst>
              <a:gd name="adj" fmla="val 53956"/>
            </a:avLst>
          </a:prstGeom>
          <a:solidFill>
            <a:srgbClr val="275937"/>
          </a:solidFill>
          <a:ln w="19050">
            <a:solidFill>
              <a:srgbClr val="275937"/>
            </a:solidFill>
            <a:miter lim="800000"/>
            <a:headEnd/>
            <a:tailEnd/>
          </a:ln>
        </p:spPr>
        <p:txBody>
          <a:bodyPr lIns="45720" tIns="0" rIns="45720" bIns="0" anchor="ctr"/>
          <a:lstStyle/>
          <a:p>
            <a:pPr marL="0" marR="0" lvl="0" indent="0" algn="l" defTabSz="762000" rtl="0" eaLnBrk="0" fontAlgn="base" latinLnBrk="0" hangingPunct="0">
              <a:lnSpc>
                <a:spcPct val="9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Helvetica"/>
                <a:ea typeface="ＭＳ Ｐゴシック" pitchFamily="34" charset="-128"/>
                <a:cs typeface="+mn-cs"/>
              </a:rPr>
              <a:t>Rate Setting</a:t>
            </a:r>
          </a:p>
        </p:txBody>
      </p:sp>
      <p:cxnSp>
        <p:nvCxnSpPr>
          <p:cNvPr id="7" name="Straight Connector 6">
            <a:extLst>
              <a:ext uri="{FF2B5EF4-FFF2-40B4-BE49-F238E27FC236}">
                <a16:creationId xmlns:a16="http://schemas.microsoft.com/office/drawing/2014/main" id="{EBCB4B22-50B1-7FE3-B585-AC42452987C5}"/>
              </a:ext>
            </a:extLst>
          </p:cNvPr>
          <p:cNvCxnSpPr>
            <a:cxnSpLocks/>
          </p:cNvCxnSpPr>
          <p:nvPr/>
        </p:nvCxnSpPr>
        <p:spPr bwMode="auto">
          <a:xfrm flipV="1">
            <a:off x="309206" y="1730557"/>
            <a:ext cx="11142262" cy="16290"/>
          </a:xfrm>
          <a:prstGeom prst="line">
            <a:avLst/>
          </a:prstGeom>
          <a:noFill/>
          <a:ln w="19050" cap="flat" cmpd="sng" algn="ctr">
            <a:solidFill>
              <a:srgbClr val="D3CEC4"/>
            </a:solidFill>
            <a:prstDash val="solid"/>
            <a:round/>
            <a:headEnd type="none" w="med" len="med"/>
            <a:tailEnd type="none" w="med" len="med"/>
          </a:ln>
          <a:effectLst/>
        </p:spPr>
      </p:cxnSp>
      <p:cxnSp>
        <p:nvCxnSpPr>
          <p:cNvPr id="8" name="Straight Connector 7">
            <a:extLst>
              <a:ext uri="{FF2B5EF4-FFF2-40B4-BE49-F238E27FC236}">
                <a16:creationId xmlns:a16="http://schemas.microsoft.com/office/drawing/2014/main" id="{D6E7A649-F407-507E-8703-261017A2415B}"/>
              </a:ext>
            </a:extLst>
          </p:cNvPr>
          <p:cNvCxnSpPr>
            <a:cxnSpLocks/>
          </p:cNvCxnSpPr>
          <p:nvPr/>
        </p:nvCxnSpPr>
        <p:spPr bwMode="auto">
          <a:xfrm flipV="1">
            <a:off x="309206" y="4147807"/>
            <a:ext cx="11142262" cy="16290"/>
          </a:xfrm>
          <a:prstGeom prst="line">
            <a:avLst/>
          </a:prstGeom>
          <a:noFill/>
          <a:ln w="19050" cap="flat" cmpd="sng" algn="ctr">
            <a:solidFill>
              <a:srgbClr val="D3CEC4"/>
            </a:solidFill>
            <a:prstDash val="solid"/>
            <a:round/>
            <a:headEnd type="none" w="med" len="med"/>
            <a:tailEnd type="none" w="med" len="med"/>
          </a:ln>
          <a:effectLst/>
        </p:spPr>
      </p:cxnSp>
      <p:sp>
        <p:nvSpPr>
          <p:cNvPr id="9" name="AutoShape 27">
            <a:extLst>
              <a:ext uri="{FF2B5EF4-FFF2-40B4-BE49-F238E27FC236}">
                <a16:creationId xmlns:a16="http://schemas.microsoft.com/office/drawing/2014/main" id="{0C505B30-9562-BA52-1379-8E9409198BCF}"/>
              </a:ext>
            </a:extLst>
          </p:cNvPr>
          <p:cNvSpPr>
            <a:spLocks noChangeArrowheads="1"/>
          </p:cNvSpPr>
          <p:nvPr/>
        </p:nvSpPr>
        <p:spPr bwMode="gray">
          <a:xfrm>
            <a:off x="467556" y="2737495"/>
            <a:ext cx="1920240" cy="518784"/>
          </a:xfrm>
          <a:prstGeom prst="homePlate">
            <a:avLst>
              <a:gd name="adj" fmla="val 53956"/>
            </a:avLst>
          </a:prstGeom>
          <a:solidFill>
            <a:srgbClr val="275937"/>
          </a:solidFill>
          <a:ln w="19050">
            <a:solidFill>
              <a:srgbClr val="275937"/>
            </a:solidFill>
            <a:miter lim="800000"/>
            <a:headEnd/>
            <a:tailEnd/>
          </a:ln>
        </p:spPr>
        <p:txBody>
          <a:bodyPr lIns="45720" tIns="0" rIns="45720" bIns="0" anchor="ctr"/>
          <a:lstStyle/>
          <a:p>
            <a:pPr marL="0" marR="0" lvl="0" indent="0" algn="l" defTabSz="762000" rtl="0" eaLnBrk="0" fontAlgn="base" latinLnBrk="0" hangingPunct="0">
              <a:lnSpc>
                <a:spcPct val="9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ＭＳ Ｐゴシック" pitchFamily="34" charset="-128"/>
                <a:cs typeface="+mn-cs"/>
              </a:rPr>
              <a:t>Cost Recovery Mechanisms</a:t>
            </a:r>
          </a:p>
        </p:txBody>
      </p:sp>
      <p:sp>
        <p:nvSpPr>
          <p:cNvPr id="10" name="AutoShape 27">
            <a:extLst>
              <a:ext uri="{FF2B5EF4-FFF2-40B4-BE49-F238E27FC236}">
                <a16:creationId xmlns:a16="http://schemas.microsoft.com/office/drawing/2014/main" id="{FDB95DFF-594D-799C-1263-55C4EDAFD030}"/>
              </a:ext>
            </a:extLst>
          </p:cNvPr>
          <p:cNvSpPr>
            <a:spLocks noChangeArrowheads="1"/>
          </p:cNvSpPr>
          <p:nvPr/>
        </p:nvSpPr>
        <p:spPr bwMode="gray">
          <a:xfrm>
            <a:off x="467556" y="5063267"/>
            <a:ext cx="1920240" cy="518784"/>
          </a:xfrm>
          <a:prstGeom prst="homePlate">
            <a:avLst>
              <a:gd name="adj" fmla="val 53956"/>
            </a:avLst>
          </a:prstGeom>
          <a:solidFill>
            <a:srgbClr val="275937"/>
          </a:solidFill>
          <a:ln w="19050">
            <a:solidFill>
              <a:srgbClr val="275937"/>
            </a:solidFill>
            <a:miter lim="800000"/>
            <a:headEnd/>
            <a:tailEnd/>
          </a:ln>
        </p:spPr>
        <p:txBody>
          <a:bodyPr lIns="45720" tIns="0" rIns="45720" bIns="0" anchor="ctr"/>
          <a:lstStyle/>
          <a:p>
            <a:pPr marL="0" marR="0" lvl="0" indent="0" algn="l" defTabSz="762000" rtl="0" eaLnBrk="0" fontAlgn="base" latinLnBrk="0" hangingPunct="0">
              <a:lnSpc>
                <a:spcPct val="90000"/>
              </a:lnSpc>
              <a:spcBef>
                <a:spcPct val="2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Calibri" panose="020F0502020204030204"/>
                <a:ea typeface="ＭＳ Ｐゴシック" pitchFamily="34" charset="-128"/>
                <a:cs typeface="+mn-cs"/>
              </a:rPr>
              <a:t>Retail Rate Adjustment</a:t>
            </a:r>
          </a:p>
        </p:txBody>
      </p:sp>
      <p:sp>
        <p:nvSpPr>
          <p:cNvPr id="3" name="Content Placeholder 2">
            <a:extLst>
              <a:ext uri="{FF2B5EF4-FFF2-40B4-BE49-F238E27FC236}">
                <a16:creationId xmlns:a16="http://schemas.microsoft.com/office/drawing/2014/main" id="{960EDC28-E4AC-B0A6-CDA9-1AE8FCC86E0B}"/>
              </a:ext>
            </a:extLst>
          </p:cNvPr>
          <p:cNvSpPr txBox="1">
            <a:spLocks/>
          </p:cNvSpPr>
          <p:nvPr/>
        </p:nvSpPr>
        <p:spPr bwMode="auto">
          <a:xfrm>
            <a:off x="2598723" y="1122635"/>
            <a:ext cx="8926527" cy="530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8" tIns="45709" rIns="91418" bIns="45709" numCol="1" anchor="t" anchorCtr="0" compatLnSpc="1">
            <a:prstTxWarp prst="textNoShape">
              <a:avLst/>
            </a:prstTxWarp>
          </a:bodyPr>
          <a:lstStyle>
            <a:lvl1pPr marL="341313" indent="-341313" algn="l" rtl="0" eaLnBrk="0" fontAlgn="base" hangingPunct="0">
              <a:spcBef>
                <a:spcPct val="20000"/>
              </a:spcBef>
              <a:spcAft>
                <a:spcPct val="0"/>
              </a:spcAft>
              <a:buChar char="•"/>
              <a:defRPr sz="3200">
                <a:solidFill>
                  <a:srgbClr val="000000"/>
                </a:solidFill>
                <a:latin typeface="+mn-lt"/>
                <a:ea typeface="Geneva" charset="-128"/>
                <a:cs typeface="Geneva" charset="-128"/>
              </a:defRPr>
            </a:lvl1pPr>
            <a:lvl2pPr marL="741363" indent="-284163" algn="l" rtl="0" eaLnBrk="0" fontAlgn="base" hangingPunct="0">
              <a:spcBef>
                <a:spcPct val="20000"/>
              </a:spcBef>
              <a:spcAft>
                <a:spcPct val="0"/>
              </a:spcAft>
              <a:buChar char="–"/>
              <a:defRPr sz="2800">
                <a:solidFill>
                  <a:srgbClr val="000000"/>
                </a:solidFill>
                <a:latin typeface="+mn-lt"/>
                <a:ea typeface="Geneva" charset="-128"/>
                <a:cs typeface="Geneva" pitchFamily="-106" charset="0"/>
              </a:defRPr>
            </a:lvl2pPr>
            <a:lvl3pPr marL="1141413" indent="-227013" algn="l" rtl="0" eaLnBrk="0" fontAlgn="base" hangingPunct="0">
              <a:spcBef>
                <a:spcPct val="20000"/>
              </a:spcBef>
              <a:spcAft>
                <a:spcPct val="0"/>
              </a:spcAft>
              <a:buChar char="•"/>
              <a:defRPr sz="2400">
                <a:solidFill>
                  <a:srgbClr val="000000"/>
                </a:solidFill>
                <a:latin typeface="+mn-lt"/>
                <a:ea typeface="ＭＳ Ｐゴシック" charset="-128"/>
              </a:defRPr>
            </a:lvl3pPr>
            <a:lvl4pPr marL="1598613" indent="-227013" algn="l" rtl="0" eaLnBrk="0" fontAlgn="base" hangingPunct="0">
              <a:spcBef>
                <a:spcPct val="20000"/>
              </a:spcBef>
              <a:spcAft>
                <a:spcPct val="0"/>
              </a:spcAft>
              <a:buChar char="–"/>
              <a:defRPr sz="2000">
                <a:solidFill>
                  <a:srgbClr val="000000"/>
                </a:solidFill>
                <a:latin typeface="+mn-lt"/>
                <a:ea typeface="ＭＳ Ｐゴシック" charset="-128"/>
              </a:defRPr>
            </a:lvl4pPr>
            <a:lvl5pPr marL="2055813" indent="-227013" algn="l" rtl="0" eaLnBrk="0" fontAlgn="base" hangingPunct="0">
              <a:spcBef>
                <a:spcPct val="20000"/>
              </a:spcBef>
              <a:spcAft>
                <a:spcPct val="0"/>
              </a:spcAft>
              <a:buChar char="»"/>
              <a:defRPr sz="2000">
                <a:solidFill>
                  <a:srgbClr val="000000"/>
                </a:solidFill>
                <a:latin typeface="+mn-lt"/>
                <a:ea typeface="ＭＳ Ｐゴシック" charset="-128"/>
              </a:defRPr>
            </a:lvl5pPr>
            <a:lvl6pPr marL="2514012" indent="-228546" algn="l" rtl="0" eaLnBrk="1" fontAlgn="base" hangingPunct="1">
              <a:spcBef>
                <a:spcPct val="20000"/>
              </a:spcBef>
              <a:spcAft>
                <a:spcPct val="0"/>
              </a:spcAft>
              <a:buChar char="»"/>
              <a:defRPr sz="2000">
                <a:solidFill>
                  <a:schemeClr val="tx1"/>
                </a:solidFill>
                <a:latin typeface="+mn-lt"/>
                <a:ea typeface="Geneva" charset="-128"/>
              </a:defRPr>
            </a:lvl6pPr>
            <a:lvl7pPr marL="2971106" indent="-228546" algn="l" rtl="0" eaLnBrk="1" fontAlgn="base" hangingPunct="1">
              <a:spcBef>
                <a:spcPct val="20000"/>
              </a:spcBef>
              <a:spcAft>
                <a:spcPct val="0"/>
              </a:spcAft>
              <a:buChar char="»"/>
              <a:defRPr sz="2000">
                <a:solidFill>
                  <a:schemeClr val="tx1"/>
                </a:solidFill>
                <a:latin typeface="+mn-lt"/>
                <a:ea typeface="Geneva" charset="-128"/>
              </a:defRPr>
            </a:lvl7pPr>
            <a:lvl8pPr marL="3428198" indent="-228546" algn="l" rtl="0" eaLnBrk="1" fontAlgn="base" hangingPunct="1">
              <a:spcBef>
                <a:spcPct val="20000"/>
              </a:spcBef>
              <a:spcAft>
                <a:spcPct val="0"/>
              </a:spcAft>
              <a:buChar char="»"/>
              <a:defRPr sz="2000">
                <a:solidFill>
                  <a:schemeClr val="tx1"/>
                </a:solidFill>
                <a:latin typeface="+mn-lt"/>
                <a:ea typeface="Geneva" charset="-128"/>
              </a:defRPr>
            </a:lvl8pPr>
            <a:lvl9pPr marL="3885292" indent="-228546" algn="l" rtl="0" eaLnBrk="1" fontAlgn="base" hangingPunct="1">
              <a:spcBef>
                <a:spcPct val="20000"/>
              </a:spcBef>
              <a:spcAft>
                <a:spcPct val="0"/>
              </a:spcAft>
              <a:buChar char="»"/>
              <a:defRPr sz="2000">
                <a:solidFill>
                  <a:schemeClr val="tx1"/>
                </a:solidFill>
                <a:latin typeface="+mn-lt"/>
                <a:ea typeface="Geneva" charset="-128"/>
              </a:defRPr>
            </a:lvl9pPr>
          </a:lstStyle>
          <a:p>
            <a:pPr marL="0" marR="0" lvl="0" indent="0" algn="l" defTabSz="914400" rtl="0" eaLnBrk="0" fontAlgn="base" latinLnBrk="0" hangingPunct="0">
              <a:lnSpc>
                <a:spcPct val="110000"/>
              </a:lnSpc>
              <a:spcBef>
                <a:spcPts val="600"/>
              </a:spcBef>
              <a:spcAft>
                <a:spcPct val="0"/>
              </a:spcAft>
              <a:buClrTx/>
              <a:buSzTx/>
              <a:buFontTx/>
              <a:buNone/>
              <a:tabLst/>
              <a:defRPr/>
            </a:pPr>
            <a:endParaRPr kumimoji="0" lang="en-US" sz="4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just" defTabSz="914400" rtl="0" eaLnBrk="0" fontAlgn="base" latinLnBrk="0" hangingPunct="0">
              <a:spcBef>
                <a:spcPts val="30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The Authority’s Board has autonomous rate setting authority</a:t>
            </a:r>
          </a:p>
          <a:p>
            <a:pPr marL="341313" marR="0" lvl="0" indent="-341313" algn="just" defTabSz="914400" rtl="0" eaLnBrk="0" fontAlgn="base" latinLnBrk="0" hangingPunct="0">
              <a:spcBef>
                <a:spcPts val="300"/>
              </a:spcBef>
              <a:spcAft>
                <a:spcPct val="0"/>
              </a:spcAft>
              <a:buClrTx/>
              <a:buSzTx/>
              <a:buFont typeface="Wingdings" panose="05000000000000000000" pitchFamily="2" charset="2"/>
              <a:buChar char="Ø"/>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a:p>
            <a:pPr marL="0" marR="0" lvl="0" indent="0" algn="just" defTabSz="914400" rtl="0" eaLnBrk="0" fontAlgn="base" latinLnBrk="0" hangingPunct="0">
              <a:spcBef>
                <a:spcPts val="30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Certain contracts and retail rate riders that are designed to adjust automatically will be reinstated January 2025.  No action is required by Board or management. These adjustments include:</a:t>
            </a:r>
          </a:p>
          <a:p>
            <a:pPr marL="228600" indent="-228600" algn="just" eaLnBrk="1" fontAlgn="auto" hangingPunct="1">
              <a:spcBef>
                <a:spcPts val="300"/>
              </a:spcBef>
              <a:spcAft>
                <a:spcPts val="0"/>
              </a:spcAft>
              <a:buFont typeface="Arial" panose="020B0604020202020204" pitchFamily="34" charset="0"/>
              <a:buChar char="•"/>
              <a:defRPr/>
            </a:pPr>
            <a:r>
              <a:rPr lang="en-US" sz="1500" dirty="0">
                <a:solidFill>
                  <a:schemeClr val="tx1">
                    <a:lumMod val="95000"/>
                    <a:lumOff val="5000"/>
                  </a:schemeClr>
                </a:solidFill>
                <a:latin typeface="Arial" panose="020B0604020202020204" pitchFamily="34" charset="0"/>
                <a:ea typeface="+mn-ea"/>
                <a:cs typeface="Arial" panose="020B0604020202020204" pitchFamily="34" charset="0"/>
              </a:rPr>
              <a:t>Central contract is cost of service where rates adjust to actual (fuel on a monthly basis and non-fuel on an annual basis).</a:t>
            </a:r>
          </a:p>
          <a:p>
            <a:pPr marL="228600" indent="-228600" algn="just" eaLnBrk="1" fontAlgn="auto" hangingPunct="1">
              <a:spcBef>
                <a:spcPts val="300"/>
              </a:spcBef>
              <a:spcAft>
                <a:spcPts val="0"/>
              </a:spcAft>
              <a:buFont typeface="Arial" panose="020B0604020202020204" pitchFamily="34" charset="0"/>
              <a:buChar char="•"/>
              <a:defRPr/>
            </a:pPr>
            <a:r>
              <a:rPr lang="en-US" sz="1500" dirty="0">
                <a:solidFill>
                  <a:schemeClr val="tx1">
                    <a:lumMod val="95000"/>
                    <a:lumOff val="5000"/>
                  </a:schemeClr>
                </a:solidFill>
                <a:latin typeface="Arial" panose="020B0604020202020204" pitchFamily="34" charset="0"/>
                <a:ea typeface="+mn-ea"/>
                <a:cs typeface="Arial" panose="020B0604020202020204" pitchFamily="34" charset="0"/>
              </a:rPr>
              <a:t>Retail rates have fuel adjustment clauses that are based on a 3-month rolling average. </a:t>
            </a:r>
          </a:p>
          <a:p>
            <a:pPr marL="228600" indent="-228600" algn="just" eaLnBrk="1" fontAlgn="auto" hangingPunct="1">
              <a:spcBef>
                <a:spcPts val="300"/>
              </a:spcBef>
              <a:spcAft>
                <a:spcPts val="0"/>
              </a:spcAft>
              <a:buFont typeface="Arial" panose="020B0604020202020204" pitchFamily="34" charset="0"/>
              <a:buChar char="•"/>
              <a:defRPr/>
            </a:pPr>
            <a:r>
              <a:rPr lang="en-US" sz="1500" dirty="0">
                <a:solidFill>
                  <a:schemeClr val="tx1">
                    <a:lumMod val="95000"/>
                    <a:lumOff val="5000"/>
                  </a:schemeClr>
                </a:solidFill>
                <a:latin typeface="Arial" panose="020B0604020202020204" pitchFamily="34" charset="0"/>
                <a:ea typeface="+mn-ea"/>
                <a:cs typeface="Arial" panose="020B0604020202020204" pitchFamily="34" charset="0"/>
              </a:rPr>
              <a:t>Demand sales adjustment clauses are based on a monthly true-up.</a:t>
            </a:r>
          </a:p>
          <a:p>
            <a:pPr marL="0" marR="0" lvl="0" indent="0" algn="just" defTabSz="914400" rtl="0" eaLnBrk="0" fontAlgn="base" latinLnBrk="0" hangingPunct="0">
              <a:spcBef>
                <a:spcPts val="30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Approximately 75% of the Authority’s costs are recovered with these automatic rate adjustments.</a:t>
            </a:r>
          </a:p>
          <a:p>
            <a:pPr marL="0" marR="0" lvl="0" indent="0" algn="just" defTabSz="914400" rtl="0" eaLnBrk="0" fontAlgn="base" latinLnBrk="0" hangingPunct="0">
              <a:spcBef>
                <a:spcPts val="30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a:p>
            <a:pPr marL="0" indent="0" algn="just" rtl="0">
              <a:spcBef>
                <a:spcPts val="300"/>
              </a:spcBef>
              <a:buSzPts val="1200"/>
              <a:buNone/>
            </a:pPr>
            <a:r>
              <a:rPr lang="en-US" sz="1500" b="1" dirty="0">
                <a:latin typeface="Arial" panose="020B0604020202020204" pitchFamily="34" charset="0"/>
                <a:ea typeface="ＭＳ Ｐゴシック" pitchFamily="34" charset="-128"/>
                <a:cs typeface="Arial" panose="020B0604020202020204" pitchFamily="34" charset="0"/>
              </a:rPr>
              <a:t>The Board received proposed rate changes for retail customers and approved a public comment process.  </a:t>
            </a:r>
          </a:p>
          <a:p>
            <a:pPr marL="0" marR="0" lvl="0" indent="0" algn="just" defTabSz="914400" rtl="0" eaLnBrk="0" fontAlgn="base" latinLnBrk="0" hangingPunct="0">
              <a:spcBef>
                <a:spcPts val="30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The proposed rate increase will only impact Retail </a:t>
            </a:r>
            <a:r>
              <a:rPr kumimoji="0" lang="en-US" sz="1500" b="1" i="0" u="sng"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base</a:t>
            </a: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 rates.</a:t>
            </a:r>
          </a:p>
          <a:p>
            <a:pPr marL="228600" marR="0" lvl="1" indent="-228600" algn="just" eaLnBrk="1" fontAlgn="auto" hangingPunct="1">
              <a:spcBef>
                <a:spcPts val="300"/>
              </a:spcBef>
              <a:spcAft>
                <a:spcPts val="0"/>
              </a:spcAft>
              <a:buClrTx/>
              <a:buSzTx/>
              <a:buFont typeface="Arial" panose="020B0604020202020204" pitchFamily="34" charset="0"/>
              <a:buChar char="•"/>
              <a:tabLst/>
              <a:defRPr/>
            </a:pPr>
            <a:r>
              <a:rPr lang="en-US" sz="1500" dirty="0">
                <a:solidFill>
                  <a:schemeClr val="tx1">
                    <a:lumMod val="95000"/>
                    <a:lumOff val="5000"/>
                  </a:schemeClr>
                </a:solidFill>
                <a:latin typeface="Arial" panose="020B0604020202020204" pitchFamily="34" charset="0"/>
                <a:ea typeface="+mn-ea"/>
                <a:cs typeface="Arial" panose="020B0604020202020204" pitchFamily="34" charset="0"/>
              </a:rPr>
              <a:t>The Authority hasn’t increased base Retail rates since  April 1, 2017.</a:t>
            </a:r>
          </a:p>
          <a:p>
            <a:pPr marL="228600" marR="0" lvl="1" indent="-228600" algn="just" eaLnBrk="1" fontAlgn="auto" hangingPunct="1">
              <a:spcBef>
                <a:spcPts val="300"/>
              </a:spcBef>
              <a:spcAft>
                <a:spcPts val="0"/>
              </a:spcAft>
              <a:buClrTx/>
              <a:buSzTx/>
              <a:buFont typeface="Arial" panose="020B0604020202020204" pitchFamily="34" charset="0"/>
              <a:buChar char="•"/>
              <a:tabLst/>
              <a:defRPr/>
            </a:pPr>
            <a:r>
              <a:rPr lang="en-US" sz="1500" dirty="0">
                <a:solidFill>
                  <a:schemeClr val="tx1">
                    <a:lumMod val="95000"/>
                    <a:lumOff val="5000"/>
                  </a:schemeClr>
                </a:solidFill>
                <a:latin typeface="Arial" panose="020B0604020202020204" pitchFamily="34" charset="0"/>
                <a:ea typeface="+mn-ea"/>
                <a:cs typeface="Arial" panose="020B0604020202020204" pitchFamily="34" charset="0"/>
              </a:rPr>
              <a:t>The base rate adjustment would be implemented in April 2025.</a:t>
            </a:r>
          </a:p>
          <a:p>
            <a:pPr marL="0" marR="0" lvl="0" indent="0" algn="just" defTabSz="914400" rtl="0" eaLnBrk="0" fontAlgn="base" latinLnBrk="0" hangingPunct="0">
              <a:spcBef>
                <a:spcPts val="30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Cook Rate Freeze Exceptions are not included in the proposed rate adjustment.</a:t>
            </a:r>
          </a:p>
          <a:p>
            <a:pPr marL="228600" marR="0" lvl="1" indent="-228600" algn="just" eaLnBrk="1" fontAlgn="auto" hangingPunct="1">
              <a:spcBef>
                <a:spcPts val="300"/>
              </a:spcBef>
              <a:spcAft>
                <a:spcPts val="0"/>
              </a:spcAft>
              <a:buClrTx/>
              <a:buSzTx/>
              <a:buFont typeface="Arial" panose="020B0604020202020204" pitchFamily="34" charset="0"/>
              <a:buChar char="•"/>
              <a:tabLst/>
              <a:defRPr/>
            </a:pPr>
            <a:r>
              <a:rPr lang="en-US" sz="1500" dirty="0">
                <a:solidFill>
                  <a:schemeClr val="tx1">
                    <a:lumMod val="95000"/>
                    <a:lumOff val="5000"/>
                  </a:schemeClr>
                </a:solidFill>
                <a:latin typeface="Arial" panose="020B0604020202020204" pitchFamily="34" charset="0"/>
                <a:ea typeface="+mn-ea"/>
                <a:cs typeface="Arial" panose="020B0604020202020204" pitchFamily="34" charset="0"/>
              </a:rPr>
              <a:t>The Authority’s Board has not determined the final amount and term of collection for the exceptions.</a:t>
            </a:r>
          </a:p>
          <a:p>
            <a:pPr marL="228600" marR="0" lvl="1" indent="-228600" algn="just" eaLnBrk="1" fontAlgn="auto" hangingPunct="1">
              <a:spcBef>
                <a:spcPts val="300"/>
              </a:spcBef>
              <a:spcAft>
                <a:spcPts val="0"/>
              </a:spcAft>
              <a:buClrTx/>
              <a:buSzTx/>
              <a:buFont typeface="Arial" panose="020B0604020202020204" pitchFamily="34" charset="0"/>
              <a:buChar char="•"/>
              <a:tabLst/>
              <a:defRPr/>
            </a:pPr>
            <a:r>
              <a:rPr lang="en-US" sz="1500" dirty="0">
                <a:solidFill>
                  <a:schemeClr val="tx1">
                    <a:lumMod val="95000"/>
                    <a:lumOff val="5000"/>
                  </a:schemeClr>
                </a:solidFill>
                <a:latin typeface="Arial" panose="020B0604020202020204" pitchFamily="34" charset="0"/>
                <a:ea typeface="+mn-ea"/>
                <a:cs typeface="Arial" panose="020B0604020202020204" pitchFamily="34" charset="0"/>
              </a:rPr>
              <a:t>A collection mechanism for Retail has been proposed but not yet approved by the Board.</a:t>
            </a:r>
          </a:p>
          <a:p>
            <a:pPr marL="228600" marR="0" lvl="1" indent="-228600" algn="just" eaLnBrk="1" fontAlgn="auto" hangingPunct="1">
              <a:spcBef>
                <a:spcPts val="300"/>
              </a:spcBef>
              <a:spcAft>
                <a:spcPts val="0"/>
              </a:spcAft>
              <a:buClrTx/>
              <a:buSzTx/>
              <a:buFont typeface="Arial" panose="020B0604020202020204" pitchFamily="34" charset="0"/>
              <a:buChar char="•"/>
              <a:tabLst/>
              <a:defRPr/>
            </a:pPr>
            <a:r>
              <a:rPr lang="en-US" sz="1500" dirty="0">
                <a:solidFill>
                  <a:schemeClr val="tx1">
                    <a:lumMod val="95000"/>
                    <a:lumOff val="5000"/>
                  </a:schemeClr>
                </a:solidFill>
                <a:latin typeface="Arial" panose="020B0604020202020204" pitchFamily="34" charset="0"/>
                <a:ea typeface="+mn-ea"/>
                <a:cs typeface="Arial" panose="020B0604020202020204" pitchFamily="34" charset="0"/>
              </a:rPr>
              <a:t>Central’s collection would occur through their cost of service.</a:t>
            </a:r>
          </a:p>
          <a:p>
            <a:pPr marL="0" marR="0" lvl="0" indent="0" algn="l" defTabSz="914400" rtl="0" eaLnBrk="0" fontAlgn="base" latinLnBrk="0" hangingPunct="0">
              <a:lnSpc>
                <a:spcPct val="110000"/>
              </a:lnSpc>
              <a:spcBef>
                <a:spcPts val="60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graphicFrame>
        <p:nvGraphicFramePr>
          <p:cNvPr id="6" name="Table 5">
            <a:extLst>
              <a:ext uri="{FF2B5EF4-FFF2-40B4-BE49-F238E27FC236}">
                <a16:creationId xmlns:a16="http://schemas.microsoft.com/office/drawing/2014/main" id="{EBBDF172-6505-FCDE-D9BB-AFFE9DAE2F62}"/>
              </a:ext>
            </a:extLst>
          </p:cNvPr>
          <p:cNvGraphicFramePr>
            <a:graphicFrameLocks noGrp="1"/>
          </p:cNvGraphicFramePr>
          <p:nvPr>
            <p:extLst>
              <p:ext uri="{D42A27DB-BD31-4B8C-83A1-F6EECF244321}">
                <p14:modId xmlns:p14="http://schemas.microsoft.com/office/powerpoint/2010/main" val="894156691"/>
              </p:ext>
            </p:extLst>
          </p:nvPr>
        </p:nvGraphicFramePr>
        <p:xfrm>
          <a:off x="273577" y="188504"/>
          <a:ext cx="8869680" cy="704088"/>
        </p:xfrm>
        <a:graphic>
          <a:graphicData uri="http://schemas.openxmlformats.org/drawingml/2006/table">
            <a:tbl>
              <a:tblPr firstRow="1" bandRow="1">
                <a:tableStyleId>{5C22544A-7EE6-4342-B048-85BDC9FD1C3A}</a:tableStyleId>
              </a:tblPr>
              <a:tblGrid>
                <a:gridCol w="2164504">
                  <a:extLst>
                    <a:ext uri="{9D8B030D-6E8A-4147-A177-3AD203B41FA5}">
                      <a16:colId xmlns:a16="http://schemas.microsoft.com/office/drawing/2014/main" val="3776042927"/>
                    </a:ext>
                  </a:extLst>
                </a:gridCol>
                <a:gridCol w="6705176">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Retail Rates</a:t>
                      </a:r>
                    </a:p>
                  </a:txBody>
                  <a:tcPr anchor="ctr">
                    <a:lnR w="12700" cap="flat" cmpd="sng" algn="ctr">
                      <a:solidFill>
                        <a:srgbClr val="275317"/>
                      </a:solidFill>
                      <a:prstDash val="solid"/>
                      <a:round/>
                      <a:headEnd type="none" w="med" len="med"/>
                      <a:tailEnd type="none" w="med" len="med"/>
                    </a:lnR>
                    <a:noFill/>
                  </a:tcPr>
                </a:tc>
                <a:tc>
                  <a:txBody>
                    <a:bodyPr/>
                    <a:lstStyle/>
                    <a:p>
                      <a:r>
                        <a:rPr lang="en-US" sz="2400" b="0" dirty="0">
                          <a:solidFill>
                            <a:srgbClr val="275317"/>
                          </a:solidFill>
                          <a:latin typeface="Arial" panose="020B0604020202020204" pitchFamily="34" charset="0"/>
                          <a:cs typeface="Arial" panose="020B0604020202020204" pitchFamily="34" charset="0"/>
                        </a:rPr>
                        <a:t>Rate Freeze Concludes in January 2025</a:t>
                      </a:r>
                    </a:p>
                  </a:txBody>
                  <a:tcPr anchor="ctr">
                    <a:lnL w="12700" cap="flat" cmpd="sng" algn="ctr">
                      <a:solidFill>
                        <a:srgbClr val="275317"/>
                      </a:solidFill>
                      <a:prstDash val="solid"/>
                      <a:round/>
                      <a:headEnd type="none" w="med" len="med"/>
                      <a:tailEnd type="none" w="med" len="med"/>
                    </a:lnL>
                    <a:noFill/>
                  </a:tcPr>
                </a:tc>
                <a:extLst>
                  <a:ext uri="{0D108BD9-81ED-4DB2-BD59-A6C34878D82A}">
                    <a16:rowId xmlns:a16="http://schemas.microsoft.com/office/drawing/2014/main" val="4081036703"/>
                  </a:ext>
                </a:extLst>
              </a:tr>
            </a:tbl>
          </a:graphicData>
        </a:graphic>
      </p:graphicFrame>
    </p:spTree>
    <p:extLst>
      <p:ext uri="{BB962C8B-B14F-4D97-AF65-F5344CB8AC3E}">
        <p14:creationId xmlns:p14="http://schemas.microsoft.com/office/powerpoint/2010/main" val="3374870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76AE41D6-02CF-F1ED-78C3-49C5A5A37F30}"/>
              </a:ext>
            </a:extLst>
          </p:cNvPr>
          <p:cNvSpPr txBox="1">
            <a:spLocks/>
          </p:cNvSpPr>
          <p:nvPr/>
        </p:nvSpPr>
        <p:spPr>
          <a:xfrm>
            <a:off x="622299" y="1454016"/>
            <a:ext cx="10947402" cy="1792287"/>
          </a:xfrm>
          <a:prstGeom prst="rect">
            <a:avLst/>
          </a:prstGeom>
          <a:noFill/>
          <a:ln>
            <a:noFill/>
          </a:ln>
        </p:spPr>
        <p:txBody>
          <a:bodyPr lIns="0" tIns="0" rIns="45720" bIns="0" numCol="1" anchor="t">
            <a:noAutofit/>
          </a:bodyPr>
          <a:lstStyle/>
          <a:p>
            <a:pPr marL="171450" marR="0" lvl="0" indent="-171450" algn="just" defTabSz="1018937" fontAlgn="auto">
              <a:spcAft>
                <a:spcPts val="1200"/>
              </a:spcAft>
              <a:buClrTx/>
              <a:buSzPct val="95000"/>
              <a:buFont typeface="Arial" panose="020B0604020202020204" pitchFamily="34" charset="0"/>
              <a:buChar char="•"/>
              <a:tabLst/>
              <a:defRPr/>
            </a:pPr>
            <a:r>
              <a:rPr lang="en-US" sz="1500" kern="0" dirty="0">
                <a:solidFill>
                  <a:srgbClr val="000000"/>
                </a:solidFill>
                <a:latin typeface="Arial" panose="020B0604020202020204" pitchFamily="34" charset="0"/>
                <a:cs typeface="Arial" panose="020B0604020202020204" pitchFamily="34" charset="0"/>
              </a:rPr>
              <a:t>Santee Cooper conducted a year-long rate study for the purpose of revising residential, commercial, industrial and lighting class rates (“2024 Rate Study”) and presented the resulting proposed rates to its Board on June 10, 2024</a:t>
            </a:r>
          </a:p>
          <a:p>
            <a:pPr marL="741363" lvl="1" indent="-284163" algn="just" defTabSz="1018937">
              <a:spcAft>
                <a:spcPts val="1200"/>
              </a:spcAft>
              <a:buSzPct val="95000"/>
              <a:buFont typeface="Arial" panose="020B0604020202020204" pitchFamily="34" charset="0"/>
              <a:buChar char="–"/>
              <a:defRPr/>
            </a:pPr>
            <a:r>
              <a:rPr lang="en-US" sz="1500" kern="0" spc="-20" dirty="0">
                <a:solidFill>
                  <a:srgbClr val="000000"/>
                </a:solidFill>
                <a:latin typeface="Arial" panose="020B0604020202020204" pitchFamily="34" charset="0"/>
                <a:cs typeface="Arial" panose="020B0604020202020204" pitchFamily="34" charset="0"/>
              </a:rPr>
              <a:t>The recommended rate adjustments (detailed below) include a single adjustment to rates effective in April of 2025</a:t>
            </a:r>
          </a:p>
          <a:p>
            <a:pPr marL="741363" lvl="1" indent="-284163" algn="just" defTabSz="1018937">
              <a:spcAft>
                <a:spcPts val="1200"/>
              </a:spcAft>
              <a:buSzPct val="95000"/>
              <a:buFont typeface="Arial" panose="020B0604020202020204" pitchFamily="34" charset="0"/>
              <a:buChar char="–"/>
              <a:defRPr/>
            </a:pPr>
            <a:r>
              <a:rPr lang="en-US" sz="1500" kern="0" spc="-20" dirty="0">
                <a:solidFill>
                  <a:srgbClr val="000000"/>
                </a:solidFill>
                <a:latin typeface="Arial" panose="020B0604020202020204" pitchFamily="34" charset="0"/>
                <a:cs typeface="Arial" panose="020B0604020202020204" pitchFamily="34" charset="0"/>
              </a:rPr>
              <a:t>The Cook Rate Freeze Exceptions are anticipated to be collected through a proposed rider added to customers’ bills and would not be included in the base rate</a:t>
            </a:r>
          </a:p>
        </p:txBody>
      </p:sp>
      <p:graphicFrame>
        <p:nvGraphicFramePr>
          <p:cNvPr id="2" name="Table 1">
            <a:extLst>
              <a:ext uri="{FF2B5EF4-FFF2-40B4-BE49-F238E27FC236}">
                <a16:creationId xmlns:a16="http://schemas.microsoft.com/office/drawing/2014/main" id="{72AD2C53-7E61-2D17-88F7-3C96102058A0}"/>
              </a:ext>
            </a:extLst>
          </p:cNvPr>
          <p:cNvGraphicFramePr>
            <a:graphicFrameLocks noGrp="1"/>
          </p:cNvGraphicFramePr>
          <p:nvPr>
            <p:extLst>
              <p:ext uri="{D42A27DB-BD31-4B8C-83A1-F6EECF244321}">
                <p14:modId xmlns:p14="http://schemas.microsoft.com/office/powerpoint/2010/main" val="824551798"/>
              </p:ext>
            </p:extLst>
          </p:nvPr>
        </p:nvGraphicFramePr>
        <p:xfrm>
          <a:off x="137648" y="188504"/>
          <a:ext cx="9797181" cy="704088"/>
        </p:xfrm>
        <a:graphic>
          <a:graphicData uri="http://schemas.openxmlformats.org/drawingml/2006/table">
            <a:tbl>
              <a:tblPr firstRow="1" bandRow="1">
                <a:tableStyleId>{5C22544A-7EE6-4342-B048-85BDC9FD1C3A}</a:tableStyleId>
              </a:tblPr>
              <a:tblGrid>
                <a:gridCol w="1962998">
                  <a:extLst>
                    <a:ext uri="{9D8B030D-6E8A-4147-A177-3AD203B41FA5}">
                      <a16:colId xmlns:a16="http://schemas.microsoft.com/office/drawing/2014/main" val="3776042927"/>
                    </a:ext>
                  </a:extLst>
                </a:gridCol>
                <a:gridCol w="7834183">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Retail Rates</a:t>
                      </a:r>
                    </a:p>
                  </a:txBody>
                  <a:tcPr anchor="ctr">
                    <a:lnR w="12700" cap="flat" cmpd="sng" algn="ctr">
                      <a:solidFill>
                        <a:srgbClr val="275317"/>
                      </a:solidFill>
                      <a:prstDash val="solid"/>
                      <a:round/>
                      <a:headEnd type="none" w="med" len="med"/>
                      <a:tailEnd type="none" w="med" len="med"/>
                    </a:lnR>
                    <a:noFill/>
                  </a:tcPr>
                </a:tc>
                <a:tc>
                  <a:txBody>
                    <a:bodyPr/>
                    <a:lstStyle/>
                    <a:p>
                      <a:r>
                        <a:rPr lang="en-US" sz="2400" b="0" dirty="0">
                          <a:solidFill>
                            <a:srgbClr val="275317"/>
                          </a:solidFill>
                          <a:latin typeface="Arial" panose="020B0604020202020204" pitchFamily="34" charset="0"/>
                          <a:cs typeface="Arial" panose="020B0604020202020204" pitchFamily="34" charset="0"/>
                        </a:rPr>
                        <a:t>2024 Rate Study and Proposed 2025 Rate Adjustment</a:t>
                      </a:r>
                    </a:p>
                  </a:txBody>
                  <a:tcPr anchor="ctr">
                    <a:lnL w="12700" cap="flat" cmpd="sng" algn="ctr">
                      <a:solidFill>
                        <a:srgbClr val="275317"/>
                      </a:solidFill>
                      <a:prstDash val="solid"/>
                      <a:round/>
                      <a:headEnd type="none" w="med" len="med"/>
                      <a:tailEnd type="none" w="med" len="med"/>
                    </a:lnL>
                    <a:noFill/>
                  </a:tcPr>
                </a:tc>
                <a:extLst>
                  <a:ext uri="{0D108BD9-81ED-4DB2-BD59-A6C34878D82A}">
                    <a16:rowId xmlns:a16="http://schemas.microsoft.com/office/drawing/2014/main" val="4081036703"/>
                  </a:ext>
                </a:extLst>
              </a:tr>
            </a:tbl>
          </a:graphicData>
        </a:graphic>
      </p:graphicFrame>
      <p:graphicFrame>
        <p:nvGraphicFramePr>
          <p:cNvPr id="5" name="Table 4">
            <a:extLst>
              <a:ext uri="{FF2B5EF4-FFF2-40B4-BE49-F238E27FC236}">
                <a16:creationId xmlns:a16="http://schemas.microsoft.com/office/drawing/2014/main" id="{53C6A222-C915-48A4-0564-7B0EF23DF0D5}"/>
              </a:ext>
            </a:extLst>
          </p:cNvPr>
          <p:cNvGraphicFramePr>
            <a:graphicFrameLocks noGrp="1"/>
          </p:cNvGraphicFramePr>
          <p:nvPr>
            <p:extLst>
              <p:ext uri="{D42A27DB-BD31-4B8C-83A1-F6EECF244321}">
                <p14:modId xmlns:p14="http://schemas.microsoft.com/office/powerpoint/2010/main" val="2548594728"/>
              </p:ext>
            </p:extLst>
          </p:nvPr>
        </p:nvGraphicFramePr>
        <p:xfrm>
          <a:off x="6096000" y="3429000"/>
          <a:ext cx="5473700" cy="2529378"/>
        </p:xfrm>
        <a:graphic>
          <a:graphicData uri="http://schemas.openxmlformats.org/drawingml/2006/table">
            <a:tbl>
              <a:tblPr firstRow="1" bandRow="1">
                <a:tableStyleId>{5C22544A-7EE6-4342-B048-85BDC9FD1C3A}</a:tableStyleId>
              </a:tblPr>
              <a:tblGrid>
                <a:gridCol w="2736850">
                  <a:extLst>
                    <a:ext uri="{9D8B030D-6E8A-4147-A177-3AD203B41FA5}">
                      <a16:colId xmlns:a16="http://schemas.microsoft.com/office/drawing/2014/main" val="3012967603"/>
                    </a:ext>
                  </a:extLst>
                </a:gridCol>
                <a:gridCol w="2736850">
                  <a:extLst>
                    <a:ext uri="{9D8B030D-6E8A-4147-A177-3AD203B41FA5}">
                      <a16:colId xmlns:a16="http://schemas.microsoft.com/office/drawing/2014/main" val="4167870418"/>
                    </a:ext>
                  </a:extLst>
                </a:gridCol>
              </a:tblGrid>
              <a:tr h="334501">
                <a:tc gridSpan="2">
                  <a:txBody>
                    <a:bodyPr/>
                    <a:lstStyle/>
                    <a:p>
                      <a:pPr algn="ctr"/>
                      <a:r>
                        <a:rPr lang="en-US" sz="1200" dirty="0">
                          <a:latin typeface="Arial" panose="020B0604020202020204" pitchFamily="34" charset="0"/>
                          <a:cs typeface="Arial" panose="020B0604020202020204" pitchFamily="34" charset="0"/>
                        </a:rPr>
                        <a:t>Proposed Average Annual Increase in Revenues </a:t>
                      </a:r>
                      <a:r>
                        <a:rPr lang="en-US" sz="1200" baseline="30000" dirty="0">
                          <a:latin typeface="Arial" panose="020B0604020202020204" pitchFamily="34" charset="0"/>
                          <a:cs typeface="Arial" panose="020B0604020202020204" pitchFamily="34" charset="0"/>
                        </a:rPr>
                        <a:t>1</a:t>
                      </a:r>
                    </a:p>
                  </a:txBody>
                  <a:tcPr>
                    <a:solidFill>
                      <a:schemeClr val="accent6">
                        <a:lumMod val="50000"/>
                      </a:schemeClr>
                    </a:solidFill>
                  </a:tcPr>
                </a:tc>
                <a:tc hMerge="1">
                  <a:txBody>
                    <a:bodyPr/>
                    <a:lstStyle/>
                    <a:p>
                      <a:endParaRPr lang="en-US" dirty="0"/>
                    </a:p>
                  </a:txBody>
                  <a:tcPr/>
                </a:tc>
                <a:extLst>
                  <a:ext uri="{0D108BD9-81ED-4DB2-BD59-A6C34878D82A}">
                    <a16:rowId xmlns:a16="http://schemas.microsoft.com/office/drawing/2014/main" val="625914497"/>
                  </a:ext>
                </a:extLst>
              </a:tr>
              <a:tr h="522372">
                <a:tc>
                  <a:txBody>
                    <a:bodyPr/>
                    <a:lstStyle/>
                    <a:p>
                      <a:pPr algn="ctr"/>
                      <a:r>
                        <a:rPr lang="en-US" sz="1200" dirty="0">
                          <a:solidFill>
                            <a:schemeClr val="bg1"/>
                          </a:solidFill>
                          <a:latin typeface="Arial" panose="020B0604020202020204" pitchFamily="34" charset="0"/>
                          <a:cs typeface="Arial" panose="020B0604020202020204" pitchFamily="34" charset="0"/>
                        </a:rPr>
                        <a:t>Customer Class</a:t>
                      </a:r>
                    </a:p>
                  </a:txBody>
                  <a:tcPr>
                    <a:solidFill>
                      <a:schemeClr val="accent6">
                        <a:lumMod val="75000"/>
                      </a:schemeClr>
                    </a:solidFill>
                  </a:tcPr>
                </a:tc>
                <a:tc>
                  <a:txBody>
                    <a:bodyPr/>
                    <a:lstStyle/>
                    <a:p>
                      <a:pPr algn="ctr"/>
                      <a:r>
                        <a:rPr lang="en-US" sz="1200" dirty="0">
                          <a:solidFill>
                            <a:schemeClr val="bg1"/>
                          </a:solidFill>
                          <a:latin typeface="Arial" panose="020B0604020202020204" pitchFamily="34" charset="0"/>
                          <a:cs typeface="Arial" panose="020B0604020202020204" pitchFamily="34" charset="0"/>
                        </a:rPr>
                        <a:t>Proposed Rates in 2025</a:t>
                      </a:r>
                      <a:r>
                        <a:rPr lang="en-US" sz="1200" baseline="30000" dirty="0">
                          <a:solidFill>
                            <a:schemeClr val="bg1"/>
                          </a:solidFill>
                          <a:latin typeface="Arial" panose="020B0604020202020204" pitchFamily="34" charset="0"/>
                          <a:cs typeface="Arial" panose="020B0604020202020204" pitchFamily="34" charset="0"/>
                        </a:rPr>
                        <a:t>2</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 (vs Present Rates)</a:t>
                      </a:r>
                    </a:p>
                  </a:txBody>
                  <a:tcPr>
                    <a:solidFill>
                      <a:schemeClr val="accent6">
                        <a:lumMod val="75000"/>
                      </a:schemeClr>
                    </a:solidFill>
                  </a:tcPr>
                </a:tc>
                <a:extLst>
                  <a:ext uri="{0D108BD9-81ED-4DB2-BD59-A6C34878D82A}">
                    <a16:rowId xmlns:a16="http://schemas.microsoft.com/office/drawing/2014/main" val="3400601702"/>
                  </a:ext>
                </a:extLst>
              </a:tr>
              <a:tr h="334501">
                <a:tc>
                  <a:txBody>
                    <a:bodyPr/>
                    <a:lstStyle/>
                    <a:p>
                      <a:r>
                        <a:rPr lang="en-US" sz="1200" dirty="0">
                          <a:latin typeface="Arial" panose="020B0604020202020204" pitchFamily="34" charset="0"/>
                          <a:cs typeface="Arial" panose="020B0604020202020204" pitchFamily="34" charset="0"/>
                        </a:rPr>
                        <a:t>Residential</a:t>
                      </a:r>
                      <a:r>
                        <a:rPr lang="en-US" sz="1200" baseline="30000" dirty="0">
                          <a:latin typeface="Arial" panose="020B0604020202020204" pitchFamily="34" charset="0"/>
                          <a:cs typeface="Arial" panose="020B0604020202020204" pitchFamily="34" charset="0"/>
                        </a:rPr>
                        <a:t>3</a:t>
                      </a:r>
                    </a:p>
                  </a:txBody>
                  <a:tcPr>
                    <a:solidFill>
                      <a:schemeClr val="bg1">
                        <a:lumMod val="75000"/>
                      </a:schemeClr>
                    </a:solidFill>
                  </a:tcPr>
                </a:tc>
                <a:tc>
                  <a:txBody>
                    <a:bodyPr/>
                    <a:lstStyle/>
                    <a:p>
                      <a:pPr algn="ctr"/>
                      <a:r>
                        <a:rPr lang="en-US" sz="1200" dirty="0">
                          <a:latin typeface="Arial" panose="020B0604020202020204" pitchFamily="34" charset="0"/>
                          <a:cs typeface="Arial" panose="020B0604020202020204" pitchFamily="34" charset="0"/>
                        </a:rPr>
                        <a:t>8.7%</a:t>
                      </a:r>
                    </a:p>
                  </a:txBody>
                  <a:tcPr>
                    <a:solidFill>
                      <a:schemeClr val="bg1">
                        <a:lumMod val="75000"/>
                      </a:schemeClr>
                    </a:solidFill>
                  </a:tcPr>
                </a:tc>
                <a:extLst>
                  <a:ext uri="{0D108BD9-81ED-4DB2-BD59-A6C34878D82A}">
                    <a16:rowId xmlns:a16="http://schemas.microsoft.com/office/drawing/2014/main" val="3204045955"/>
                  </a:ext>
                </a:extLst>
              </a:tr>
              <a:tr h="334501">
                <a:tc>
                  <a:txBody>
                    <a:bodyPr/>
                    <a:lstStyle/>
                    <a:p>
                      <a:r>
                        <a:rPr lang="en-US" sz="1200" dirty="0">
                          <a:latin typeface="Arial" panose="020B0604020202020204" pitchFamily="34" charset="0"/>
                          <a:cs typeface="Arial" panose="020B0604020202020204" pitchFamily="34" charset="0"/>
                        </a:rPr>
                        <a:t>Commercial</a:t>
                      </a:r>
                    </a:p>
                  </a:txBody>
                  <a:tcPr>
                    <a:solidFill>
                      <a:schemeClr val="bg1"/>
                    </a:solidFill>
                  </a:tcPr>
                </a:tc>
                <a:tc>
                  <a:txBody>
                    <a:bodyPr/>
                    <a:lstStyle/>
                    <a:p>
                      <a:pPr algn="ctr"/>
                      <a:r>
                        <a:rPr lang="en-US" sz="1200" dirty="0">
                          <a:latin typeface="Arial" panose="020B0604020202020204" pitchFamily="34" charset="0"/>
                          <a:cs typeface="Arial" panose="020B0604020202020204" pitchFamily="34" charset="0"/>
                        </a:rPr>
                        <a:t>4.1%</a:t>
                      </a:r>
                    </a:p>
                  </a:txBody>
                  <a:tcPr>
                    <a:solidFill>
                      <a:schemeClr val="bg1"/>
                    </a:solidFill>
                  </a:tcPr>
                </a:tc>
                <a:extLst>
                  <a:ext uri="{0D108BD9-81ED-4DB2-BD59-A6C34878D82A}">
                    <a16:rowId xmlns:a16="http://schemas.microsoft.com/office/drawing/2014/main" val="1051262775"/>
                  </a:ext>
                </a:extLst>
              </a:tr>
              <a:tr h="334501">
                <a:tc>
                  <a:txBody>
                    <a:bodyPr/>
                    <a:lstStyle/>
                    <a:p>
                      <a:r>
                        <a:rPr lang="en-US" sz="1200" dirty="0">
                          <a:latin typeface="Arial" panose="020B0604020202020204" pitchFamily="34" charset="0"/>
                          <a:cs typeface="Arial" panose="020B0604020202020204" pitchFamily="34" charset="0"/>
                        </a:rPr>
                        <a:t>Lighting</a:t>
                      </a:r>
                    </a:p>
                  </a:txBody>
                  <a:tcPr>
                    <a:solidFill>
                      <a:schemeClr val="bg1">
                        <a:lumMod val="85000"/>
                      </a:schemeClr>
                    </a:solidFill>
                  </a:tcPr>
                </a:tc>
                <a:tc>
                  <a:txBody>
                    <a:bodyPr/>
                    <a:lstStyle/>
                    <a:p>
                      <a:pPr algn="ctr"/>
                      <a:r>
                        <a:rPr lang="en-US" sz="1200" dirty="0">
                          <a:latin typeface="Arial" panose="020B0604020202020204" pitchFamily="34" charset="0"/>
                          <a:cs typeface="Arial" panose="020B0604020202020204" pitchFamily="34" charset="0"/>
                        </a:rPr>
                        <a:t>5.0%</a:t>
                      </a:r>
                    </a:p>
                  </a:txBody>
                  <a:tcPr>
                    <a:solidFill>
                      <a:schemeClr val="bg1">
                        <a:lumMod val="85000"/>
                      </a:schemeClr>
                    </a:solidFill>
                  </a:tcPr>
                </a:tc>
                <a:extLst>
                  <a:ext uri="{0D108BD9-81ED-4DB2-BD59-A6C34878D82A}">
                    <a16:rowId xmlns:a16="http://schemas.microsoft.com/office/drawing/2014/main" val="3780120257"/>
                  </a:ext>
                </a:extLst>
              </a:tr>
              <a:tr h="334501">
                <a:tc>
                  <a:txBody>
                    <a:bodyPr/>
                    <a:lstStyle/>
                    <a:p>
                      <a:r>
                        <a:rPr lang="en-US" sz="1200" dirty="0">
                          <a:latin typeface="Arial" panose="020B0604020202020204" pitchFamily="34" charset="0"/>
                          <a:cs typeface="Arial" panose="020B0604020202020204" pitchFamily="34" charset="0"/>
                        </a:rPr>
                        <a:t>Industrial</a:t>
                      </a:r>
                      <a:r>
                        <a:rPr lang="en-US" sz="1200" baseline="30000" dirty="0">
                          <a:latin typeface="Arial" panose="020B0604020202020204" pitchFamily="34" charset="0"/>
                          <a:cs typeface="Arial" panose="020B0604020202020204" pitchFamily="34" charset="0"/>
                        </a:rPr>
                        <a:t>4</a:t>
                      </a:r>
                    </a:p>
                  </a:txBody>
                  <a:tcPr>
                    <a:solidFill>
                      <a:schemeClr val="bg1"/>
                    </a:solidFill>
                  </a:tcPr>
                </a:tc>
                <a:tc>
                  <a:txBody>
                    <a:bodyPr/>
                    <a:lstStyle/>
                    <a:p>
                      <a:pPr algn="ctr"/>
                      <a:r>
                        <a:rPr lang="en-US" sz="1200" dirty="0">
                          <a:latin typeface="Arial" panose="020B0604020202020204" pitchFamily="34" charset="0"/>
                          <a:cs typeface="Arial" panose="020B0604020202020204" pitchFamily="34" charset="0"/>
                        </a:rPr>
                        <a:t>2.8%</a:t>
                      </a:r>
                    </a:p>
                  </a:txBody>
                  <a:tcPr>
                    <a:solidFill>
                      <a:schemeClr val="bg1"/>
                    </a:solidFill>
                  </a:tcPr>
                </a:tc>
                <a:extLst>
                  <a:ext uri="{0D108BD9-81ED-4DB2-BD59-A6C34878D82A}">
                    <a16:rowId xmlns:a16="http://schemas.microsoft.com/office/drawing/2014/main" val="3241481722"/>
                  </a:ext>
                </a:extLst>
              </a:tr>
              <a:tr h="334501">
                <a:tc>
                  <a:txBody>
                    <a:bodyPr/>
                    <a:lstStyle/>
                    <a:p>
                      <a:r>
                        <a:rPr lang="en-US" sz="1200" b="1" dirty="0">
                          <a:latin typeface="Arial" panose="020B0604020202020204" pitchFamily="34" charset="0"/>
                          <a:cs typeface="Arial" panose="020B0604020202020204" pitchFamily="34" charset="0"/>
                        </a:rPr>
                        <a:t>TOTAL AVERAGE</a:t>
                      </a:r>
                    </a:p>
                  </a:txBody>
                  <a:tcPr>
                    <a:solidFill>
                      <a:schemeClr val="bg1">
                        <a:lumMod val="85000"/>
                      </a:schemeClr>
                    </a:solidFill>
                  </a:tcPr>
                </a:tc>
                <a:tc>
                  <a:txBody>
                    <a:bodyPr/>
                    <a:lstStyle/>
                    <a:p>
                      <a:pPr algn="ctr"/>
                      <a:r>
                        <a:rPr lang="en-US" sz="1200" b="1" dirty="0">
                          <a:latin typeface="Arial" panose="020B0604020202020204" pitchFamily="34" charset="0"/>
                          <a:cs typeface="Arial" panose="020B0604020202020204" pitchFamily="34" charset="0"/>
                        </a:rPr>
                        <a:t>4.9%</a:t>
                      </a:r>
                    </a:p>
                  </a:txBody>
                  <a:tcPr>
                    <a:solidFill>
                      <a:schemeClr val="bg1">
                        <a:lumMod val="85000"/>
                      </a:schemeClr>
                    </a:solidFill>
                  </a:tcPr>
                </a:tc>
                <a:extLst>
                  <a:ext uri="{0D108BD9-81ED-4DB2-BD59-A6C34878D82A}">
                    <a16:rowId xmlns:a16="http://schemas.microsoft.com/office/drawing/2014/main" val="3067750145"/>
                  </a:ext>
                </a:extLst>
              </a:tr>
            </a:tbl>
          </a:graphicData>
        </a:graphic>
      </p:graphicFrame>
      <p:sp>
        <p:nvSpPr>
          <p:cNvPr id="7" name="TextBox 6">
            <a:extLst>
              <a:ext uri="{FF2B5EF4-FFF2-40B4-BE49-F238E27FC236}">
                <a16:creationId xmlns:a16="http://schemas.microsoft.com/office/drawing/2014/main" id="{8D1AFAB3-D68C-7A80-0EF3-A54E72947959}"/>
              </a:ext>
            </a:extLst>
          </p:cNvPr>
          <p:cNvSpPr txBox="1">
            <a:spLocks noChangeArrowheads="1"/>
          </p:cNvSpPr>
          <p:nvPr/>
        </p:nvSpPr>
        <p:spPr bwMode="auto">
          <a:xfrm>
            <a:off x="6095999" y="5982168"/>
            <a:ext cx="55206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90500" indent="-190500" eaLnBrk="0" hangingPunct="0">
              <a:spcBef>
                <a:spcPct val="50000"/>
              </a:spcBef>
              <a:defRPr sz="1000" b="1">
                <a:solidFill>
                  <a:schemeClr val="tx1"/>
                </a:solidFill>
                <a:latin typeface="Arial" charset="0"/>
              </a:defRPr>
            </a:lvl1pPr>
            <a:lvl2pPr marL="742950" indent="-285750" eaLnBrk="0" hangingPunct="0">
              <a:spcBef>
                <a:spcPct val="50000"/>
              </a:spcBef>
              <a:defRPr sz="1000" b="1">
                <a:solidFill>
                  <a:schemeClr val="tx1"/>
                </a:solidFill>
                <a:latin typeface="Arial" charset="0"/>
              </a:defRPr>
            </a:lvl2pPr>
            <a:lvl3pPr marL="1143000" indent="-228600" eaLnBrk="0" hangingPunct="0">
              <a:spcBef>
                <a:spcPct val="50000"/>
              </a:spcBef>
              <a:defRPr sz="1000" b="1">
                <a:solidFill>
                  <a:schemeClr val="tx1"/>
                </a:solidFill>
                <a:latin typeface="Arial" charset="0"/>
              </a:defRPr>
            </a:lvl3pPr>
            <a:lvl4pPr marL="1600200" indent="-228600" eaLnBrk="0" hangingPunct="0">
              <a:spcBef>
                <a:spcPct val="50000"/>
              </a:spcBef>
              <a:defRPr sz="1000" b="1">
                <a:solidFill>
                  <a:schemeClr val="tx1"/>
                </a:solidFill>
                <a:latin typeface="Arial" charset="0"/>
              </a:defRPr>
            </a:lvl4pPr>
            <a:lvl5pPr marL="2057400" indent="-228600" eaLnBrk="0" hangingPunct="0">
              <a:spcBef>
                <a:spcPct val="50000"/>
              </a:spcBef>
              <a:defRPr sz="1000" b="1">
                <a:solidFill>
                  <a:schemeClr val="tx1"/>
                </a:solidFill>
                <a:latin typeface="Arial" charset="0"/>
              </a:defRPr>
            </a:lvl5pPr>
            <a:lvl6pPr marL="2514600" indent="-228600" eaLnBrk="0" fontAlgn="base" hangingPunct="0">
              <a:spcBef>
                <a:spcPct val="50000"/>
              </a:spcBef>
              <a:spcAft>
                <a:spcPct val="0"/>
              </a:spcAft>
              <a:defRPr sz="1000" b="1">
                <a:solidFill>
                  <a:schemeClr val="tx1"/>
                </a:solidFill>
                <a:latin typeface="Arial" charset="0"/>
              </a:defRPr>
            </a:lvl6pPr>
            <a:lvl7pPr marL="2971800" indent="-228600" eaLnBrk="0" fontAlgn="base" hangingPunct="0">
              <a:spcBef>
                <a:spcPct val="50000"/>
              </a:spcBef>
              <a:spcAft>
                <a:spcPct val="0"/>
              </a:spcAft>
              <a:defRPr sz="1000" b="1">
                <a:solidFill>
                  <a:schemeClr val="tx1"/>
                </a:solidFill>
                <a:latin typeface="Arial" charset="0"/>
              </a:defRPr>
            </a:lvl7pPr>
            <a:lvl8pPr marL="3429000" indent="-228600" eaLnBrk="0" fontAlgn="base" hangingPunct="0">
              <a:spcBef>
                <a:spcPct val="50000"/>
              </a:spcBef>
              <a:spcAft>
                <a:spcPct val="0"/>
              </a:spcAft>
              <a:defRPr sz="1000" b="1">
                <a:solidFill>
                  <a:schemeClr val="tx1"/>
                </a:solidFill>
                <a:latin typeface="Arial" charset="0"/>
              </a:defRPr>
            </a:lvl8pPr>
            <a:lvl9pPr marL="3886200" indent="-228600" eaLnBrk="0" fontAlgn="base" hangingPunct="0">
              <a:spcBef>
                <a:spcPct val="50000"/>
              </a:spcBef>
              <a:spcAft>
                <a:spcPct val="0"/>
              </a:spcAft>
              <a:defRPr sz="1000" b="1">
                <a:solidFill>
                  <a:schemeClr val="tx1"/>
                </a:solidFill>
                <a:latin typeface="Arial" charset="0"/>
              </a:defRPr>
            </a:lvl9pPr>
          </a:lstStyle>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US" sz="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Average increase in total revenues for all customers in class. </a:t>
            </a:r>
            <a:r>
              <a:rPr kumimoji="0" lang="en-US" sz="800" b="0" i="1"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Not all customers in a class will experience the same level of adjustment</a:t>
            </a: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US" sz="800" b="0" i="1"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Does not include recovery of Cook exceptions</a:t>
            </a: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US" sz="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Does not reflect any changes in customer behavior based on new rate design  </a:t>
            </a:r>
            <a:endParaRPr kumimoji="0" lang="en-US" sz="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l" defTabSz="914400" rtl="0" eaLnBrk="0" fontAlgn="auto" latinLnBrk="0" hangingPunct="0">
              <a:lnSpc>
                <a:spcPct val="100000"/>
              </a:lnSpc>
              <a:spcBef>
                <a:spcPts val="0"/>
              </a:spcBef>
              <a:spcAft>
                <a:spcPts val="0"/>
              </a:spcAft>
              <a:buClrTx/>
              <a:buSzTx/>
              <a:buFont typeface="+mj-lt"/>
              <a:buAutoNum type="arabicPeriod"/>
              <a:tabLst/>
              <a:defRPr/>
            </a:pPr>
            <a:r>
              <a:rPr kumimoji="0" lang="en-US" sz="800" b="0" i="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Includes Industrial Firm &amp; Non-Firm</a:t>
            </a:r>
          </a:p>
        </p:txBody>
      </p:sp>
      <p:graphicFrame>
        <p:nvGraphicFramePr>
          <p:cNvPr id="4" name="Table 3">
            <a:extLst>
              <a:ext uri="{FF2B5EF4-FFF2-40B4-BE49-F238E27FC236}">
                <a16:creationId xmlns:a16="http://schemas.microsoft.com/office/drawing/2014/main" id="{148A5CA5-4E04-0082-332C-CBA3956CEA86}"/>
              </a:ext>
            </a:extLst>
          </p:cNvPr>
          <p:cNvGraphicFramePr>
            <a:graphicFrameLocks noGrp="1"/>
          </p:cNvGraphicFramePr>
          <p:nvPr>
            <p:extLst>
              <p:ext uri="{D42A27DB-BD31-4B8C-83A1-F6EECF244321}">
                <p14:modId xmlns:p14="http://schemas.microsoft.com/office/powerpoint/2010/main" val="3297897320"/>
              </p:ext>
            </p:extLst>
          </p:nvPr>
        </p:nvGraphicFramePr>
        <p:xfrm>
          <a:off x="622299" y="3428051"/>
          <a:ext cx="5210089" cy="2572136"/>
        </p:xfrm>
        <a:graphic>
          <a:graphicData uri="http://schemas.openxmlformats.org/drawingml/2006/table">
            <a:tbl>
              <a:tblPr firstRow="1" bandRow="1">
                <a:tableStyleId>{5C22544A-7EE6-4342-B048-85BDC9FD1C3A}</a:tableStyleId>
              </a:tblPr>
              <a:tblGrid>
                <a:gridCol w="3196148">
                  <a:extLst>
                    <a:ext uri="{9D8B030D-6E8A-4147-A177-3AD203B41FA5}">
                      <a16:colId xmlns:a16="http://schemas.microsoft.com/office/drawing/2014/main" val="3012967603"/>
                    </a:ext>
                  </a:extLst>
                </a:gridCol>
                <a:gridCol w="2013941">
                  <a:extLst>
                    <a:ext uri="{9D8B030D-6E8A-4147-A177-3AD203B41FA5}">
                      <a16:colId xmlns:a16="http://schemas.microsoft.com/office/drawing/2014/main" val="4167870418"/>
                    </a:ext>
                  </a:extLst>
                </a:gridCol>
              </a:tblGrid>
              <a:tr h="340198">
                <a:tc gridSpan="2">
                  <a:txBody>
                    <a:bodyPr/>
                    <a:lstStyle/>
                    <a:p>
                      <a:pPr algn="ctr"/>
                      <a:r>
                        <a:rPr lang="en-US" sz="1200" dirty="0">
                          <a:latin typeface="Arial" panose="020B0604020202020204" pitchFamily="34" charset="0"/>
                          <a:cs typeface="Arial" panose="020B0604020202020204" pitchFamily="34" charset="0"/>
                        </a:rPr>
                        <a:t>Rate Process Timeline</a:t>
                      </a:r>
                    </a:p>
                  </a:txBody>
                  <a:tcPr>
                    <a:solidFill>
                      <a:schemeClr val="accent6">
                        <a:lumMod val="50000"/>
                      </a:schemeClr>
                    </a:solidFill>
                  </a:tcPr>
                </a:tc>
                <a:tc hMerge="1">
                  <a:txBody>
                    <a:bodyPr/>
                    <a:lstStyle/>
                    <a:p>
                      <a:endParaRPr lang="en-US" dirty="0"/>
                    </a:p>
                  </a:txBody>
                  <a:tcPr/>
                </a:tc>
                <a:extLst>
                  <a:ext uri="{0D108BD9-81ED-4DB2-BD59-A6C34878D82A}">
                    <a16:rowId xmlns:a16="http://schemas.microsoft.com/office/drawing/2014/main" val="625914497"/>
                  </a:ext>
                </a:extLst>
              </a:tr>
              <a:tr h="650982">
                <a:tc>
                  <a:txBody>
                    <a:bodyPr/>
                    <a:lstStyle/>
                    <a:p>
                      <a:r>
                        <a:rPr lang="en-US" sz="1200" b="0" dirty="0">
                          <a:solidFill>
                            <a:schemeClr val="tx1"/>
                          </a:solidFill>
                          <a:latin typeface="Arial" panose="020B0604020202020204" pitchFamily="34" charset="0"/>
                          <a:cs typeface="Arial" panose="020B0604020202020204" pitchFamily="34" charset="0"/>
                        </a:rPr>
                        <a:t>Board Meeting for interested parties to appear and speak in person and offer comments directly to the Board</a:t>
                      </a:r>
                    </a:p>
                  </a:txBody>
                  <a:tcPr anchor="ctr">
                    <a:solidFill>
                      <a:schemeClr val="bg1">
                        <a:lumMod val="75000"/>
                      </a:schemeClr>
                    </a:solidFill>
                  </a:tcPr>
                </a:tc>
                <a:tc>
                  <a:txBody>
                    <a:bodyPr/>
                    <a:lstStyle/>
                    <a:p>
                      <a:pPr algn="ctr"/>
                      <a:r>
                        <a:rPr lang="en-US" sz="1200" b="0" dirty="0">
                          <a:solidFill>
                            <a:schemeClr val="tx1"/>
                          </a:solidFill>
                          <a:latin typeface="Arial" panose="020B0604020202020204" pitchFamily="34" charset="0"/>
                          <a:cs typeface="Arial" panose="020B0604020202020204" pitchFamily="34" charset="0"/>
                        </a:rPr>
                        <a:t>October 8, 2024</a:t>
                      </a:r>
                    </a:p>
                  </a:txBody>
                  <a:tcPr anchor="ctr">
                    <a:solidFill>
                      <a:schemeClr val="bg1">
                        <a:lumMod val="75000"/>
                      </a:schemeClr>
                    </a:solidFill>
                  </a:tcPr>
                </a:tc>
                <a:extLst>
                  <a:ext uri="{0D108BD9-81ED-4DB2-BD59-A6C34878D82A}">
                    <a16:rowId xmlns:a16="http://schemas.microsoft.com/office/drawing/2014/main" val="3204045955"/>
                  </a:ext>
                </a:extLst>
              </a:tr>
              <a:tr h="650982">
                <a:tc>
                  <a:txBody>
                    <a:bodyPr/>
                    <a:lstStyle/>
                    <a:p>
                      <a:r>
                        <a:rPr lang="en-US" sz="1200" dirty="0">
                          <a:solidFill>
                            <a:schemeClr val="tx1"/>
                          </a:solidFill>
                          <a:latin typeface="Arial" panose="020B0604020202020204" pitchFamily="34" charset="0"/>
                          <a:cs typeface="Arial" panose="020B0604020202020204" pitchFamily="34" charset="0"/>
                        </a:rPr>
                        <a:t>Board meeting to receive management’s recommendation concerning proposed rate adjustments</a:t>
                      </a:r>
                    </a:p>
                  </a:txBody>
                  <a:tcPr anchor="ctr">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November 7, 2024</a:t>
                      </a:r>
                    </a:p>
                  </a:txBody>
                  <a:tcPr anchor="ctr">
                    <a:solidFill>
                      <a:schemeClr val="bg1"/>
                    </a:solidFill>
                  </a:tcPr>
                </a:tc>
                <a:extLst>
                  <a:ext uri="{0D108BD9-81ED-4DB2-BD59-A6C34878D82A}">
                    <a16:rowId xmlns:a16="http://schemas.microsoft.com/office/drawing/2014/main" val="1051262775"/>
                  </a:ext>
                </a:extLst>
              </a:tr>
              <a:tr h="464987">
                <a:tc>
                  <a:txBody>
                    <a:bodyPr/>
                    <a:lstStyle/>
                    <a:p>
                      <a:r>
                        <a:rPr lang="en-US" sz="1200" dirty="0">
                          <a:solidFill>
                            <a:schemeClr val="tx1"/>
                          </a:solidFill>
                          <a:latin typeface="Arial" panose="020B0604020202020204" pitchFamily="34" charset="0"/>
                          <a:cs typeface="Arial" panose="020B0604020202020204" pitchFamily="34" charset="0"/>
                        </a:rPr>
                        <a:t>Board’s vote on the proposed adjustments</a:t>
                      </a:r>
                    </a:p>
                  </a:txBody>
                  <a:tcPr anchor="ctr">
                    <a:solidFill>
                      <a:schemeClr val="bg1">
                        <a:lumMod val="85000"/>
                      </a:schemeClr>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December 9, 2024</a:t>
                      </a:r>
                    </a:p>
                  </a:txBody>
                  <a:tcPr anchor="ctr">
                    <a:solidFill>
                      <a:schemeClr val="bg1">
                        <a:lumMod val="85000"/>
                      </a:schemeClr>
                    </a:solidFill>
                  </a:tcPr>
                </a:tc>
                <a:extLst>
                  <a:ext uri="{0D108BD9-81ED-4DB2-BD59-A6C34878D82A}">
                    <a16:rowId xmlns:a16="http://schemas.microsoft.com/office/drawing/2014/main" val="3780120257"/>
                  </a:ext>
                </a:extLst>
              </a:tr>
              <a:tr h="464987">
                <a:tc>
                  <a:txBody>
                    <a:bodyPr/>
                    <a:lstStyle/>
                    <a:p>
                      <a:r>
                        <a:rPr lang="en-US" sz="1200" dirty="0">
                          <a:solidFill>
                            <a:schemeClr val="tx1"/>
                          </a:solidFill>
                          <a:latin typeface="Arial" panose="020B0604020202020204" pitchFamily="34" charset="0"/>
                          <a:cs typeface="Arial" panose="020B0604020202020204" pitchFamily="34" charset="0"/>
                        </a:rPr>
                        <a:t>Implementation of the proposed adjustments, if approved</a:t>
                      </a:r>
                    </a:p>
                  </a:txBody>
                  <a:tcPr anchor="ctr">
                    <a:solidFill>
                      <a:schemeClr val="bg1"/>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April 1, 2025</a:t>
                      </a:r>
                    </a:p>
                  </a:txBody>
                  <a:tcPr anchor="ctr">
                    <a:solidFill>
                      <a:schemeClr val="bg1"/>
                    </a:solidFill>
                  </a:tcPr>
                </a:tc>
                <a:extLst>
                  <a:ext uri="{0D108BD9-81ED-4DB2-BD59-A6C34878D82A}">
                    <a16:rowId xmlns:a16="http://schemas.microsoft.com/office/drawing/2014/main" val="3241481722"/>
                  </a:ext>
                </a:extLst>
              </a:tr>
            </a:tbl>
          </a:graphicData>
        </a:graphic>
      </p:graphicFrame>
    </p:spTree>
    <p:extLst>
      <p:ext uri="{BB962C8B-B14F-4D97-AF65-F5344CB8AC3E}">
        <p14:creationId xmlns:p14="http://schemas.microsoft.com/office/powerpoint/2010/main" val="2885249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7BD94333-044C-FA43-34BB-606B8939E3D6}"/>
              </a:ext>
            </a:extLst>
          </p:cNvPr>
          <p:cNvSpPr>
            <a:spLocks noChangeArrowheads="1"/>
          </p:cNvSpPr>
          <p:nvPr/>
        </p:nvSpPr>
        <p:spPr bwMode="gray">
          <a:xfrm>
            <a:off x="1059958" y="3826700"/>
            <a:ext cx="3200400" cy="394838"/>
          </a:xfrm>
          <a:prstGeom prst="rect">
            <a:avLst/>
          </a:prstGeom>
          <a:solidFill>
            <a:srgbClr val="275937"/>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Residential Rate </a:t>
            </a:r>
          </a:p>
          <a:p>
            <a:pPr marL="0" marR="0" lvl="0" indent="0" algn="ctr" defTabSz="683739" rtl="0" eaLnBrk="0" fontAlgn="base" latinLnBrk="0" hangingPunct="0">
              <a:lnSpc>
                <a:spcPct val="100000"/>
              </a:lnSpc>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(1,000 kWh)</a:t>
            </a:r>
          </a:p>
        </p:txBody>
      </p:sp>
      <p:sp>
        <p:nvSpPr>
          <p:cNvPr id="7" name="Rectangle 14">
            <a:extLst>
              <a:ext uri="{FF2B5EF4-FFF2-40B4-BE49-F238E27FC236}">
                <a16:creationId xmlns:a16="http://schemas.microsoft.com/office/drawing/2014/main" id="{D059ED98-E54C-A2DA-4B42-75136D59CD86}"/>
              </a:ext>
            </a:extLst>
          </p:cNvPr>
          <p:cNvSpPr>
            <a:spLocks noChangeArrowheads="1"/>
          </p:cNvSpPr>
          <p:nvPr/>
        </p:nvSpPr>
        <p:spPr bwMode="gray">
          <a:xfrm>
            <a:off x="4482993" y="3826700"/>
            <a:ext cx="3200400" cy="394838"/>
          </a:xfrm>
          <a:prstGeom prst="rect">
            <a:avLst/>
          </a:prstGeom>
          <a:solidFill>
            <a:srgbClr val="275937"/>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Commercial Rate </a:t>
            </a:r>
          </a:p>
          <a:p>
            <a:pPr marL="0" marR="0" lvl="0" indent="0" algn="ctr" defTabSz="683739" rtl="0" eaLnBrk="0" fontAlgn="base" latinLnBrk="0" hangingPunct="0">
              <a:lnSpc>
                <a:spcPct val="100000"/>
              </a:lnSpc>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(5,000 kWh)</a:t>
            </a:r>
          </a:p>
        </p:txBody>
      </p:sp>
      <p:sp>
        <p:nvSpPr>
          <p:cNvPr id="10" name="Rectangle 14">
            <a:extLst>
              <a:ext uri="{FF2B5EF4-FFF2-40B4-BE49-F238E27FC236}">
                <a16:creationId xmlns:a16="http://schemas.microsoft.com/office/drawing/2014/main" id="{FEF0DFE4-FDFA-D8B5-07F0-7AE0AB5B0003}"/>
              </a:ext>
            </a:extLst>
          </p:cNvPr>
          <p:cNvSpPr>
            <a:spLocks noChangeArrowheads="1"/>
          </p:cNvSpPr>
          <p:nvPr/>
        </p:nvSpPr>
        <p:spPr bwMode="gray">
          <a:xfrm>
            <a:off x="7906028" y="3826700"/>
            <a:ext cx="3200400" cy="394838"/>
          </a:xfrm>
          <a:prstGeom prst="rect">
            <a:avLst/>
          </a:prstGeom>
          <a:solidFill>
            <a:srgbClr val="275937"/>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Industrial Rate </a:t>
            </a:r>
          </a:p>
          <a:p>
            <a:pPr marL="0" marR="0" lvl="0" indent="0" algn="ctr" defTabSz="683739" rtl="0" eaLnBrk="0" fontAlgn="base" latinLnBrk="0" hangingPunct="0">
              <a:lnSpc>
                <a:spcPct val="100000"/>
              </a:lnSpc>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(9,000 kW / 5,000,000 kWh)</a:t>
            </a:r>
          </a:p>
        </p:txBody>
      </p:sp>
      <p:graphicFrame>
        <p:nvGraphicFramePr>
          <p:cNvPr id="5" name="Chart 4">
            <a:extLst>
              <a:ext uri="{FF2B5EF4-FFF2-40B4-BE49-F238E27FC236}">
                <a16:creationId xmlns:a16="http://schemas.microsoft.com/office/drawing/2014/main" id="{A146232D-195E-D931-B346-5549DB2B9F55}"/>
              </a:ext>
            </a:extLst>
          </p:cNvPr>
          <p:cNvGraphicFramePr/>
          <p:nvPr>
            <p:extLst>
              <p:ext uri="{D42A27DB-BD31-4B8C-83A1-F6EECF244321}">
                <p14:modId xmlns:p14="http://schemas.microsoft.com/office/powerpoint/2010/main" val="628686116"/>
              </p:ext>
            </p:extLst>
          </p:nvPr>
        </p:nvGraphicFramePr>
        <p:xfrm>
          <a:off x="1059958" y="4261301"/>
          <a:ext cx="3200400" cy="22220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DBFAF8AB-B4AF-CA34-F8AE-E55C24424791}"/>
              </a:ext>
            </a:extLst>
          </p:cNvPr>
          <p:cNvGraphicFramePr/>
          <p:nvPr>
            <p:extLst>
              <p:ext uri="{D42A27DB-BD31-4B8C-83A1-F6EECF244321}">
                <p14:modId xmlns:p14="http://schemas.microsoft.com/office/powerpoint/2010/main" val="1540683556"/>
              </p:ext>
            </p:extLst>
          </p:nvPr>
        </p:nvGraphicFramePr>
        <p:xfrm>
          <a:off x="4482993" y="4261301"/>
          <a:ext cx="3200400" cy="2223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2D63F636-D3CB-DD3D-6E8D-A2198B4ECA0C}"/>
              </a:ext>
            </a:extLst>
          </p:cNvPr>
          <p:cNvGraphicFramePr/>
          <p:nvPr>
            <p:extLst>
              <p:ext uri="{D42A27DB-BD31-4B8C-83A1-F6EECF244321}">
                <p14:modId xmlns:p14="http://schemas.microsoft.com/office/powerpoint/2010/main" val="477140143"/>
              </p:ext>
            </p:extLst>
          </p:nvPr>
        </p:nvGraphicFramePr>
        <p:xfrm>
          <a:off x="7906028" y="4261301"/>
          <a:ext cx="3200400" cy="2222012"/>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F542467E-1BFB-917E-E7B1-A9D04EA1BBAE}"/>
              </a:ext>
            </a:extLst>
          </p:cNvPr>
          <p:cNvSpPr txBox="1"/>
          <p:nvPr/>
        </p:nvSpPr>
        <p:spPr>
          <a:xfrm>
            <a:off x="1085572" y="6449422"/>
            <a:ext cx="6068512"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Based on rates on file with the SCPSC for the period of June 1, 2023 through May 31, 2024.</a:t>
            </a:r>
          </a:p>
        </p:txBody>
      </p:sp>
      <p:sp>
        <p:nvSpPr>
          <p:cNvPr id="21" name="TextBox 20">
            <a:extLst>
              <a:ext uri="{FF2B5EF4-FFF2-40B4-BE49-F238E27FC236}">
                <a16:creationId xmlns:a16="http://schemas.microsoft.com/office/drawing/2014/main" id="{28819B6A-5C51-8469-7593-73D38675B8A8}"/>
              </a:ext>
            </a:extLst>
          </p:cNvPr>
          <p:cNvSpPr txBox="1"/>
          <p:nvPr/>
        </p:nvSpPr>
        <p:spPr>
          <a:xfrm>
            <a:off x="609600" y="1237950"/>
            <a:ext cx="10972800" cy="1221553"/>
          </a:xfrm>
          <a:prstGeom prst="rect">
            <a:avLst/>
          </a:prstGeom>
          <a:noFill/>
        </p:spPr>
        <p:txBody>
          <a:bodyPr wrap="square">
            <a:spAutoFit/>
          </a:bodyPr>
          <a:lstStyle/>
          <a:p>
            <a:pPr marL="171450" indent="-171450" algn="just" defTabSz="1018937">
              <a:lnSpc>
                <a:spcPct val="110000"/>
              </a:lnSpc>
              <a:spcBef>
                <a:spcPct val="60000"/>
              </a:spcBef>
              <a:buSzPct val="95000"/>
              <a:buFont typeface="Arial" panose="020B0604020202020204" pitchFamily="34" charset="0"/>
              <a:buChar char="•"/>
              <a:defRPr/>
            </a:pPr>
            <a:r>
              <a:rPr lang="en-GB" sz="1200" b="0" kern="0" dirty="0">
                <a:solidFill>
                  <a:srgbClr val="000000"/>
                </a:solidFill>
                <a:latin typeface="Arial" panose="020B0604020202020204" pitchFamily="34" charset="0"/>
                <a:cs typeface="Arial" panose="020B0604020202020204" pitchFamily="34" charset="0"/>
              </a:rPr>
              <a:t>Central is the Authority’s largest customer (58% of 2023 revenues)</a:t>
            </a:r>
          </a:p>
          <a:p>
            <a:pPr marL="171450" indent="-171450" algn="just" defTabSz="1018937">
              <a:lnSpc>
                <a:spcPct val="110000"/>
              </a:lnSpc>
              <a:spcBef>
                <a:spcPct val="60000"/>
              </a:spcBef>
              <a:buSzPct val="95000"/>
              <a:buFont typeface="Arial" panose="020B0604020202020204" pitchFamily="34" charset="0"/>
              <a:buChar char="•"/>
              <a:defRPr/>
            </a:pPr>
            <a:r>
              <a:rPr lang="en-GB" sz="1200" b="0" kern="0" dirty="0">
                <a:solidFill>
                  <a:srgbClr val="000000"/>
                </a:solidFill>
                <a:latin typeface="Arial" panose="020B0604020202020204" pitchFamily="34" charset="0"/>
                <a:cs typeface="Arial" panose="020B0604020202020204" pitchFamily="34" charset="0"/>
              </a:rPr>
              <a:t>Central is a wholesale cooperative that provides power to approximately 20 distribution retail cooperatives throughout South Carolina</a:t>
            </a:r>
            <a:endParaRPr lang="en-US" sz="1200" b="0" kern="0" dirty="0">
              <a:solidFill>
                <a:srgbClr val="000000"/>
              </a:solidFill>
              <a:latin typeface="Arial" panose="020B0604020202020204" pitchFamily="34" charset="0"/>
              <a:cs typeface="Arial" panose="020B0604020202020204" pitchFamily="34" charset="0"/>
            </a:endParaRPr>
          </a:p>
          <a:p>
            <a:pPr marL="171450" indent="-171450" algn="just" defTabSz="1018937">
              <a:lnSpc>
                <a:spcPct val="110000"/>
              </a:lnSpc>
              <a:spcBef>
                <a:spcPct val="60000"/>
              </a:spcBef>
              <a:buSzPct val="95000"/>
              <a:buFont typeface="Arial" panose="020B0604020202020204" pitchFamily="34" charset="0"/>
              <a:buChar char="•"/>
              <a:defRPr/>
            </a:pPr>
            <a:r>
              <a:rPr lang="en-US" sz="1200" b="0" kern="0" dirty="0">
                <a:solidFill>
                  <a:srgbClr val="000000"/>
                </a:solidFill>
                <a:latin typeface="Arial" panose="020B0604020202020204" pitchFamily="34" charset="0"/>
                <a:cs typeface="Arial" panose="020B0604020202020204" pitchFamily="34" charset="0"/>
              </a:rPr>
              <a:t>In 2013, the Authority and Central modified their existing power sale agreement; earliest termination extended to 2058</a:t>
            </a:r>
          </a:p>
          <a:p>
            <a:pPr marL="171450" indent="-171450" algn="just" defTabSz="1018937">
              <a:lnSpc>
                <a:spcPct val="110000"/>
              </a:lnSpc>
              <a:spcBef>
                <a:spcPct val="60000"/>
              </a:spcBef>
              <a:buSzPct val="95000"/>
              <a:buFont typeface="Arial" panose="020B0604020202020204" pitchFamily="34" charset="0"/>
              <a:buChar char="•"/>
              <a:defRPr/>
            </a:pPr>
            <a:r>
              <a:rPr lang="en-US" sz="1200" b="0" kern="0" dirty="0">
                <a:solidFill>
                  <a:srgbClr val="000000"/>
                </a:solidFill>
                <a:latin typeface="Arial" panose="020B0604020202020204" pitchFamily="34" charset="0"/>
                <a:cs typeface="Arial" panose="020B0604020202020204" pitchFamily="34" charset="0"/>
              </a:rPr>
              <a:t>The Authority also has several power sales agreements with regional power providers for various terms (3% of 2023 revenues)</a:t>
            </a:r>
            <a:endParaRPr lang="en-GB" sz="1200" b="0" kern="0" dirty="0">
              <a:solidFill>
                <a:srgbClr val="00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EE28418-FFF0-E583-7414-BCC1438AB58D}"/>
              </a:ext>
            </a:extLst>
          </p:cNvPr>
          <p:cNvSpPr txBox="1"/>
          <p:nvPr/>
        </p:nvSpPr>
        <p:spPr>
          <a:xfrm>
            <a:off x="609600" y="2486535"/>
            <a:ext cx="10972800" cy="1280030"/>
          </a:xfrm>
          <a:prstGeom prst="rect">
            <a:avLst/>
          </a:prstGeom>
          <a:noFill/>
        </p:spPr>
        <p:txBody>
          <a:bodyPr wrap="square">
            <a:spAutoFit/>
          </a:bodyPr>
          <a:lstStyle/>
          <a:p>
            <a:pPr marL="171450" indent="-171450" algn="just" defTabSz="1018937">
              <a:lnSpc>
                <a:spcPct val="110000"/>
              </a:lnSpc>
              <a:spcBef>
                <a:spcPct val="60000"/>
              </a:spcBef>
              <a:buSzPct val="95000"/>
              <a:buFont typeface="Arial" panose="020B0604020202020204" pitchFamily="34" charset="0"/>
              <a:buChar char="•"/>
              <a:defRPr/>
            </a:pPr>
            <a:r>
              <a:rPr lang="en-US" sz="1200" b="0" kern="0" dirty="0">
                <a:solidFill>
                  <a:srgbClr val="000000"/>
                </a:solidFill>
                <a:latin typeface="Arial" panose="020B0604020202020204" pitchFamily="34" charset="0"/>
                <a:cs typeface="Arial" panose="020B0604020202020204" pitchFamily="34" charset="0"/>
              </a:rPr>
              <a:t>The Authority directly serves approximately 200,000 residential, commercial and small industrial retail customers in its assigned retail service territory which includes parts of Berkeley, Georgetown and Horry counties (22% of 2023 revenues)</a:t>
            </a:r>
          </a:p>
          <a:p>
            <a:pPr marL="741363" lvl="1" indent="-284163" algn="just" defTabSz="1018937">
              <a:lnSpc>
                <a:spcPct val="110000"/>
              </a:lnSpc>
              <a:spcBef>
                <a:spcPts val="600"/>
              </a:spcBef>
              <a:buSzPct val="95000"/>
              <a:buFont typeface="Arial" panose="020B0604020202020204" pitchFamily="34" charset="0"/>
              <a:buChar char="–"/>
              <a:defRPr/>
            </a:pPr>
            <a:r>
              <a:rPr lang="en-US" sz="1200" b="0" kern="0" spc="-20" dirty="0">
                <a:solidFill>
                  <a:srgbClr val="000000"/>
                </a:solidFill>
                <a:latin typeface="Arial" panose="020B0604020202020204" pitchFamily="34" charset="0"/>
                <a:cs typeface="Arial" panose="020B0604020202020204" pitchFamily="34" charset="0"/>
              </a:rPr>
              <a:t>The Authority has seen customer account growth ranging from 2.2%-</a:t>
            </a:r>
            <a:r>
              <a:rPr lang="en-US" sz="1200" kern="0" spc="-20" dirty="0">
                <a:solidFill>
                  <a:srgbClr val="000000"/>
                </a:solidFill>
                <a:latin typeface="Arial" panose="020B0604020202020204" pitchFamily="34" charset="0"/>
                <a:cs typeface="Arial" panose="020B0604020202020204" pitchFamily="34" charset="0"/>
              </a:rPr>
              <a:t>3.8</a:t>
            </a:r>
            <a:r>
              <a:rPr lang="en-US" sz="1200" b="0" kern="0" spc="-20" dirty="0">
                <a:solidFill>
                  <a:srgbClr val="000000"/>
                </a:solidFill>
                <a:latin typeface="Arial" panose="020B0604020202020204" pitchFamily="34" charset="0"/>
                <a:cs typeface="Arial" panose="020B0604020202020204" pitchFamily="34" charset="0"/>
              </a:rPr>
              <a:t>% per year over the last 5 years</a:t>
            </a:r>
          </a:p>
          <a:p>
            <a:pPr marL="171450" indent="-171450" algn="just" defTabSz="1018937">
              <a:lnSpc>
                <a:spcPct val="110000"/>
              </a:lnSpc>
              <a:spcBef>
                <a:spcPct val="60000"/>
              </a:spcBef>
              <a:buSzPct val="95000"/>
              <a:buFont typeface="Arial" panose="020B0604020202020204" pitchFamily="34" charset="0"/>
              <a:buChar char="•"/>
              <a:defRPr/>
            </a:pPr>
            <a:r>
              <a:rPr lang="en-US" sz="1200" b="0" kern="0" dirty="0">
                <a:solidFill>
                  <a:srgbClr val="000000"/>
                </a:solidFill>
                <a:latin typeface="Arial" panose="020B0604020202020204" pitchFamily="34" charset="0"/>
                <a:cs typeface="Arial" panose="020B0604020202020204" pitchFamily="34" charset="0"/>
              </a:rPr>
              <a:t>The Authority’s direct customers currently include 27 large industrial and military customers include Joint Base Charleston, Century Aluminum and Nucor (17% of 2023 revenues)</a:t>
            </a:r>
            <a:endParaRPr lang="en-GB" sz="1200" b="0" kern="0" dirty="0">
              <a:solidFill>
                <a:srgbClr val="000000"/>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77D1BF8B-88C3-DE06-4DC7-19551563451B}"/>
              </a:ext>
            </a:extLst>
          </p:cNvPr>
          <p:cNvCxnSpPr>
            <a:cxnSpLocks/>
          </p:cNvCxnSpPr>
          <p:nvPr/>
        </p:nvCxnSpPr>
        <p:spPr bwMode="auto">
          <a:xfrm flipV="1">
            <a:off x="524869" y="2459929"/>
            <a:ext cx="11142262" cy="16290"/>
          </a:xfrm>
          <a:prstGeom prst="line">
            <a:avLst/>
          </a:prstGeom>
          <a:noFill/>
          <a:ln w="19050" cap="flat" cmpd="sng" algn="ctr">
            <a:solidFill>
              <a:srgbClr val="D3CEC4"/>
            </a:solidFill>
            <a:prstDash val="solid"/>
            <a:round/>
            <a:headEnd type="none" w="med" len="med"/>
            <a:tailEnd type="none" w="med" len="med"/>
          </a:ln>
          <a:effectLst/>
        </p:spPr>
      </p:cxnSp>
      <p:sp>
        <p:nvSpPr>
          <p:cNvPr id="24" name="Rectangle 14">
            <a:extLst>
              <a:ext uri="{FF2B5EF4-FFF2-40B4-BE49-F238E27FC236}">
                <a16:creationId xmlns:a16="http://schemas.microsoft.com/office/drawing/2014/main" id="{DBADD071-56F9-ECE4-E3CF-BE29FCE90879}"/>
              </a:ext>
            </a:extLst>
          </p:cNvPr>
          <p:cNvSpPr>
            <a:spLocks noChangeArrowheads="1"/>
          </p:cNvSpPr>
          <p:nvPr/>
        </p:nvSpPr>
        <p:spPr bwMode="gray">
          <a:xfrm rot="16200000">
            <a:off x="-11296" y="1711566"/>
            <a:ext cx="914400" cy="274320"/>
          </a:xfrm>
          <a:prstGeom prst="rect">
            <a:avLst/>
          </a:prstGeom>
          <a:solidFill>
            <a:schemeClr val="tx2"/>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Wholesale</a:t>
            </a:r>
          </a:p>
        </p:txBody>
      </p:sp>
      <p:sp>
        <p:nvSpPr>
          <p:cNvPr id="26" name="Rectangle 14">
            <a:extLst>
              <a:ext uri="{FF2B5EF4-FFF2-40B4-BE49-F238E27FC236}">
                <a16:creationId xmlns:a16="http://schemas.microsoft.com/office/drawing/2014/main" id="{62DC9D94-6DE5-AC85-A3CF-0A0D392834EA}"/>
              </a:ext>
            </a:extLst>
          </p:cNvPr>
          <p:cNvSpPr>
            <a:spLocks noChangeArrowheads="1"/>
          </p:cNvSpPr>
          <p:nvPr/>
        </p:nvSpPr>
        <p:spPr bwMode="gray">
          <a:xfrm rot="16200000">
            <a:off x="-11296" y="2989390"/>
            <a:ext cx="914400" cy="274320"/>
          </a:xfrm>
          <a:prstGeom prst="rect">
            <a:avLst/>
          </a:prstGeom>
          <a:solidFill>
            <a:srgbClr val="E28C05"/>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Retail</a:t>
            </a:r>
          </a:p>
        </p:txBody>
      </p:sp>
      <p:graphicFrame>
        <p:nvGraphicFramePr>
          <p:cNvPr id="2" name="Table 1">
            <a:extLst>
              <a:ext uri="{FF2B5EF4-FFF2-40B4-BE49-F238E27FC236}">
                <a16:creationId xmlns:a16="http://schemas.microsoft.com/office/drawing/2014/main" id="{BC1E63A3-C452-C144-5EFC-A224076A09F5}"/>
              </a:ext>
            </a:extLst>
          </p:cNvPr>
          <p:cNvGraphicFramePr>
            <a:graphicFrameLocks noGrp="1"/>
          </p:cNvGraphicFramePr>
          <p:nvPr>
            <p:extLst>
              <p:ext uri="{D42A27DB-BD31-4B8C-83A1-F6EECF244321}">
                <p14:modId xmlns:p14="http://schemas.microsoft.com/office/powerpoint/2010/main" val="1150806135"/>
              </p:ext>
            </p:extLst>
          </p:nvPr>
        </p:nvGraphicFramePr>
        <p:xfrm>
          <a:off x="273577" y="188504"/>
          <a:ext cx="8869680" cy="704088"/>
        </p:xfrm>
        <a:graphic>
          <a:graphicData uri="http://schemas.openxmlformats.org/drawingml/2006/table">
            <a:tbl>
              <a:tblPr firstRow="1" bandRow="1">
                <a:tableStyleId>{5C22544A-7EE6-4342-B048-85BDC9FD1C3A}</a:tableStyleId>
              </a:tblPr>
              <a:tblGrid>
                <a:gridCol w="2148347">
                  <a:extLst>
                    <a:ext uri="{9D8B030D-6E8A-4147-A177-3AD203B41FA5}">
                      <a16:colId xmlns:a16="http://schemas.microsoft.com/office/drawing/2014/main" val="3776042927"/>
                    </a:ext>
                  </a:extLst>
                </a:gridCol>
                <a:gridCol w="6721333">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Retail Rates</a:t>
                      </a:r>
                    </a:p>
                  </a:txBody>
                  <a:tcPr anchor="ctr">
                    <a:lnR w="12700" cap="flat" cmpd="sng" algn="ctr">
                      <a:solidFill>
                        <a:srgbClr val="275317"/>
                      </a:solidFill>
                      <a:prstDash val="solid"/>
                      <a:round/>
                      <a:headEnd type="none" w="med" len="med"/>
                      <a:tailEnd type="none" w="med" len="med"/>
                    </a:lnR>
                    <a:lnB w="38100" cmpd="sng">
                      <a:noFill/>
                    </a:lnB>
                    <a:noFill/>
                  </a:tcPr>
                </a:tc>
                <a:tc>
                  <a:txBody>
                    <a:bodyPr/>
                    <a:lstStyle/>
                    <a:p>
                      <a:pPr marL="57150" marR="0" lvl="0" indent="0" algn="l" defTabSz="457092" rtl="0" eaLnBrk="1" fontAlgn="ctr" latinLnBrk="0" hangingPunct="1">
                        <a:lnSpc>
                          <a:spcPct val="100000"/>
                        </a:lnSpc>
                        <a:spcBef>
                          <a:spcPts val="0"/>
                        </a:spcBef>
                        <a:spcAft>
                          <a:spcPts val="0"/>
                        </a:spcAft>
                        <a:buClrTx/>
                        <a:buSzTx/>
                        <a:buFont typeface="Arial" panose="020B0604020202020204" pitchFamily="34" charset="0"/>
                        <a:buNone/>
                        <a:tabLst/>
                        <a:defRPr/>
                      </a:pPr>
                      <a:r>
                        <a:rPr lang="en-US" sz="2400" b="0" i="0" u="none" strike="noStrike" kern="1200" dirty="0">
                          <a:solidFill>
                            <a:srgbClr val="275317"/>
                          </a:solidFill>
                          <a:effectLst/>
                          <a:latin typeface="Arial" panose="020B0604020202020204" pitchFamily="34" charset="0"/>
                          <a:ea typeface="+mn-ea"/>
                          <a:cs typeface="Arial" panose="020B0604020202020204" pitchFamily="34" charset="0"/>
                        </a:rPr>
                        <a:t>Rate Competitiveness</a:t>
                      </a:r>
                      <a:endParaRPr lang="en-US" sz="2400" b="0" i="0" u="none" strike="dblStrike" kern="1200" baseline="0" dirty="0">
                        <a:solidFill>
                          <a:srgbClr val="275317"/>
                        </a:solidFill>
                        <a:effectLst/>
                        <a:latin typeface="Arial" panose="020B0604020202020204" pitchFamily="34" charset="0"/>
                        <a:ea typeface="+mn-ea"/>
                        <a:cs typeface="Arial" panose="020B0604020202020204" pitchFamily="34" charset="0"/>
                      </a:endParaRPr>
                    </a:p>
                  </a:txBody>
                  <a:tcPr anchor="ctr">
                    <a:lnL w="12700" cap="flat" cmpd="sng" algn="ctr">
                      <a:solidFill>
                        <a:srgbClr val="275317"/>
                      </a:solidFill>
                      <a:prstDash val="solid"/>
                      <a:round/>
                      <a:headEnd type="none" w="med" len="med"/>
                      <a:tailEnd type="none" w="med" len="med"/>
                    </a:lnL>
                    <a:lnB w="38100" cmpd="sng">
                      <a:noFill/>
                    </a:lnB>
                    <a:noFill/>
                  </a:tcPr>
                </a:tc>
                <a:extLst>
                  <a:ext uri="{0D108BD9-81ED-4DB2-BD59-A6C34878D82A}">
                    <a16:rowId xmlns:a16="http://schemas.microsoft.com/office/drawing/2014/main" val="4081036703"/>
                  </a:ext>
                </a:extLst>
              </a:tr>
            </a:tbl>
          </a:graphicData>
        </a:graphic>
      </p:graphicFrame>
    </p:spTree>
    <p:extLst>
      <p:ext uri="{BB962C8B-B14F-4D97-AF65-F5344CB8AC3E}">
        <p14:creationId xmlns:p14="http://schemas.microsoft.com/office/powerpoint/2010/main" val="4215141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79BCB6-189C-4472-E6CF-6B7499267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872" y="107625"/>
            <a:ext cx="1539706" cy="1538680"/>
          </a:xfrm>
          <a:prstGeom prst="rect">
            <a:avLst/>
          </a:prstGeom>
        </p:spPr>
      </p:pic>
      <p:sp>
        <p:nvSpPr>
          <p:cNvPr id="6" name="Title 1">
            <a:extLst>
              <a:ext uri="{FF2B5EF4-FFF2-40B4-BE49-F238E27FC236}">
                <a16:creationId xmlns:a16="http://schemas.microsoft.com/office/drawing/2014/main" id="{FB34FBDD-4CF6-1E12-1189-B5B6E7C4E8EC}"/>
              </a:ext>
            </a:extLst>
          </p:cNvPr>
          <p:cNvSpPr txBox="1">
            <a:spLocks/>
          </p:cNvSpPr>
          <p:nvPr/>
        </p:nvSpPr>
        <p:spPr>
          <a:xfrm>
            <a:off x="1418063" y="2573066"/>
            <a:ext cx="10515600" cy="135347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4400" b="0" kern="1200">
                <a:solidFill>
                  <a:schemeClr val="bg1"/>
                </a:solidFill>
                <a:latin typeface="Helvectia"/>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5500" b="0" i="0" u="none" strike="noStrike" kern="1200" cap="none" spc="0" normalizeH="0" baseline="0" noProof="0" dirty="0">
              <a:ln>
                <a:noFill/>
              </a:ln>
              <a:solidFill>
                <a:prstClr val="white"/>
              </a:solidFill>
              <a:effectLst/>
              <a:uLnTx/>
              <a:uFillTx/>
              <a:latin typeface="Helvectia"/>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5500" b="0" i="0" u="none" strike="noStrike" kern="1200" cap="none" spc="0" normalizeH="0" baseline="0" noProof="0" dirty="0">
              <a:ln>
                <a:noFill/>
              </a:ln>
              <a:solidFill>
                <a:prstClr val="white"/>
              </a:solidFill>
              <a:effectLst/>
              <a:uLnTx/>
              <a:uFillTx/>
              <a:latin typeface="Helvectia"/>
              <a:ea typeface="+mj-ea"/>
              <a:cs typeface="+mj-cs"/>
            </a:endParaRPr>
          </a:p>
        </p:txBody>
      </p:sp>
      <p:sp>
        <p:nvSpPr>
          <p:cNvPr id="3" name="Title 1">
            <a:extLst>
              <a:ext uri="{FF2B5EF4-FFF2-40B4-BE49-F238E27FC236}">
                <a16:creationId xmlns:a16="http://schemas.microsoft.com/office/drawing/2014/main" id="{C506DF24-34CB-3C9C-BCD3-4667392FAB5A}"/>
              </a:ext>
            </a:extLst>
          </p:cNvPr>
          <p:cNvSpPr txBox="1">
            <a:spLocks/>
          </p:cNvSpPr>
          <p:nvPr/>
        </p:nvSpPr>
        <p:spPr>
          <a:xfrm>
            <a:off x="1418063" y="2573067"/>
            <a:ext cx="5682825" cy="855934"/>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4400" b="0" kern="1200">
                <a:solidFill>
                  <a:schemeClr val="bg1"/>
                </a:solidFill>
                <a:latin typeface="Helvectia"/>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Resource Planning</a:t>
            </a:r>
          </a:p>
        </p:txBody>
      </p:sp>
    </p:spTree>
    <p:extLst>
      <p:ext uri="{BB962C8B-B14F-4D97-AF65-F5344CB8AC3E}">
        <p14:creationId xmlns:p14="http://schemas.microsoft.com/office/powerpoint/2010/main" val="2100651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3">
            <a:extLst>
              <a:ext uri="{FF2B5EF4-FFF2-40B4-BE49-F238E27FC236}">
                <a16:creationId xmlns:a16="http://schemas.microsoft.com/office/drawing/2014/main" id="{76AE41D6-02CF-F1ED-78C3-49C5A5A37F30}"/>
              </a:ext>
            </a:extLst>
          </p:cNvPr>
          <p:cNvSpPr txBox="1">
            <a:spLocks/>
          </p:cNvSpPr>
          <p:nvPr/>
        </p:nvSpPr>
        <p:spPr>
          <a:xfrm>
            <a:off x="469901" y="1293813"/>
            <a:ext cx="11233150" cy="2061022"/>
          </a:xfrm>
          <a:prstGeom prst="rect">
            <a:avLst/>
          </a:prstGeom>
          <a:noFill/>
          <a:ln>
            <a:noFill/>
          </a:ln>
        </p:spPr>
        <p:txBody>
          <a:bodyPr lIns="0" tIns="0" rIns="45720" bIns="0" numCol="1" anchor="t">
            <a:noAutofit/>
          </a:bodyPr>
          <a:lstStyle/>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F9ED5">
                    <a:lumMod val="10000"/>
                  </a:srgbClr>
                </a:solidFill>
                <a:effectLst/>
                <a:uLnTx/>
                <a:uFillTx/>
                <a:latin typeface="Helvectia"/>
                <a:ea typeface="+mn-ea"/>
                <a:cs typeface="Arial" panose="020B0604020202020204" pitchFamily="34" charset="0"/>
              </a:rPr>
              <a:t>The Authority develops integrated resource plans (“IRP”) as part of its overall planning process</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F9ED5">
                    <a:lumMod val="10000"/>
                  </a:srgbClr>
                </a:solidFill>
                <a:effectLst/>
                <a:uLnTx/>
                <a:uFillTx/>
                <a:latin typeface="Helvectia"/>
                <a:ea typeface="+mn-ea"/>
                <a:cs typeface="Arial" panose="020B0604020202020204" pitchFamily="34" charset="0"/>
              </a:rPr>
              <a:t>The Authority is required to prepare and submit an IRP to the South Carolina Public Service Commission (“SCPSC”) every three years with annual updates</a:t>
            </a:r>
            <a:endParaRPr lang="en-US" dirty="0">
              <a:solidFill>
                <a:srgbClr val="0F9ED5">
                  <a:lumMod val="10000"/>
                </a:srgbClr>
              </a:solidFill>
              <a:latin typeface="Helvecti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F9ED5">
                    <a:lumMod val="10000"/>
                  </a:srgbClr>
                </a:solidFill>
                <a:effectLst/>
                <a:uLnTx/>
                <a:uFillTx/>
                <a:latin typeface="Helvectia"/>
                <a:ea typeface="+mn-ea"/>
                <a:cs typeface="Arial" panose="020B0604020202020204" pitchFamily="34" charset="0"/>
              </a:rPr>
              <a:t>The Authority filed its IRP for 2023 with the SCPSC in May 2023, and it was unanimously approved in March 2024 (the “2023 IRP”)</a:t>
            </a:r>
          </a:p>
          <a:p>
            <a:pPr marL="285750" marR="0" lvl="0" indent="-285750" algn="just"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strike="noStrike" kern="1200" cap="none" spc="0" normalizeH="0" baseline="0" noProof="0" dirty="0">
                <a:ln>
                  <a:noFill/>
                </a:ln>
                <a:solidFill>
                  <a:srgbClr val="0F9ED5">
                    <a:lumMod val="10000"/>
                  </a:srgbClr>
                </a:solidFill>
                <a:effectLst/>
                <a:uLnTx/>
                <a:uFillTx/>
                <a:latin typeface="Helvectia"/>
                <a:ea typeface="+mn-ea"/>
                <a:cs typeface="Arial" panose="020B0604020202020204" pitchFamily="34" charset="0"/>
              </a:rPr>
              <a:t>The Authority will file an update to the 2023 IRP in September 2024</a:t>
            </a:r>
            <a:endParaRPr kumimoji="0" lang="en-US" sz="1600" b="0" i="0" u="none" strike="noStrike" kern="1200" cap="none" spc="0" normalizeH="0" baseline="0" noProof="0" dirty="0">
              <a:ln>
                <a:noFill/>
              </a:ln>
              <a:solidFill>
                <a:srgbClr val="0F9ED5">
                  <a:lumMod val="10000"/>
                </a:srgbClr>
              </a:solidFill>
              <a:effectLst/>
              <a:uLnTx/>
              <a:uFillTx/>
              <a:latin typeface="Helvectia"/>
              <a:ea typeface="+mn-ea"/>
              <a:cs typeface="Arial" panose="020B0604020202020204" pitchFamily="34" charset="0"/>
            </a:endParaRPr>
          </a:p>
        </p:txBody>
      </p:sp>
      <p:sp>
        <p:nvSpPr>
          <p:cNvPr id="7" name="TextBox 6">
            <a:extLst>
              <a:ext uri="{FF2B5EF4-FFF2-40B4-BE49-F238E27FC236}">
                <a16:creationId xmlns:a16="http://schemas.microsoft.com/office/drawing/2014/main" id="{27A1FFFD-81F9-B732-37F1-3C47C2E1A1E3}"/>
              </a:ext>
            </a:extLst>
          </p:cNvPr>
          <p:cNvSpPr txBox="1"/>
          <p:nvPr/>
        </p:nvSpPr>
        <p:spPr>
          <a:xfrm>
            <a:off x="469901" y="3386585"/>
            <a:ext cx="11233150" cy="338554"/>
          </a:xfrm>
          <a:prstGeom prst="rect">
            <a:avLst/>
          </a:prstGeom>
          <a:solidFill>
            <a:srgbClr val="00622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Key Conclusions</a:t>
            </a:r>
          </a:p>
        </p:txBody>
      </p:sp>
      <p:graphicFrame>
        <p:nvGraphicFramePr>
          <p:cNvPr id="3" name="Table 2">
            <a:extLst>
              <a:ext uri="{FF2B5EF4-FFF2-40B4-BE49-F238E27FC236}">
                <a16:creationId xmlns:a16="http://schemas.microsoft.com/office/drawing/2014/main" id="{CDA8B94E-0D4E-18A4-D0EF-E8F61C4AE3FA}"/>
              </a:ext>
            </a:extLst>
          </p:cNvPr>
          <p:cNvGraphicFramePr>
            <a:graphicFrameLocks noGrp="1"/>
          </p:cNvGraphicFramePr>
          <p:nvPr>
            <p:extLst>
              <p:ext uri="{D42A27DB-BD31-4B8C-83A1-F6EECF244321}">
                <p14:modId xmlns:p14="http://schemas.microsoft.com/office/powerpoint/2010/main" val="3529188984"/>
              </p:ext>
            </p:extLst>
          </p:nvPr>
        </p:nvGraphicFramePr>
        <p:xfrm>
          <a:off x="273577" y="188504"/>
          <a:ext cx="8869680" cy="704088"/>
        </p:xfrm>
        <a:graphic>
          <a:graphicData uri="http://schemas.openxmlformats.org/drawingml/2006/table">
            <a:tbl>
              <a:tblPr firstRow="1" bandRow="1">
                <a:tableStyleId>{5C22544A-7EE6-4342-B048-85BDC9FD1C3A}</a:tableStyleId>
              </a:tblPr>
              <a:tblGrid>
                <a:gridCol w="3087464">
                  <a:extLst>
                    <a:ext uri="{9D8B030D-6E8A-4147-A177-3AD203B41FA5}">
                      <a16:colId xmlns:a16="http://schemas.microsoft.com/office/drawing/2014/main" val="3776042927"/>
                    </a:ext>
                  </a:extLst>
                </a:gridCol>
                <a:gridCol w="5782216">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Resource Planning</a:t>
                      </a:r>
                    </a:p>
                  </a:txBody>
                  <a:tcPr anchor="ctr">
                    <a:lnR w="12700" cap="flat" cmpd="sng" algn="ctr">
                      <a:solidFill>
                        <a:srgbClr val="275317"/>
                      </a:solidFill>
                      <a:prstDash val="solid"/>
                      <a:round/>
                      <a:headEnd type="none" w="med" len="med"/>
                      <a:tailEnd type="none" w="med" len="med"/>
                    </a:lnR>
                    <a:lnB w="38100" cmpd="sng">
                      <a:noFill/>
                    </a:lnB>
                    <a:noFill/>
                  </a:tcPr>
                </a:tc>
                <a:tc>
                  <a:txBody>
                    <a:bodyPr/>
                    <a:lstStyle/>
                    <a:p>
                      <a:r>
                        <a:rPr lang="en-US" sz="2400" b="0" dirty="0">
                          <a:solidFill>
                            <a:srgbClr val="275317"/>
                          </a:solidFill>
                          <a:latin typeface="Arial" panose="020B0604020202020204" pitchFamily="34" charset="0"/>
                          <a:cs typeface="Arial" panose="020B0604020202020204" pitchFamily="34" charset="0"/>
                        </a:rPr>
                        <a:t>Integrated Resource Plan</a:t>
                      </a:r>
                    </a:p>
                  </a:txBody>
                  <a:tcPr anchor="ctr">
                    <a:lnL w="12700" cap="flat" cmpd="sng" algn="ctr">
                      <a:solidFill>
                        <a:srgbClr val="275317"/>
                      </a:solidFill>
                      <a:prstDash val="solid"/>
                      <a:round/>
                      <a:headEnd type="none" w="med" len="med"/>
                      <a:tailEnd type="none" w="med" len="med"/>
                    </a:lnL>
                    <a:lnB w="38100" cmpd="sng">
                      <a:noFill/>
                    </a:lnB>
                    <a:noFill/>
                  </a:tcPr>
                </a:tc>
                <a:extLst>
                  <a:ext uri="{0D108BD9-81ED-4DB2-BD59-A6C34878D82A}">
                    <a16:rowId xmlns:a16="http://schemas.microsoft.com/office/drawing/2014/main" val="4081036703"/>
                  </a:ext>
                </a:extLst>
              </a:tr>
            </a:tbl>
          </a:graphicData>
        </a:graphic>
      </p:graphicFrame>
      <p:graphicFrame>
        <p:nvGraphicFramePr>
          <p:cNvPr id="4" name="Table 3">
            <a:extLst>
              <a:ext uri="{FF2B5EF4-FFF2-40B4-BE49-F238E27FC236}">
                <a16:creationId xmlns:a16="http://schemas.microsoft.com/office/drawing/2014/main" id="{AA920A6E-C88C-54ED-48B1-B13954FC1970}"/>
              </a:ext>
            </a:extLst>
          </p:cNvPr>
          <p:cNvGraphicFramePr>
            <a:graphicFrameLocks noGrp="1"/>
          </p:cNvGraphicFramePr>
          <p:nvPr>
            <p:extLst>
              <p:ext uri="{D42A27DB-BD31-4B8C-83A1-F6EECF244321}">
                <p14:modId xmlns:p14="http://schemas.microsoft.com/office/powerpoint/2010/main" val="3830058584"/>
              </p:ext>
            </p:extLst>
          </p:nvPr>
        </p:nvGraphicFramePr>
        <p:xfrm>
          <a:off x="469900" y="3809586"/>
          <a:ext cx="11233150" cy="2397753"/>
        </p:xfrm>
        <a:graphic>
          <a:graphicData uri="http://schemas.openxmlformats.org/drawingml/2006/table">
            <a:tbl>
              <a:tblPr firstRow="1" bandRow="1">
                <a:tableStyleId>{5C22544A-7EE6-4342-B048-85BDC9FD1C3A}</a:tableStyleId>
              </a:tblPr>
              <a:tblGrid>
                <a:gridCol w="3187700">
                  <a:extLst>
                    <a:ext uri="{9D8B030D-6E8A-4147-A177-3AD203B41FA5}">
                      <a16:colId xmlns:a16="http://schemas.microsoft.com/office/drawing/2014/main" val="3628373511"/>
                    </a:ext>
                  </a:extLst>
                </a:gridCol>
                <a:gridCol w="8045450">
                  <a:extLst>
                    <a:ext uri="{9D8B030D-6E8A-4147-A177-3AD203B41FA5}">
                      <a16:colId xmlns:a16="http://schemas.microsoft.com/office/drawing/2014/main" val="4052646870"/>
                    </a:ext>
                  </a:extLst>
                </a:gridCol>
              </a:tblGrid>
              <a:tr h="585891">
                <a:tc>
                  <a:txBody>
                    <a:bodyPr/>
                    <a:lstStyle/>
                    <a:p>
                      <a:r>
                        <a:rPr lang="en-US" sz="1400" b="1" dirty="0">
                          <a:solidFill>
                            <a:schemeClr val="bg1"/>
                          </a:solidFill>
                          <a:latin typeface="Arial" panose="020B0604020202020204" pitchFamily="34" charset="0"/>
                          <a:cs typeface="Arial" panose="020B0604020202020204" pitchFamily="34" charset="0"/>
                        </a:rPr>
                        <a:t>1. Solar Additions</a:t>
                      </a:r>
                    </a:p>
                  </a:txBody>
                  <a:tcPr anchor="ctr">
                    <a:lnB w="12700" cap="flat" cmpd="sng" algn="ctr">
                      <a:solidFill>
                        <a:schemeClr val="bg1"/>
                      </a:solidFill>
                      <a:prstDash val="solid"/>
                      <a:round/>
                      <a:headEnd type="none" w="med" len="med"/>
                      <a:tailEnd type="none" w="med" len="med"/>
                    </a:lnB>
                    <a:solidFill>
                      <a:srgbClr val="006224"/>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Addition of substantial new solar capacity annually from 2026 through the 2030s to approximately 1,500 MW by 2030 and over </a:t>
                      </a:r>
                      <a:r>
                        <a:rPr lang="en-US" sz="1200" dirty="0">
                          <a:solidFill>
                            <a:schemeClr val="bg1"/>
                          </a:solidFill>
                          <a:latin typeface="Arial" panose="020B0604020202020204" pitchFamily="34" charset="0"/>
                          <a:cs typeface="Arial" panose="020B0604020202020204" pitchFamily="34" charset="0"/>
                        </a:rPr>
                        <a:t>3,0</a:t>
                      </a: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00 MW by 2040</a:t>
                      </a:r>
                    </a:p>
                  </a:txBody>
                  <a:tcPr anchor="ctr">
                    <a:lnB w="12700" cap="flat" cmpd="sng" algn="ctr">
                      <a:solidFill>
                        <a:schemeClr val="bg1"/>
                      </a:solidFill>
                      <a:prstDash val="solid"/>
                      <a:round/>
                      <a:headEnd type="none" w="med" len="med"/>
                      <a:tailEnd type="none" w="med" len="med"/>
                    </a:lnB>
                    <a:solidFill>
                      <a:srgbClr val="006224"/>
                    </a:solidFill>
                  </a:tcPr>
                </a:tc>
                <a:extLst>
                  <a:ext uri="{0D108BD9-81ED-4DB2-BD59-A6C34878D82A}">
                    <a16:rowId xmlns:a16="http://schemas.microsoft.com/office/drawing/2014/main" val="3097272558"/>
                  </a:ext>
                </a:extLst>
              </a:tr>
              <a:tr h="585891">
                <a:tc>
                  <a:txBody>
                    <a:bodyPr/>
                    <a:lstStyle/>
                    <a:p>
                      <a:r>
                        <a:rPr lang="en-US" sz="1400" b="1" dirty="0">
                          <a:solidFill>
                            <a:schemeClr val="accent4">
                              <a:lumMod val="10000"/>
                            </a:schemeClr>
                          </a:solidFill>
                          <a:latin typeface="Arial" panose="020B0604020202020204" pitchFamily="34" charset="0"/>
                          <a:cs typeface="Arial" panose="020B0604020202020204" pitchFamily="34" charset="0"/>
                        </a:rPr>
                        <a:t>2. Coal Retirement</a:t>
                      </a:r>
                    </a:p>
                  </a:txBody>
                  <a:tcPr anchor="ctr">
                    <a:lnT w="12700" cap="flat" cmpd="sng" algn="ctr">
                      <a:solidFill>
                        <a:schemeClr val="bg1"/>
                      </a:solidFill>
                      <a:prstDash val="solid"/>
                      <a:round/>
                      <a:headEnd type="none" w="med" len="med"/>
                      <a:tailEnd type="none" w="med" len="med"/>
                    </a:lnT>
                    <a:solidFill>
                      <a:srgbClr val="D2DFD4"/>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F9ED5">
                              <a:lumMod val="10000"/>
                            </a:srgbClr>
                          </a:solidFill>
                          <a:effectLst/>
                          <a:uLnTx/>
                          <a:uFillTx/>
                          <a:latin typeface="Arial" panose="020B0604020202020204" pitchFamily="34" charset="0"/>
                          <a:ea typeface="+mn-ea"/>
                          <a:cs typeface="Arial" panose="020B0604020202020204" pitchFamily="34" charset="0"/>
                        </a:rPr>
                        <a:t>Retirement of 1,150 MW Winyah Coal Generating Station by year-end 2030</a:t>
                      </a:r>
                    </a:p>
                  </a:txBody>
                  <a:tcPr anchor="ctr">
                    <a:lnT w="12700" cap="flat" cmpd="sng" algn="ctr">
                      <a:solidFill>
                        <a:schemeClr val="bg1"/>
                      </a:solidFill>
                      <a:prstDash val="solid"/>
                      <a:round/>
                      <a:headEnd type="none" w="med" len="med"/>
                      <a:tailEnd type="none" w="med" len="med"/>
                    </a:lnT>
                    <a:solidFill>
                      <a:srgbClr val="D2DFD4"/>
                    </a:solidFill>
                  </a:tcPr>
                </a:tc>
                <a:extLst>
                  <a:ext uri="{0D108BD9-81ED-4DB2-BD59-A6C34878D82A}">
                    <a16:rowId xmlns:a16="http://schemas.microsoft.com/office/drawing/2014/main" val="1801334282"/>
                  </a:ext>
                </a:extLst>
              </a:tr>
              <a:tr h="585891">
                <a:tc>
                  <a:txBody>
                    <a:bodyPr/>
                    <a:lstStyle/>
                    <a:p>
                      <a:r>
                        <a:rPr lang="en-US" sz="1400" b="1" dirty="0">
                          <a:solidFill>
                            <a:schemeClr val="bg1"/>
                          </a:solidFill>
                          <a:latin typeface="Arial" panose="020B0604020202020204" pitchFamily="34" charset="0"/>
                          <a:cs typeface="Arial" panose="020B0604020202020204" pitchFamily="34" charset="0"/>
                        </a:rPr>
                        <a:t>3. New Baseload Gas</a:t>
                      </a:r>
                    </a:p>
                  </a:txBody>
                  <a:tcPr anchor="ctr">
                    <a:solidFill>
                      <a:srgbClr val="006224"/>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Development of a </a:t>
                      </a:r>
                      <a:r>
                        <a:rPr kumimoji="0" lang="en-US" sz="1200"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natural</a:t>
                      </a:r>
                      <a:r>
                        <a:rPr kumimoji="0" lang="en-US" sz="12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gas combined cycle (NGCC) resource of approximately 1,000 MW to coincide with the Winyah retirement</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  Potential joint build with Dominion</a:t>
                      </a:r>
                    </a:p>
                  </a:txBody>
                  <a:tcPr anchor="ctr">
                    <a:solidFill>
                      <a:srgbClr val="006224"/>
                    </a:solidFill>
                  </a:tcPr>
                </a:tc>
                <a:extLst>
                  <a:ext uri="{0D108BD9-81ED-4DB2-BD59-A6C34878D82A}">
                    <a16:rowId xmlns:a16="http://schemas.microsoft.com/office/drawing/2014/main" val="414215216"/>
                  </a:ext>
                </a:extLst>
              </a:tr>
              <a:tr h="585891">
                <a:tc>
                  <a:txBody>
                    <a:bodyPr/>
                    <a:lstStyle/>
                    <a:p>
                      <a:r>
                        <a:rPr lang="en-US" sz="1400" b="1" dirty="0">
                          <a:solidFill>
                            <a:schemeClr val="accent4">
                              <a:lumMod val="10000"/>
                            </a:schemeClr>
                          </a:solidFill>
                          <a:latin typeface="Arial" panose="020B0604020202020204" pitchFamily="34" charset="0"/>
                          <a:cs typeface="Arial" panose="020B0604020202020204" pitchFamily="34" charset="0"/>
                        </a:rPr>
                        <a:t>4. New Peaking Resources</a:t>
                      </a:r>
                    </a:p>
                  </a:txBody>
                  <a:tcPr anchor="ctr">
                    <a:solidFill>
                      <a:srgbClr val="D2DFD4"/>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F9ED5">
                              <a:lumMod val="10000"/>
                            </a:srgbClr>
                          </a:solidFill>
                          <a:effectLst/>
                          <a:uLnTx/>
                          <a:uFillTx/>
                          <a:latin typeface="Arial" panose="020B0604020202020204" pitchFamily="34" charset="0"/>
                          <a:ea typeface="+mn-ea"/>
                          <a:cs typeface="Arial" panose="020B0604020202020204" pitchFamily="34" charset="0"/>
                        </a:rPr>
                        <a:t>Addition of several hundred MWs of combustion turbine generation units and battery energy storage systems in the 2030s</a:t>
                      </a:r>
                    </a:p>
                  </a:txBody>
                  <a:tcPr anchor="ctr">
                    <a:solidFill>
                      <a:srgbClr val="D2DFD4"/>
                    </a:solidFill>
                  </a:tcPr>
                </a:tc>
                <a:extLst>
                  <a:ext uri="{0D108BD9-81ED-4DB2-BD59-A6C34878D82A}">
                    <a16:rowId xmlns:a16="http://schemas.microsoft.com/office/drawing/2014/main" val="2573201253"/>
                  </a:ext>
                </a:extLst>
              </a:tr>
            </a:tbl>
          </a:graphicData>
        </a:graphic>
      </p:graphicFrame>
    </p:spTree>
    <p:extLst>
      <p:ext uri="{BB962C8B-B14F-4D97-AF65-F5344CB8AC3E}">
        <p14:creationId xmlns:p14="http://schemas.microsoft.com/office/powerpoint/2010/main" val="3100848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6C131C8-E8CE-0F4B-DE98-9B8B4CB164C3}"/>
              </a:ext>
            </a:extLst>
          </p:cNvPr>
          <p:cNvSpPr>
            <a:spLocks noGrp="1"/>
          </p:cNvSpPr>
          <p:nvPr>
            <p:ph idx="1"/>
          </p:nvPr>
        </p:nvSpPr>
        <p:spPr>
          <a:xfrm>
            <a:off x="298101" y="1306396"/>
            <a:ext cx="11595797" cy="5337292"/>
          </a:xfrm>
        </p:spPr>
        <p:txBody>
          <a:bodyPr>
            <a:noAutofit/>
          </a:bodyPr>
          <a:lstStyle/>
          <a:p>
            <a:pPr algn="just">
              <a:spcBef>
                <a:spcPts val="0"/>
              </a:spcBef>
              <a:spcAft>
                <a:spcPts val="1200"/>
              </a:spcAft>
            </a:pPr>
            <a:r>
              <a:rPr lang="en-US" sz="1800" b="0" u="none" strike="noStrike" baseline="0" dirty="0">
                <a:solidFill>
                  <a:schemeClr val="bg2">
                    <a:lumMod val="10000"/>
                  </a:schemeClr>
                </a:solidFill>
                <a:latin typeface="Arial" panose="020B0604020202020204" pitchFamily="34" charset="0"/>
                <a:cs typeface="Arial" panose="020B0604020202020204" pitchFamily="34" charset="0"/>
              </a:rPr>
              <a:t>The Authority and Central entered into purchased power agreements for their respective load ratio share of 200 MW’s of solar which is expected to be online in 2025</a:t>
            </a:r>
            <a:endParaRPr lang="en-US" sz="1800" dirty="0">
              <a:solidFill>
                <a:schemeClr val="bg2">
                  <a:lumMod val="10000"/>
                </a:schemeClr>
              </a:solidFill>
              <a:latin typeface="Arial" panose="020B0604020202020204" pitchFamily="34" charset="0"/>
              <a:ea typeface="ＭＳ Ｐゴシック" pitchFamily="34" charset="-128"/>
              <a:cs typeface="Arial" panose="020B0604020202020204" pitchFamily="34" charset="0"/>
            </a:endParaRPr>
          </a:p>
          <a:p>
            <a:pPr algn="just">
              <a:spcBef>
                <a:spcPts val="0"/>
              </a:spcBef>
              <a:spcAft>
                <a:spcPts val="1200"/>
              </a:spcAft>
            </a:pPr>
            <a:r>
              <a:rPr lang="en-US" sz="1800" dirty="0">
                <a:solidFill>
                  <a:schemeClr val="tx1"/>
                </a:solidFill>
                <a:latin typeface="Arial" panose="020B0604020202020204" pitchFamily="34" charset="0"/>
                <a:ea typeface="ＭＳ Ｐゴシック" pitchFamily="34" charset="-128"/>
                <a:cs typeface="Arial" panose="020B0604020202020204" pitchFamily="34" charset="0"/>
              </a:rPr>
              <a:t>Since the passage of Act 90 of 2021, the Authority is required to file its Competitive Procurement of Renewable Energy (“CPRE”) program with the SCPSC for its approval</a:t>
            </a:r>
          </a:p>
          <a:p>
            <a:pPr marL="741363" lvl="1" indent="-284163" algn="just" defTabSz="1018937" fontAlgn="base">
              <a:spcBef>
                <a:spcPts val="600"/>
              </a:spcBef>
              <a:spcAft>
                <a:spcPts val="600"/>
              </a:spcAft>
              <a:buClr>
                <a:srgbClr val="275937"/>
              </a:buClr>
              <a:buSzPct val="95000"/>
              <a:buFont typeface="Arial" panose="020B0604020202020204" pitchFamily="34" charset="0"/>
              <a:buChar char="–"/>
              <a:defRPr/>
            </a:pPr>
            <a:r>
              <a:rPr lang="en-US" sz="1800" kern="0" spc="-20" dirty="0">
                <a:solidFill>
                  <a:srgbClr val="000000"/>
                </a:solidFill>
                <a:latin typeface="Arial" panose="020B0604020202020204" pitchFamily="34" charset="0"/>
                <a:cs typeface="Arial" panose="020B0604020202020204" pitchFamily="34" charset="0"/>
              </a:rPr>
              <a:t>The Authority’s CPRE program was approved by the Commission in January 2024</a:t>
            </a:r>
          </a:p>
          <a:p>
            <a:pPr marL="741363" lvl="1" indent="-284163" algn="just" defTabSz="1018937" fontAlgn="base">
              <a:spcBef>
                <a:spcPts val="600"/>
              </a:spcBef>
              <a:spcAft>
                <a:spcPts val="600"/>
              </a:spcAft>
              <a:buClr>
                <a:srgbClr val="275937"/>
              </a:buClr>
              <a:buSzPct val="95000"/>
              <a:buFont typeface="Arial" panose="020B0604020202020204" pitchFamily="34" charset="0"/>
              <a:buChar char="–"/>
              <a:defRPr/>
            </a:pPr>
            <a:r>
              <a:rPr lang="en-US" sz="1800" kern="0" spc="-20" dirty="0">
                <a:solidFill>
                  <a:srgbClr val="000000"/>
                </a:solidFill>
                <a:latin typeface="Arial" panose="020B0604020202020204" pitchFamily="34" charset="0"/>
                <a:cs typeface="Arial" panose="020B0604020202020204" pitchFamily="34" charset="0"/>
              </a:rPr>
              <a:t>The Authority recently issued a solar RFP, with Central’s cooperation, in accordance with the approved CPRE program</a:t>
            </a:r>
          </a:p>
          <a:p>
            <a:pPr algn="just">
              <a:spcBef>
                <a:spcPts val="0"/>
              </a:spcBef>
              <a:spcAft>
                <a:spcPts val="1200"/>
              </a:spcAft>
            </a:pPr>
            <a:r>
              <a:rPr lang="en-US" sz="1800" dirty="0">
                <a:solidFill>
                  <a:schemeClr val="tx1"/>
                </a:solidFill>
                <a:latin typeface="Arial" panose="020B0604020202020204" pitchFamily="34" charset="0"/>
                <a:cs typeface="Arial" panose="020B0604020202020204" pitchFamily="34" charset="0"/>
              </a:rPr>
              <a:t>In addition, the Authority is evaluating appropriate Battery Energy Storage System (“BESS”) implementation approach for the Combined System</a:t>
            </a:r>
          </a:p>
          <a:p>
            <a:pPr algn="just">
              <a:spcBef>
                <a:spcPts val="0"/>
              </a:spcBef>
              <a:spcAft>
                <a:spcPts val="1200"/>
              </a:spcAft>
            </a:pPr>
            <a:r>
              <a:rPr lang="en-US" sz="1800" dirty="0">
                <a:solidFill>
                  <a:schemeClr val="tx1"/>
                </a:solidFill>
                <a:latin typeface="Arial" panose="020B0604020202020204" pitchFamily="34" charset="0"/>
                <a:cs typeface="Arial" panose="020B0604020202020204" pitchFamily="34" charset="0"/>
              </a:rPr>
              <a:t>Through future IRPs, the Authority will evaluate impacts of:</a:t>
            </a:r>
          </a:p>
          <a:p>
            <a:pPr marL="741363" lvl="1" indent="-284163" algn="just" defTabSz="1018937" fontAlgn="base">
              <a:spcBef>
                <a:spcPts val="600"/>
              </a:spcBef>
              <a:spcAft>
                <a:spcPts val="600"/>
              </a:spcAft>
              <a:buClr>
                <a:srgbClr val="275937"/>
              </a:buClr>
              <a:buSzPct val="95000"/>
              <a:buFont typeface="Arial" panose="020B0604020202020204" pitchFamily="34" charset="0"/>
              <a:buChar char="–"/>
              <a:defRPr/>
            </a:pPr>
            <a:r>
              <a:rPr lang="en-US" sz="1800" kern="0" spc="-20" dirty="0">
                <a:solidFill>
                  <a:srgbClr val="000000"/>
                </a:solidFill>
                <a:latin typeface="Arial" panose="020B0604020202020204" pitchFamily="34" charset="0"/>
                <a:cs typeface="Arial" panose="020B0604020202020204" pitchFamily="34" charset="0"/>
              </a:rPr>
              <a:t>EPA Greenhouse Gas regulation impacts on existing coal facilities and new natural gas facilities</a:t>
            </a:r>
          </a:p>
          <a:p>
            <a:pPr marL="741363" lvl="1" indent="-284163" algn="just" defTabSz="1018937" fontAlgn="base">
              <a:spcBef>
                <a:spcPts val="600"/>
              </a:spcBef>
              <a:spcAft>
                <a:spcPts val="600"/>
              </a:spcAft>
              <a:buClr>
                <a:srgbClr val="275937"/>
              </a:buClr>
              <a:buSzPct val="95000"/>
              <a:buFont typeface="Arial" panose="020B0604020202020204" pitchFamily="34" charset="0"/>
              <a:buChar char="–"/>
              <a:defRPr/>
            </a:pPr>
            <a:r>
              <a:rPr lang="en-US" sz="1800" kern="0" spc="-20" dirty="0">
                <a:solidFill>
                  <a:srgbClr val="000000"/>
                </a:solidFill>
                <a:latin typeface="Arial" panose="020B0604020202020204" pitchFamily="34" charset="0"/>
                <a:cs typeface="Arial" panose="020B0604020202020204" pitchFamily="34" charset="0"/>
              </a:rPr>
              <a:t>Potential growth in large customer loads</a:t>
            </a:r>
          </a:p>
          <a:p>
            <a:pPr marL="741363" lvl="1" indent="-284163" algn="just" defTabSz="1018937" fontAlgn="base">
              <a:spcBef>
                <a:spcPts val="600"/>
              </a:spcBef>
              <a:spcAft>
                <a:spcPts val="600"/>
              </a:spcAft>
              <a:buClr>
                <a:srgbClr val="275937"/>
              </a:buClr>
              <a:buSzPct val="95000"/>
              <a:buFont typeface="Arial" panose="020B0604020202020204" pitchFamily="34" charset="0"/>
              <a:buChar char="–"/>
              <a:defRPr/>
            </a:pPr>
            <a:r>
              <a:rPr lang="en-US" sz="1800" kern="0" spc="-20" dirty="0">
                <a:solidFill>
                  <a:srgbClr val="000000"/>
                </a:solidFill>
                <a:latin typeface="Arial" panose="020B0604020202020204" pitchFamily="34" charset="0"/>
                <a:cs typeface="Arial" panose="020B0604020202020204" pitchFamily="34" charset="0"/>
              </a:rPr>
              <a:t>Market conditions and trends impacting resource cost assumptions</a:t>
            </a:r>
          </a:p>
          <a:p>
            <a:pPr marL="741363" lvl="1" indent="-284163" algn="just" defTabSz="1018937" fontAlgn="base">
              <a:spcBef>
                <a:spcPts val="600"/>
              </a:spcBef>
              <a:spcAft>
                <a:spcPts val="600"/>
              </a:spcAft>
              <a:buClr>
                <a:srgbClr val="275937"/>
              </a:buClr>
              <a:buSzPct val="95000"/>
              <a:buFont typeface="Arial" panose="020B0604020202020204" pitchFamily="34" charset="0"/>
              <a:buChar char="–"/>
              <a:defRPr/>
            </a:pPr>
            <a:r>
              <a:rPr lang="en-US" sz="1800" kern="0" spc="-20" dirty="0">
                <a:solidFill>
                  <a:srgbClr val="000000"/>
                </a:solidFill>
                <a:latin typeface="Arial" panose="020B0604020202020204" pitchFamily="34" charset="0"/>
                <a:cs typeface="Arial" panose="020B0604020202020204" pitchFamily="34" charset="0"/>
              </a:rPr>
              <a:t>Other considerations that may impact base planning assumptions</a:t>
            </a:r>
            <a:endParaRPr kumimoji="0" lang="en-US" sz="1600" b="0" i="0" u="none" strike="noStrike" kern="1200" cap="none" spc="0" normalizeH="0" baseline="0" noProof="0" dirty="0">
              <a:ln>
                <a:noFill/>
              </a:ln>
              <a:solidFill>
                <a:schemeClr val="tx1"/>
              </a:solidFill>
              <a:effectLst/>
              <a:uLnTx/>
              <a:uFillTx/>
              <a:latin typeface="Arial "/>
              <a:ea typeface="ＭＳ Ｐゴシック" pitchFamily="34" charset="-128"/>
              <a:cs typeface="+mn-cs"/>
            </a:endParaRPr>
          </a:p>
        </p:txBody>
      </p:sp>
      <p:graphicFrame>
        <p:nvGraphicFramePr>
          <p:cNvPr id="3" name="Table 2">
            <a:extLst>
              <a:ext uri="{FF2B5EF4-FFF2-40B4-BE49-F238E27FC236}">
                <a16:creationId xmlns:a16="http://schemas.microsoft.com/office/drawing/2014/main" id="{E11BBC87-B74D-2B60-F8AF-CCECA909D541}"/>
              </a:ext>
            </a:extLst>
          </p:cNvPr>
          <p:cNvGraphicFramePr>
            <a:graphicFrameLocks noGrp="1"/>
          </p:cNvGraphicFramePr>
          <p:nvPr>
            <p:extLst>
              <p:ext uri="{D42A27DB-BD31-4B8C-83A1-F6EECF244321}">
                <p14:modId xmlns:p14="http://schemas.microsoft.com/office/powerpoint/2010/main" val="2894082661"/>
              </p:ext>
            </p:extLst>
          </p:nvPr>
        </p:nvGraphicFramePr>
        <p:xfrm>
          <a:off x="273577" y="188504"/>
          <a:ext cx="8869680" cy="704088"/>
        </p:xfrm>
        <a:graphic>
          <a:graphicData uri="http://schemas.openxmlformats.org/drawingml/2006/table">
            <a:tbl>
              <a:tblPr firstRow="1" bandRow="1">
                <a:tableStyleId>{5C22544A-7EE6-4342-B048-85BDC9FD1C3A}</a:tableStyleId>
              </a:tblPr>
              <a:tblGrid>
                <a:gridCol w="3087464">
                  <a:extLst>
                    <a:ext uri="{9D8B030D-6E8A-4147-A177-3AD203B41FA5}">
                      <a16:colId xmlns:a16="http://schemas.microsoft.com/office/drawing/2014/main" val="3776042927"/>
                    </a:ext>
                  </a:extLst>
                </a:gridCol>
                <a:gridCol w="5782216">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Resource Planning</a:t>
                      </a:r>
                    </a:p>
                  </a:txBody>
                  <a:tcPr anchor="ctr">
                    <a:lnR w="12700" cap="flat" cmpd="sng" algn="ctr">
                      <a:solidFill>
                        <a:srgbClr val="275317"/>
                      </a:solidFill>
                      <a:prstDash val="solid"/>
                      <a:round/>
                      <a:headEnd type="none" w="med" len="med"/>
                      <a:tailEnd type="none" w="med" len="med"/>
                    </a:lnR>
                    <a:lnB w="38100" cmpd="sng">
                      <a:noFill/>
                    </a:lnB>
                    <a:noFill/>
                  </a:tcPr>
                </a:tc>
                <a:tc>
                  <a:txBody>
                    <a:bodyPr/>
                    <a:lstStyle/>
                    <a:p>
                      <a:r>
                        <a:rPr lang="en-US" sz="2400" b="0" dirty="0">
                          <a:solidFill>
                            <a:srgbClr val="275317"/>
                          </a:solidFill>
                          <a:latin typeface="Arial" panose="020B0604020202020204" pitchFamily="34" charset="0"/>
                          <a:cs typeface="Arial" panose="020B0604020202020204" pitchFamily="34" charset="0"/>
                        </a:rPr>
                        <a:t>Renewable Resources</a:t>
                      </a:r>
                    </a:p>
                  </a:txBody>
                  <a:tcPr anchor="ctr">
                    <a:lnL w="12700" cap="flat" cmpd="sng" algn="ctr">
                      <a:solidFill>
                        <a:srgbClr val="275317"/>
                      </a:solidFill>
                      <a:prstDash val="solid"/>
                      <a:round/>
                      <a:headEnd type="none" w="med" len="med"/>
                      <a:tailEnd type="none" w="med" len="med"/>
                    </a:lnL>
                    <a:lnB w="38100" cmpd="sng">
                      <a:noFill/>
                    </a:lnB>
                    <a:noFill/>
                  </a:tcPr>
                </a:tc>
                <a:extLst>
                  <a:ext uri="{0D108BD9-81ED-4DB2-BD59-A6C34878D82A}">
                    <a16:rowId xmlns:a16="http://schemas.microsoft.com/office/drawing/2014/main" val="4081036703"/>
                  </a:ext>
                </a:extLst>
              </a:tr>
            </a:tbl>
          </a:graphicData>
        </a:graphic>
      </p:graphicFrame>
    </p:spTree>
    <p:extLst>
      <p:ext uri="{BB962C8B-B14F-4D97-AF65-F5344CB8AC3E}">
        <p14:creationId xmlns:p14="http://schemas.microsoft.com/office/powerpoint/2010/main" val="425483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641056-C669-31D8-5F52-58D3D2821E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872" y="107625"/>
            <a:ext cx="1539706" cy="1538680"/>
          </a:xfrm>
          <a:prstGeom prst="rect">
            <a:avLst/>
          </a:prstGeom>
        </p:spPr>
      </p:pic>
      <p:sp>
        <p:nvSpPr>
          <p:cNvPr id="6" name="Title 1">
            <a:extLst>
              <a:ext uri="{FF2B5EF4-FFF2-40B4-BE49-F238E27FC236}">
                <a16:creationId xmlns:a16="http://schemas.microsoft.com/office/drawing/2014/main" id="{D47B0680-D7EE-00E5-ACC5-595905162B87}"/>
              </a:ext>
            </a:extLst>
          </p:cNvPr>
          <p:cNvSpPr txBox="1">
            <a:spLocks/>
          </p:cNvSpPr>
          <p:nvPr/>
        </p:nvSpPr>
        <p:spPr>
          <a:xfrm>
            <a:off x="1418063" y="2573067"/>
            <a:ext cx="5682825" cy="855934"/>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4400" b="0" kern="1200">
                <a:solidFill>
                  <a:schemeClr val="bg1"/>
                </a:solidFill>
                <a:latin typeface="Helvectia"/>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Financial Overview</a:t>
            </a:r>
          </a:p>
        </p:txBody>
      </p:sp>
    </p:spTree>
    <p:extLst>
      <p:ext uri="{BB962C8B-B14F-4D97-AF65-F5344CB8AC3E}">
        <p14:creationId xmlns:p14="http://schemas.microsoft.com/office/powerpoint/2010/main" val="1946156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A17BB2F-455B-89E0-3F83-0CAF4B7D81BD}"/>
              </a:ext>
            </a:extLst>
          </p:cNvPr>
          <p:cNvSpPr txBox="1">
            <a:spLocks/>
          </p:cNvSpPr>
          <p:nvPr/>
        </p:nvSpPr>
        <p:spPr>
          <a:xfrm>
            <a:off x="161020" y="1153994"/>
            <a:ext cx="11284707" cy="5364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224"/>
                </a:solidFill>
                <a:latin typeface="Helvectia"/>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ctia"/>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ctia"/>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ctia"/>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cti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just" fontAlgn="auto">
              <a:lnSpc>
                <a:spcPct val="100000"/>
              </a:lnSpc>
              <a:spcBef>
                <a:spcPts val="0"/>
              </a:spcBef>
              <a:spcAft>
                <a:spcPts val="1200"/>
              </a:spcAft>
              <a:buClrTx/>
              <a:buSzTx/>
              <a:tabLst/>
              <a:defRPr/>
            </a:pPr>
            <a:r>
              <a:rPr lang="en-US" sz="1400" b="1" dirty="0">
                <a:solidFill>
                  <a:schemeClr val="bg2">
                    <a:lumMod val="10000"/>
                  </a:schemeClr>
                </a:solidFill>
                <a:latin typeface="Arial" panose="020B0604020202020204" pitchFamily="34" charset="0"/>
                <a:cs typeface="Arial" panose="020B0604020202020204" pitchFamily="34" charset="0"/>
              </a:rPr>
              <a:t>Rate freeze will end in January 2025 </a:t>
            </a:r>
          </a:p>
          <a:p>
            <a:pPr marL="741363" lvl="1" indent="-284163" algn="just" defTabSz="1018937" fontAlgn="base">
              <a:lnSpc>
                <a:spcPct val="100000"/>
              </a:lnSpc>
              <a:spcBef>
                <a:spcPts val="0"/>
              </a:spcBef>
              <a:spcAft>
                <a:spcPts val="1200"/>
              </a:spcAft>
              <a:buClr>
                <a:srgbClr val="275937"/>
              </a:buClr>
              <a:buSzPct val="95000"/>
              <a:buFont typeface="Arial" panose="020B0604020202020204" pitchFamily="34" charset="0"/>
              <a:buChar char="–"/>
              <a:defRPr/>
            </a:pPr>
            <a:r>
              <a:rPr lang="en-US" sz="1400" kern="0" spc="-20" dirty="0">
                <a:solidFill>
                  <a:srgbClr val="000000"/>
                </a:solidFill>
                <a:latin typeface="Arial" panose="020B0604020202020204" pitchFamily="34" charset="0"/>
                <a:cs typeface="Arial" panose="020B0604020202020204" pitchFamily="34" charset="0"/>
              </a:rPr>
              <a:t>Approximately 75% of costs will return to recovery through automatic pass-through adjustments</a:t>
            </a:r>
          </a:p>
          <a:p>
            <a:pPr marL="741363" marR="0" lvl="1" indent="-284163" algn="just" defTabSz="1018937" fontAlgn="base">
              <a:lnSpc>
                <a:spcPct val="100000"/>
              </a:lnSpc>
              <a:spcBef>
                <a:spcPts val="0"/>
              </a:spcBef>
              <a:spcAft>
                <a:spcPts val="1200"/>
              </a:spcAft>
              <a:buClr>
                <a:srgbClr val="275937"/>
              </a:buClr>
              <a:buSzPct val="95000"/>
              <a:buFont typeface="Arial" panose="020B0604020202020204" pitchFamily="34" charset="0"/>
              <a:buChar char="–"/>
              <a:tabLst/>
              <a:defRPr/>
            </a:pPr>
            <a:r>
              <a:rPr lang="en-US" sz="1400" kern="0" spc="-20" dirty="0">
                <a:solidFill>
                  <a:srgbClr val="000000"/>
                </a:solidFill>
                <a:latin typeface="Arial" panose="020B0604020202020204" pitchFamily="34" charset="0"/>
                <a:cs typeface="Arial" panose="020B0604020202020204" pitchFamily="34" charset="0"/>
              </a:rPr>
              <a:t>The remaining portion will be adjusted through the retail rate process underway</a:t>
            </a:r>
          </a:p>
          <a:p>
            <a:pPr marR="0" lvl="0" algn="just" fontAlgn="auto">
              <a:lnSpc>
                <a:spcPct val="100000"/>
              </a:lnSpc>
              <a:spcBef>
                <a:spcPts val="0"/>
              </a:spcBef>
              <a:spcAft>
                <a:spcPts val="1200"/>
              </a:spcAft>
              <a:buClrTx/>
              <a:buSzTx/>
              <a:tabLst/>
              <a:defRPr/>
            </a:pPr>
            <a:r>
              <a:rPr lang="en-US" sz="1400" b="1" dirty="0">
                <a:solidFill>
                  <a:schemeClr val="bg2">
                    <a:lumMod val="10000"/>
                  </a:schemeClr>
                </a:solidFill>
                <a:latin typeface="Arial" panose="020B0604020202020204" pitchFamily="34" charset="0"/>
                <a:cs typeface="Arial" panose="020B0604020202020204" pitchFamily="34" charset="0"/>
              </a:rPr>
              <a:t>Strong projected load growth</a:t>
            </a:r>
          </a:p>
          <a:p>
            <a:pPr marL="741363" marR="0" lvl="1" indent="-284163" algn="just" defTabSz="1018937" fontAlgn="base">
              <a:lnSpc>
                <a:spcPct val="100000"/>
              </a:lnSpc>
              <a:spcBef>
                <a:spcPts val="0"/>
              </a:spcBef>
              <a:spcAft>
                <a:spcPts val="1200"/>
              </a:spcAft>
              <a:buClr>
                <a:srgbClr val="275937"/>
              </a:buClr>
              <a:buSzPct val="95000"/>
              <a:buFont typeface="Arial" panose="020B0604020202020204" pitchFamily="34" charset="0"/>
              <a:buChar char="–"/>
              <a:tabLst/>
              <a:defRPr/>
            </a:pPr>
            <a:r>
              <a:rPr lang="en-US" sz="1400" kern="0" spc="-20" dirty="0">
                <a:solidFill>
                  <a:srgbClr val="000000"/>
                </a:solidFill>
                <a:latin typeface="Arial" panose="020B0604020202020204" pitchFamily="34" charset="0"/>
                <a:cs typeface="Arial" panose="020B0604020202020204" pitchFamily="34" charset="0"/>
              </a:rPr>
              <a:t>Substantial near-term load growth from new large customers and expansion of existing large customers</a:t>
            </a:r>
          </a:p>
          <a:p>
            <a:pPr marL="741363" marR="0" lvl="1" indent="-284163" algn="just" defTabSz="1018937" fontAlgn="base">
              <a:lnSpc>
                <a:spcPct val="100000"/>
              </a:lnSpc>
              <a:spcBef>
                <a:spcPts val="0"/>
              </a:spcBef>
              <a:spcAft>
                <a:spcPts val="1200"/>
              </a:spcAft>
              <a:buClr>
                <a:srgbClr val="275937"/>
              </a:buClr>
              <a:buSzPct val="95000"/>
              <a:buFont typeface="Arial" panose="020B0604020202020204" pitchFamily="34" charset="0"/>
              <a:buChar char="–"/>
              <a:tabLst/>
              <a:defRPr/>
            </a:pPr>
            <a:r>
              <a:rPr lang="en-US" sz="1400" kern="0" spc="-20" dirty="0">
                <a:solidFill>
                  <a:srgbClr val="000000"/>
                </a:solidFill>
                <a:latin typeface="Arial" panose="020B0604020202020204" pitchFamily="34" charset="0"/>
                <a:cs typeface="Arial" panose="020B0604020202020204" pitchFamily="34" charset="0"/>
              </a:rPr>
              <a:t>The updated load forecast reflects approximately 1,100 MW by 2033 to account for additional expected load</a:t>
            </a:r>
          </a:p>
          <a:p>
            <a:pPr marR="0" lvl="0" algn="just" fontAlgn="auto">
              <a:lnSpc>
                <a:spcPct val="100000"/>
              </a:lnSpc>
              <a:spcBef>
                <a:spcPts val="0"/>
              </a:spcBef>
              <a:spcAft>
                <a:spcPts val="1200"/>
              </a:spcAft>
              <a:buClrTx/>
              <a:buSzTx/>
              <a:tabLst/>
              <a:defRPr/>
            </a:pPr>
            <a:r>
              <a:rPr lang="en-US" sz="1400" b="1" dirty="0">
                <a:solidFill>
                  <a:schemeClr val="bg2">
                    <a:lumMod val="10000"/>
                  </a:schemeClr>
                </a:solidFill>
                <a:latin typeface="Arial" panose="020B0604020202020204" pitchFamily="34" charset="0"/>
                <a:cs typeface="Arial" panose="020B0604020202020204" pitchFamily="34" charset="0"/>
              </a:rPr>
              <a:t>Robust capital plan that invests in the electric system</a:t>
            </a:r>
          </a:p>
          <a:p>
            <a:pPr marL="741363" lvl="1" indent="-284163" algn="just" defTabSz="1018937" fontAlgn="base">
              <a:lnSpc>
                <a:spcPct val="100000"/>
              </a:lnSpc>
              <a:spcBef>
                <a:spcPts val="0"/>
              </a:spcBef>
              <a:spcAft>
                <a:spcPts val="1200"/>
              </a:spcAft>
              <a:buClr>
                <a:srgbClr val="275937"/>
              </a:buClr>
              <a:buSzPct val="95000"/>
              <a:buFont typeface="Arial" panose="020B0604020202020204" pitchFamily="34" charset="0"/>
              <a:buChar char="–"/>
              <a:defRPr/>
            </a:pPr>
            <a:r>
              <a:rPr lang="en-US" sz="1400" kern="0" spc="-20" dirty="0">
                <a:solidFill>
                  <a:srgbClr val="000000"/>
                </a:solidFill>
                <a:latin typeface="Arial" panose="020B0604020202020204" pitchFamily="34" charset="0"/>
                <a:cs typeface="Arial" panose="020B0604020202020204" pitchFamily="34" charset="0"/>
              </a:rPr>
              <a:t>Investment in improvements to existing power supply facilities, extensions of and improvements to the transmission and distribution systems, other general improvements and compliance with environmental requirements</a:t>
            </a:r>
          </a:p>
          <a:p>
            <a:pPr marR="0" lvl="0" algn="just" fontAlgn="auto">
              <a:lnSpc>
                <a:spcPct val="100000"/>
              </a:lnSpc>
              <a:spcBef>
                <a:spcPts val="0"/>
              </a:spcBef>
              <a:spcAft>
                <a:spcPts val="1200"/>
              </a:spcAft>
              <a:buClrTx/>
              <a:buSzTx/>
              <a:tabLst/>
              <a:defRPr/>
            </a:pPr>
            <a:r>
              <a:rPr lang="en-US" sz="1400" b="1" dirty="0">
                <a:solidFill>
                  <a:schemeClr val="bg2">
                    <a:lumMod val="10000"/>
                  </a:schemeClr>
                </a:solidFill>
                <a:latin typeface="Arial" panose="020B0604020202020204" pitchFamily="34" charset="0"/>
                <a:cs typeface="Arial" panose="020B0604020202020204" pitchFamily="34" charset="0"/>
              </a:rPr>
              <a:t>Capacity expansion</a:t>
            </a:r>
          </a:p>
          <a:p>
            <a:pPr marL="741363" marR="0" lvl="1" indent="-284163" algn="just" defTabSz="1018937" fontAlgn="base">
              <a:lnSpc>
                <a:spcPct val="100000"/>
              </a:lnSpc>
              <a:spcBef>
                <a:spcPts val="0"/>
              </a:spcBef>
              <a:spcAft>
                <a:spcPts val="1200"/>
              </a:spcAft>
              <a:buClr>
                <a:srgbClr val="275937"/>
              </a:buClr>
              <a:buSzPct val="95000"/>
              <a:buFont typeface="Arial" panose="020B0604020202020204" pitchFamily="34" charset="0"/>
              <a:buChar char="–"/>
              <a:tabLst/>
              <a:defRPr/>
            </a:pPr>
            <a:r>
              <a:rPr lang="en-US" sz="1400" kern="0" spc="-20" dirty="0">
                <a:solidFill>
                  <a:srgbClr val="000000"/>
                </a:solidFill>
                <a:latin typeface="Arial" panose="020B0604020202020204" pitchFamily="34" charset="0"/>
                <a:cs typeface="Arial" panose="020B0604020202020204" pitchFamily="34" charset="0"/>
              </a:rPr>
              <a:t>Developing a natural gas combined cycle resource of approximately 1,000 MW to coincide with the retirement of Winyah</a:t>
            </a:r>
          </a:p>
          <a:p>
            <a:pPr marL="741363" marR="0" lvl="1" indent="-284163" algn="just" defTabSz="1018937" fontAlgn="base">
              <a:lnSpc>
                <a:spcPct val="100000"/>
              </a:lnSpc>
              <a:spcBef>
                <a:spcPts val="0"/>
              </a:spcBef>
              <a:spcAft>
                <a:spcPts val="1200"/>
              </a:spcAft>
              <a:buClr>
                <a:srgbClr val="275937"/>
              </a:buClr>
              <a:buSzPct val="95000"/>
              <a:buFont typeface="Arial" panose="020B0604020202020204" pitchFamily="34" charset="0"/>
              <a:buChar char="–"/>
              <a:tabLst/>
              <a:defRPr/>
            </a:pPr>
            <a:r>
              <a:rPr lang="en-US" sz="1400" kern="0" spc="-20" dirty="0">
                <a:solidFill>
                  <a:srgbClr val="000000"/>
                </a:solidFill>
                <a:latin typeface="Arial" panose="020B0604020202020204" pitchFamily="34" charset="0"/>
                <a:cs typeface="Arial" panose="020B0604020202020204" pitchFamily="34" charset="0"/>
              </a:rPr>
              <a:t>Executed purchase power agreements in 2023 to receive 250 MWs of capacity with optional energy in 2024-2028</a:t>
            </a:r>
          </a:p>
          <a:p>
            <a:pPr marL="741363" marR="0" lvl="1" indent="-284163" algn="just" defTabSz="1018937" fontAlgn="base">
              <a:lnSpc>
                <a:spcPct val="100000"/>
              </a:lnSpc>
              <a:spcBef>
                <a:spcPts val="0"/>
              </a:spcBef>
              <a:spcAft>
                <a:spcPts val="1200"/>
              </a:spcAft>
              <a:buClr>
                <a:srgbClr val="275937"/>
              </a:buClr>
              <a:buSzPct val="95000"/>
              <a:buFont typeface="Arial" panose="020B0604020202020204" pitchFamily="34" charset="0"/>
              <a:buChar char="–"/>
              <a:tabLst/>
              <a:defRPr/>
            </a:pPr>
            <a:r>
              <a:rPr lang="en-US" sz="1400" kern="0" spc="-20" dirty="0">
                <a:solidFill>
                  <a:srgbClr val="000000"/>
                </a:solidFill>
                <a:latin typeface="Arial" panose="020B0604020202020204" pitchFamily="34" charset="0"/>
                <a:cs typeface="Arial" panose="020B0604020202020204" pitchFamily="34" charset="0"/>
              </a:rPr>
              <a:t>Updating Integrated Resource Plan to reflect latest load growth projections</a:t>
            </a:r>
          </a:p>
          <a:p>
            <a:pPr marR="0" lvl="0" algn="just" fontAlgn="auto">
              <a:lnSpc>
                <a:spcPct val="100000"/>
              </a:lnSpc>
              <a:spcBef>
                <a:spcPts val="0"/>
              </a:spcBef>
              <a:spcAft>
                <a:spcPts val="1200"/>
              </a:spcAft>
              <a:buClrTx/>
              <a:buSzTx/>
              <a:tabLst/>
              <a:defRPr/>
            </a:pPr>
            <a:r>
              <a:rPr lang="en-US" sz="1400" b="1" dirty="0">
                <a:solidFill>
                  <a:schemeClr val="bg2">
                    <a:lumMod val="10000"/>
                  </a:schemeClr>
                </a:solidFill>
                <a:latin typeface="Arial" panose="020B0604020202020204" pitchFamily="34" charset="0"/>
                <a:cs typeface="Arial" panose="020B0604020202020204" pitchFamily="34" charset="0"/>
              </a:rPr>
              <a:t>Reduced fuel cost</a:t>
            </a:r>
          </a:p>
          <a:p>
            <a:pPr marL="741363" marR="0" lvl="1" indent="-284163" algn="just" defTabSz="1018937" fontAlgn="base">
              <a:lnSpc>
                <a:spcPct val="100000"/>
              </a:lnSpc>
              <a:spcBef>
                <a:spcPts val="0"/>
              </a:spcBef>
              <a:spcAft>
                <a:spcPts val="1200"/>
              </a:spcAft>
              <a:buClr>
                <a:srgbClr val="275937"/>
              </a:buClr>
              <a:buSzPct val="95000"/>
              <a:buFont typeface="Arial" panose="020B0604020202020204" pitchFamily="34" charset="0"/>
              <a:buChar char="–"/>
              <a:tabLst/>
              <a:defRPr/>
            </a:pPr>
            <a:r>
              <a:rPr lang="en-US" sz="1400" kern="0" spc="-20" dirty="0">
                <a:solidFill>
                  <a:srgbClr val="000000"/>
                </a:solidFill>
                <a:latin typeface="Arial" panose="020B0604020202020204" pitchFamily="34" charset="0"/>
                <a:cs typeface="Arial" panose="020B0604020202020204" pitchFamily="34" charset="0"/>
              </a:rPr>
              <a:t>System risk mitigation by hedging volume and cost related to natural gas, coal, coal transportation surcharge, and purchased power agreements</a:t>
            </a:r>
          </a:p>
        </p:txBody>
      </p:sp>
      <p:graphicFrame>
        <p:nvGraphicFramePr>
          <p:cNvPr id="7" name="Table 6">
            <a:extLst>
              <a:ext uri="{FF2B5EF4-FFF2-40B4-BE49-F238E27FC236}">
                <a16:creationId xmlns:a16="http://schemas.microsoft.com/office/drawing/2014/main" id="{EB9629FA-93A6-9520-83FD-1F62BA9413A3}"/>
              </a:ext>
            </a:extLst>
          </p:cNvPr>
          <p:cNvGraphicFramePr>
            <a:graphicFrameLocks noGrp="1"/>
          </p:cNvGraphicFramePr>
          <p:nvPr>
            <p:extLst>
              <p:ext uri="{D42A27DB-BD31-4B8C-83A1-F6EECF244321}">
                <p14:modId xmlns:p14="http://schemas.microsoft.com/office/powerpoint/2010/main" val="963636363"/>
              </p:ext>
            </p:extLst>
          </p:nvPr>
        </p:nvGraphicFramePr>
        <p:xfrm>
          <a:off x="273577" y="188504"/>
          <a:ext cx="8869681" cy="704088"/>
        </p:xfrm>
        <a:graphic>
          <a:graphicData uri="http://schemas.openxmlformats.org/drawingml/2006/table">
            <a:tbl>
              <a:tblPr firstRow="1" bandRow="1">
                <a:tableStyleId>{5C22544A-7EE6-4342-B048-85BDC9FD1C3A}</a:tableStyleId>
              </a:tblPr>
              <a:tblGrid>
                <a:gridCol w="3058651">
                  <a:extLst>
                    <a:ext uri="{9D8B030D-6E8A-4147-A177-3AD203B41FA5}">
                      <a16:colId xmlns:a16="http://schemas.microsoft.com/office/drawing/2014/main" val="3776042927"/>
                    </a:ext>
                  </a:extLst>
                </a:gridCol>
                <a:gridCol w="5811030">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Authority Finances</a:t>
                      </a:r>
                    </a:p>
                  </a:txBody>
                  <a:tcPr anchor="ctr">
                    <a:lnR w="12700" cap="flat" cmpd="sng" algn="ctr">
                      <a:solidFill>
                        <a:srgbClr val="275317"/>
                      </a:solidFill>
                      <a:prstDash val="solid"/>
                      <a:round/>
                      <a:headEnd type="none" w="med" len="med"/>
                      <a:tailEnd type="none" w="med" len="med"/>
                    </a:lnR>
                    <a:noFill/>
                  </a:tcPr>
                </a:tc>
                <a:tc>
                  <a:txBody>
                    <a:bodyPr/>
                    <a:lstStyle/>
                    <a:p>
                      <a:r>
                        <a:rPr lang="en-US" sz="2400" b="0" dirty="0">
                          <a:solidFill>
                            <a:srgbClr val="275317"/>
                          </a:solidFill>
                          <a:latin typeface="Arial" panose="020B0604020202020204" pitchFamily="34" charset="0"/>
                          <a:cs typeface="Arial" panose="020B0604020202020204" pitchFamily="34" charset="0"/>
                        </a:rPr>
                        <a:t>2024 Financial Plan Highlights</a:t>
                      </a:r>
                      <a:endParaRPr lang="en-US" sz="2400" b="0" strike="dblStrike" baseline="0" dirty="0">
                        <a:solidFill>
                          <a:srgbClr val="275317"/>
                        </a:solidFill>
                        <a:latin typeface="Arial" panose="020B0604020202020204" pitchFamily="34" charset="0"/>
                        <a:cs typeface="Arial" panose="020B0604020202020204" pitchFamily="34" charset="0"/>
                      </a:endParaRPr>
                    </a:p>
                  </a:txBody>
                  <a:tcPr anchor="ctr">
                    <a:lnL w="12700" cap="flat" cmpd="sng" algn="ctr">
                      <a:solidFill>
                        <a:srgbClr val="275317"/>
                      </a:solidFill>
                      <a:prstDash val="solid"/>
                      <a:round/>
                      <a:headEnd type="none" w="med" len="med"/>
                      <a:tailEnd type="none" w="med" len="med"/>
                    </a:lnL>
                    <a:noFill/>
                  </a:tcPr>
                </a:tc>
                <a:extLst>
                  <a:ext uri="{0D108BD9-81ED-4DB2-BD59-A6C34878D82A}">
                    <a16:rowId xmlns:a16="http://schemas.microsoft.com/office/drawing/2014/main" val="4081036703"/>
                  </a:ext>
                </a:extLst>
              </a:tr>
            </a:tbl>
          </a:graphicData>
        </a:graphic>
      </p:graphicFrame>
    </p:spTree>
    <p:extLst>
      <p:ext uri="{BB962C8B-B14F-4D97-AF65-F5344CB8AC3E}">
        <p14:creationId xmlns:p14="http://schemas.microsoft.com/office/powerpoint/2010/main" val="3802394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C93B9D-9DAE-C7E0-100B-BE2EB2549015}"/>
              </a:ext>
            </a:extLst>
          </p:cNvPr>
          <p:cNvSpPr>
            <a:spLocks noGrp="1"/>
          </p:cNvSpPr>
          <p:nvPr>
            <p:ph idx="1"/>
          </p:nvPr>
        </p:nvSpPr>
        <p:spPr/>
        <p:txBody>
          <a:bodyPr>
            <a:normAutofit/>
          </a:bodyPr>
          <a:lstStyle/>
          <a:p>
            <a:pPr marL="0" indent="0" algn="just">
              <a:buNone/>
            </a:pPr>
            <a:r>
              <a:rPr lang="en-US" sz="1000" dirty="0">
                <a:latin typeface="Arial" panose="020B0604020202020204" pitchFamily="34" charset="0"/>
                <a:cs typeface="Arial" panose="020B0604020202020204" pitchFamily="34" charset="0"/>
              </a:rPr>
              <a:t>This Investor Presentation you are about to view is provided as of July 16, 2024, for a proposed offering by the South Carolina Public Service Authority (the “Authority”) of its Revenue Obligations, 2024 Tax-Exempt Improvement Series A, 2024 Tax-Exempt Refunding Series B and 2024 Taxable Improvement Series C (collectively, the “Bonds”). This Investor Presentation is provided for information purposes only and your sole and exclusive use in connection with the proposed offering. The information contained herein is subject to completion and amendment. If you are viewing this presentation after July 16, 2024, there may have been events that occurred subsequent to such date that would have a material adverse effect on the financial information that is presented herein, and neither the Authority nor the Underwriters have undertaken any obligation to update this electronic presentation. All market prices, financial data and other information provided herein are not warranted as to completeness or accuracy and are subject to change without notice. </a:t>
            </a:r>
          </a:p>
          <a:p>
            <a:pPr marL="0" indent="0" algn="just">
              <a:buNone/>
            </a:pPr>
            <a:r>
              <a:rPr lang="en-US" sz="1000" dirty="0">
                <a:latin typeface="Arial" panose="020B0604020202020204" pitchFamily="34" charset="0"/>
                <a:cs typeface="Arial" panose="020B0604020202020204" pitchFamily="34" charset="0"/>
              </a:rPr>
              <a:t>Any investment decisions regarding the Bonds should only be made after careful review of the complete Preliminary Official Statement. By accessing this presentation, you agree not to duplicate, copy, download, screen capture, electronically store or record this Investor Presentation, nor to produce, publish or distribute this Investor Presentation in any form whatsoever.  </a:t>
            </a:r>
          </a:p>
          <a:p>
            <a:pPr marL="0" indent="0" algn="just">
              <a:buNone/>
            </a:pPr>
            <a:r>
              <a:rPr lang="en-US" sz="1000" dirty="0">
                <a:latin typeface="Arial" panose="020B0604020202020204" pitchFamily="34" charset="0"/>
                <a:cs typeface="Arial" panose="020B0604020202020204" pitchFamily="34" charset="0"/>
              </a:rPr>
              <a:t>This Investor Presentation does not constitute a recommendation or an offer or solicitation for the purchase or sale of any security or other financial instrument, including the Bonds, or to adopt any investment strategy. Any offer or solicitation with respect to the Bonds will be made solely by means of the Preliminary Official Statement and Official Statement, which describe the actual terms of such Bonds. You will be responsible for consulting your own advisors and making your own independent investigation and appraisal of the risks, benefits, appropriateness and suitability of the proposed transaction and any other transactions contemplated by this presentation and neither the Authority nor the Underwriters are making any recommendation (personal or otherwise) or giving any investment advice and will have no liability with respect thereto.</a:t>
            </a:r>
          </a:p>
          <a:p>
            <a:pPr marL="0" indent="0" algn="just">
              <a:buNone/>
            </a:pPr>
            <a:r>
              <a:rPr lang="en-US" sz="1000" dirty="0">
                <a:latin typeface="Arial" panose="020B0604020202020204" pitchFamily="34" charset="0"/>
                <a:cs typeface="Arial" panose="020B0604020202020204" pitchFamily="34" charset="0"/>
              </a:rPr>
              <a:t>The information contained herein has been compiled from sources believed to be reliable, however neither the Authority nor the Underwriters shall have any liability whatsoever (in negligence or otherwise) to any person for any loss arising from this Investor Presentation or any information supplied in connection therewith. In no event shall the Underwriters or the Authority be liable for any use by any party of, for any decision made or action taken by any party in reliance upon, or for any inaccuracies or errors in, or omissions from, the information contained herein and such information may not be relied upon by you in evaluating the merits of participating in any transaction mentioned herein.</a:t>
            </a:r>
          </a:p>
          <a:p>
            <a:pPr marL="0" indent="0" algn="just">
              <a:buNone/>
            </a:pPr>
            <a:r>
              <a:rPr lang="en-US" sz="1000" dirty="0">
                <a:latin typeface="Arial" panose="020B0604020202020204" pitchFamily="34" charset="0"/>
                <a:cs typeface="Arial" panose="020B0604020202020204" pitchFamily="34" charset="0"/>
              </a:rPr>
              <a:t>Neither the Underwriters nor the Authority makes any representation or warranty as to the (</a:t>
            </a:r>
            <a:r>
              <a:rPr lang="en-US" sz="1000" dirty="0" err="1">
                <a:latin typeface="Arial" panose="020B0604020202020204" pitchFamily="34" charset="0"/>
                <a:cs typeface="Arial" panose="020B0604020202020204" pitchFamily="34" charset="0"/>
              </a:rPr>
              <a:t>i</a:t>
            </a:r>
            <a:r>
              <a:rPr lang="en-US" sz="1000" dirty="0">
                <a:latin typeface="Arial" panose="020B0604020202020204" pitchFamily="34" charset="0"/>
                <a:cs typeface="Arial" panose="020B0604020202020204" pitchFamily="34" charset="0"/>
              </a:rPr>
              <a:t>) accuracy, adequacy or completeness of any information in this Investor Presentation or (ii) legal, tax, credit or accounting treatment of any purchase of Bonds by you or any other effects such purchase may have on you and your affiliates or any other parties to such transactions and their respective affiliates. You should consult with your own advisors and make your own independent investigation and appraisal of the risks, benefits, appropriateness and suitability of the proposed offering. Nothing in these materials constitutes a commitment by the Underwriters or any of their affiliates to enter into any transaction. No assurance can be given that any transaction mentioned herein could in fact be executed.</a:t>
            </a:r>
          </a:p>
          <a:p>
            <a:pPr marL="0" indent="0" algn="just">
              <a:buNone/>
            </a:pPr>
            <a:r>
              <a:rPr lang="en-US" sz="1000" dirty="0">
                <a:latin typeface="Arial" panose="020B0604020202020204" pitchFamily="34" charset="0"/>
                <a:cs typeface="Arial" panose="020B0604020202020204" pitchFamily="34" charset="0"/>
              </a:rPr>
              <a:t>This Investor Presentation contains “forward-looking” statements that involve risks, uncertainties and assumptions. If the risks or uncertainties ever materialize or the assumptions prove incorrect, the results may differ materially from those expressed or implied by such forward-looking statements. Accordingly, we caution you not to place undue reliance on these statements. All statements other than the statements of historical fact could be deemed forward-looking. All opinions, estimates, projections, forecasts and valuations are preliminary, indicative and are subject to change without notice. </a:t>
            </a:r>
          </a:p>
          <a:p>
            <a:pPr marL="0" indent="0" algn="just">
              <a:buNone/>
            </a:pPr>
            <a:r>
              <a:rPr lang="en-US" sz="1000" dirty="0">
                <a:latin typeface="Arial" panose="020B0604020202020204" pitchFamily="34" charset="0"/>
                <a:cs typeface="Arial" panose="020B0604020202020204" pitchFamily="34" charset="0"/>
              </a:rPr>
              <a:t>Transactions involving the Bonds may not be suitable for all investors. You should consult with your own advisors as to the suitability of the Bonds for your particular circumstances. No assurance can be given that any transaction mentioned herein could in fact be executed. Past performance is not indicative of future returns, which will vary. Clients should contact their salesperson at, and execute transactions through, an entity of the Underwriters qualified in their home jurisdiction unless governing law permits otherwise.</a:t>
            </a:r>
          </a:p>
        </p:txBody>
      </p:sp>
      <p:sp>
        <p:nvSpPr>
          <p:cNvPr id="3" name="Title 2">
            <a:extLst>
              <a:ext uri="{FF2B5EF4-FFF2-40B4-BE49-F238E27FC236}">
                <a16:creationId xmlns:a16="http://schemas.microsoft.com/office/drawing/2014/main" id="{F280500F-BD2A-366C-4675-2B47DFF3726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Disclaimer</a:t>
            </a:r>
          </a:p>
        </p:txBody>
      </p:sp>
    </p:spTree>
    <p:extLst>
      <p:ext uri="{BB962C8B-B14F-4D97-AF65-F5344CB8AC3E}">
        <p14:creationId xmlns:p14="http://schemas.microsoft.com/office/powerpoint/2010/main" val="4134914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641DB636-408A-7558-1D8A-CDEE2105E30F}"/>
              </a:ext>
            </a:extLst>
          </p:cNvPr>
          <p:cNvSpPr>
            <a:spLocks noGrp="1"/>
          </p:cNvSpPr>
          <p:nvPr>
            <p:ph idx="1"/>
          </p:nvPr>
        </p:nvSpPr>
        <p:spPr>
          <a:xfrm>
            <a:off x="387350" y="1844360"/>
            <a:ext cx="11398250" cy="4614168"/>
          </a:xfrm>
        </p:spPr>
        <p:txBody>
          <a:bodyPr>
            <a:noAutofit/>
          </a:bodyPr>
          <a:lstStyle/>
          <a:p>
            <a:pPr algn="just">
              <a:lnSpc>
                <a:spcPct val="110000"/>
              </a:lnSpc>
              <a:spcBef>
                <a:spcPts val="600"/>
              </a:spcBef>
              <a:defRPr/>
            </a:pPr>
            <a:r>
              <a:rPr lang="en-US" sz="1500" b="1" kern="1200" dirty="0">
                <a:solidFill>
                  <a:schemeClr val="tx1"/>
                </a:solidFill>
                <a:latin typeface="Arial" panose="020B0604020202020204" pitchFamily="34" charset="0"/>
                <a:ea typeface="ＭＳ Ｐゴシック" pitchFamily="34" charset="-128"/>
                <a:cs typeface="Arial" panose="020B0604020202020204" pitchFamily="34" charset="0"/>
              </a:rPr>
              <a:t>Settlement Amount</a:t>
            </a:r>
            <a:r>
              <a:rPr lang="en-US" sz="1500" kern="1200" dirty="0">
                <a:solidFill>
                  <a:schemeClr val="tx1"/>
                </a:solidFill>
                <a:latin typeface="Arial" panose="020B0604020202020204" pitchFamily="34" charset="0"/>
                <a:ea typeface="ＭＳ Ｐゴシック" pitchFamily="34" charset="-128"/>
                <a:cs typeface="Arial" panose="020B0604020202020204" pitchFamily="34" charset="0"/>
              </a:rPr>
              <a:t>. The Authority made its full contribution to the Common Benefit Fund of $200 million back to customers in three annual installments ($65m, $65m and $70m)</a:t>
            </a:r>
          </a:p>
          <a:p>
            <a:pPr algn="just">
              <a:lnSpc>
                <a:spcPct val="110000"/>
              </a:lnSpc>
              <a:spcBef>
                <a:spcPts val="600"/>
              </a:spcBef>
              <a:defRPr/>
            </a:pPr>
            <a:r>
              <a:rPr lang="en-US" sz="1500" b="1" kern="1200" dirty="0">
                <a:solidFill>
                  <a:schemeClr val="tx1"/>
                </a:solidFill>
                <a:latin typeface="Arial" panose="020B0604020202020204" pitchFamily="34" charset="0"/>
                <a:ea typeface="ＭＳ Ｐゴシック" pitchFamily="34" charset="-128"/>
                <a:cs typeface="Arial" panose="020B0604020202020204" pitchFamily="34" charset="0"/>
              </a:rPr>
              <a:t>Rate Freeze</a:t>
            </a:r>
            <a:r>
              <a:rPr lang="en-US" sz="1500" kern="1200" dirty="0">
                <a:solidFill>
                  <a:schemeClr val="tx1"/>
                </a:solidFill>
                <a:latin typeface="Arial" panose="020B0604020202020204" pitchFamily="34" charset="0"/>
                <a:ea typeface="ＭＳ Ｐゴシック" pitchFamily="34" charset="-128"/>
                <a:cs typeface="Arial" panose="020B0604020202020204" pitchFamily="34" charset="0"/>
              </a:rPr>
              <a:t>. Rates were frozen for the majority of the Authority’s customers, including Central, beginning August 2020 through December 2024</a:t>
            </a:r>
          </a:p>
          <a:p>
            <a:pPr algn="just">
              <a:lnSpc>
                <a:spcPct val="110000"/>
              </a:lnSpc>
              <a:spcBef>
                <a:spcPts val="600"/>
              </a:spcBef>
              <a:defRPr/>
            </a:pPr>
            <a:r>
              <a:rPr lang="en-US" sz="1500" b="1" kern="1200" dirty="0">
                <a:solidFill>
                  <a:schemeClr val="tx1"/>
                </a:solidFill>
                <a:latin typeface="Arial" panose="020B0604020202020204" pitchFamily="34" charset="0"/>
                <a:ea typeface="ＭＳ Ｐゴシック" pitchFamily="34" charset="-128"/>
                <a:cs typeface="Arial" panose="020B0604020202020204" pitchFamily="34" charset="0"/>
              </a:rPr>
              <a:t>Regulatory Asset</a:t>
            </a:r>
            <a:r>
              <a:rPr lang="en-US" sz="1500" kern="1200" dirty="0">
                <a:solidFill>
                  <a:schemeClr val="tx1"/>
                </a:solidFill>
                <a:latin typeface="Arial" panose="020B0604020202020204" pitchFamily="34" charset="0"/>
                <a:ea typeface="ＭＳ Ｐゴシック" pitchFamily="34" charset="-128"/>
                <a:cs typeface="Arial" panose="020B0604020202020204" pitchFamily="34" charset="0"/>
              </a:rPr>
              <a:t>. As of March 31, 2024, the Authority has recorded a total of </a:t>
            </a:r>
            <a:r>
              <a:rPr lang="en-US" sz="1500" kern="1200" dirty="0">
                <a:solidFill>
                  <a:schemeClr val="tx1"/>
                </a:solidFill>
                <a:highlight>
                  <a:srgbClr val="FFFFFF"/>
                </a:highlight>
                <a:latin typeface="Arial" panose="020B0604020202020204" pitchFamily="34" charset="0"/>
                <a:ea typeface="ＭＳ Ｐゴシック" pitchFamily="34" charset="-128"/>
                <a:cs typeface="Arial" panose="020B0604020202020204" pitchFamily="34" charset="0"/>
              </a:rPr>
              <a:t>approximately $637 </a:t>
            </a:r>
            <a:r>
              <a:rPr lang="en-US" sz="1500" kern="1200" dirty="0">
                <a:solidFill>
                  <a:schemeClr val="tx1"/>
                </a:solidFill>
                <a:latin typeface="Arial" panose="020B0604020202020204" pitchFamily="34" charset="0"/>
                <a:ea typeface="ＭＳ Ｐゴシック" pitchFamily="34" charset="-128"/>
                <a:cs typeface="Arial" panose="020B0604020202020204" pitchFamily="34" charset="0"/>
              </a:rPr>
              <a:t>million as a regulatory asset of Cook Deferred Expenses.  Most of this cost is attributable to one exception.</a:t>
            </a:r>
          </a:p>
          <a:p>
            <a:pPr marL="741363" lvl="1" indent="-284163" algn="just" defTabSz="1018937" fontAlgn="base">
              <a:lnSpc>
                <a:spcPct val="100000"/>
              </a:lnSpc>
              <a:spcBef>
                <a:spcPts val="600"/>
              </a:spcBef>
              <a:spcAft>
                <a:spcPts val="600"/>
              </a:spcAft>
              <a:buClr>
                <a:srgbClr val="275937"/>
              </a:buClr>
              <a:buSzPct val="95000"/>
              <a:buFont typeface="Arial" panose="020B0604020202020204" pitchFamily="34" charset="0"/>
              <a:buChar char="–"/>
              <a:defRPr/>
            </a:pPr>
            <a:r>
              <a:rPr lang="en-US" sz="1500" kern="0" spc="-20" dirty="0">
                <a:solidFill>
                  <a:srgbClr val="000000"/>
                </a:solidFill>
                <a:latin typeface="Arial" panose="020B0604020202020204" pitchFamily="34" charset="0"/>
                <a:cs typeface="Arial" panose="020B0604020202020204" pitchFamily="34" charset="0"/>
              </a:rPr>
              <a:t>These costs are expected to be collected through rates after the rate freeze</a:t>
            </a:r>
          </a:p>
          <a:p>
            <a:pPr marL="741363" lvl="1" indent="-284163" algn="just" defTabSz="1018937" fontAlgn="base">
              <a:lnSpc>
                <a:spcPct val="100000"/>
              </a:lnSpc>
              <a:spcBef>
                <a:spcPts val="600"/>
              </a:spcBef>
              <a:spcAft>
                <a:spcPts val="600"/>
              </a:spcAft>
              <a:buClr>
                <a:srgbClr val="275937"/>
              </a:buClr>
              <a:buSzPct val="95000"/>
              <a:buFont typeface="Arial" panose="020B0604020202020204" pitchFamily="34" charset="0"/>
              <a:buChar char="–"/>
              <a:defRPr/>
            </a:pPr>
            <a:r>
              <a:rPr lang="en-US" sz="1500" kern="0" spc="-20" dirty="0">
                <a:solidFill>
                  <a:srgbClr val="000000"/>
                </a:solidFill>
                <a:latin typeface="Arial" panose="020B0604020202020204" pitchFamily="34" charset="0"/>
                <a:cs typeface="Arial" panose="020B0604020202020204" pitchFamily="34" charset="0"/>
              </a:rPr>
              <a:t>The last year of the rate freeze in which exceptions could occur will be addressed in the report filed with the Court on April 30, 2025  </a:t>
            </a:r>
          </a:p>
          <a:p>
            <a:pPr algn="just">
              <a:lnSpc>
                <a:spcPct val="110000"/>
              </a:lnSpc>
              <a:spcBef>
                <a:spcPts val="600"/>
              </a:spcBef>
              <a:defRPr/>
            </a:pPr>
            <a:r>
              <a:rPr lang="en-US" sz="1500" b="1" kern="1200" dirty="0">
                <a:solidFill>
                  <a:schemeClr val="tx1"/>
                </a:solidFill>
                <a:latin typeface="Arial" panose="020B0604020202020204" pitchFamily="34" charset="0"/>
                <a:ea typeface="ＭＳ Ｐゴシック" pitchFamily="34" charset="-128"/>
                <a:cs typeface="Arial" panose="020B0604020202020204" pitchFamily="34" charset="0"/>
              </a:rPr>
              <a:t>Resolution Status Update</a:t>
            </a:r>
            <a:r>
              <a:rPr lang="en-US" sz="1500" kern="1200" dirty="0">
                <a:solidFill>
                  <a:schemeClr val="tx1"/>
                </a:solidFill>
                <a:latin typeface="Arial" panose="020B0604020202020204" pitchFamily="34" charset="0"/>
                <a:ea typeface="ＭＳ Ｐゴシック" pitchFamily="34" charset="-128"/>
                <a:cs typeface="Arial" panose="020B0604020202020204" pitchFamily="34" charset="0"/>
              </a:rPr>
              <a:t>. The Authority, Central Electric Power Cooperative (Central) and Class Counsel have continued discussions</a:t>
            </a:r>
            <a:r>
              <a:rPr lang="en-US" sz="1500" dirty="0">
                <a:solidFill>
                  <a:schemeClr val="tx1"/>
                </a:solidFill>
                <a:latin typeface="Arial" panose="020B0604020202020204" pitchFamily="34" charset="0"/>
                <a:ea typeface="ＭＳ Ｐゴシック" pitchFamily="34" charset="-128"/>
                <a:cs typeface="Arial" panose="020B0604020202020204" pitchFamily="34" charset="0"/>
              </a:rPr>
              <a:t> on a path forward to resolve contested exceptions.</a:t>
            </a:r>
          </a:p>
          <a:p>
            <a:pPr marL="741363" lvl="1" indent="-284163" algn="just" defTabSz="1018937" fontAlgn="base">
              <a:lnSpc>
                <a:spcPct val="110000"/>
              </a:lnSpc>
              <a:spcBef>
                <a:spcPts val="600"/>
              </a:spcBef>
              <a:spcAft>
                <a:spcPts val="600"/>
              </a:spcAft>
              <a:buClr>
                <a:srgbClr val="275937"/>
              </a:buClr>
              <a:buSzPct val="95000"/>
              <a:buFont typeface="Arial" panose="020B0604020202020204" pitchFamily="34" charset="0"/>
              <a:buChar char="–"/>
              <a:defRPr/>
            </a:pPr>
            <a:r>
              <a:rPr lang="en-US" sz="1500" kern="0" spc="-20" dirty="0">
                <a:solidFill>
                  <a:srgbClr val="000000"/>
                </a:solidFill>
                <a:latin typeface="Arial" panose="020B0604020202020204" pitchFamily="34" charset="0"/>
                <a:cs typeface="Arial" panose="020B0604020202020204" pitchFamily="34" charset="0"/>
              </a:rPr>
              <a:t>During 2023, the parties reached a potential resolution of Cook Exceptions which required the use of securitization.  In January 2024, the Authority's Board authorized staff to work with elected officials to determine if securitization legislation was feasible.</a:t>
            </a:r>
          </a:p>
          <a:p>
            <a:pPr marL="741363" lvl="1" indent="-284163" algn="just" defTabSz="1018937" fontAlgn="base">
              <a:lnSpc>
                <a:spcPct val="110000"/>
              </a:lnSpc>
              <a:spcBef>
                <a:spcPts val="600"/>
              </a:spcBef>
              <a:spcAft>
                <a:spcPts val="600"/>
              </a:spcAft>
              <a:buClr>
                <a:srgbClr val="275937"/>
              </a:buClr>
              <a:buSzPct val="95000"/>
              <a:buFont typeface="Arial" panose="020B0604020202020204" pitchFamily="34" charset="0"/>
              <a:buChar char="–"/>
              <a:defRPr/>
            </a:pPr>
            <a:r>
              <a:rPr lang="en-US" sz="1500" kern="0" spc="-20" dirty="0">
                <a:solidFill>
                  <a:srgbClr val="000000"/>
                </a:solidFill>
                <a:latin typeface="Arial" panose="020B0604020202020204" pitchFamily="34" charset="0"/>
                <a:cs typeface="Arial" panose="020B0604020202020204" pitchFamily="34" charset="0"/>
              </a:rPr>
              <a:t>Legislation was not introduced, and the Authority continues to work with the other parties to develop a mutually-beneficial alternative solution that builds off the progress made under the previous arrangement. </a:t>
            </a:r>
          </a:p>
        </p:txBody>
      </p:sp>
      <p:sp>
        <p:nvSpPr>
          <p:cNvPr id="2" name="TextBox 1">
            <a:extLst>
              <a:ext uri="{FF2B5EF4-FFF2-40B4-BE49-F238E27FC236}">
                <a16:creationId xmlns:a16="http://schemas.microsoft.com/office/drawing/2014/main" id="{E12A9C60-0D2A-52AD-386D-290A12AE2C8D}"/>
              </a:ext>
            </a:extLst>
          </p:cNvPr>
          <p:cNvSpPr txBox="1"/>
          <p:nvPr/>
        </p:nvSpPr>
        <p:spPr>
          <a:xfrm>
            <a:off x="387350" y="1170668"/>
            <a:ext cx="11398250" cy="646331"/>
          </a:xfrm>
          <a:prstGeom prst="rect">
            <a:avLst/>
          </a:prstGeom>
          <a:solidFill>
            <a:srgbClr val="F7E8A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highlight>
                  <a:srgbClr val="F7E8AA"/>
                </a:highlight>
                <a:uLnTx/>
                <a:uFillTx/>
                <a:latin typeface="Arial" panose="020B0604020202020204" pitchFamily="34" charset="0"/>
                <a:ea typeface="+mn-ea"/>
                <a:cs typeface="Arial" panose="020B0604020202020204" pitchFamily="34" charset="0"/>
              </a:rPr>
              <a:t>The Authority has continued to fulfill its requirements under the Cook Settlement as the end of the rate freeze approaches</a:t>
            </a:r>
          </a:p>
        </p:txBody>
      </p:sp>
      <p:graphicFrame>
        <p:nvGraphicFramePr>
          <p:cNvPr id="3" name="Table 2">
            <a:extLst>
              <a:ext uri="{FF2B5EF4-FFF2-40B4-BE49-F238E27FC236}">
                <a16:creationId xmlns:a16="http://schemas.microsoft.com/office/drawing/2014/main" id="{60C06318-B48C-8618-A9FB-4CF79F3CFE7C}"/>
              </a:ext>
            </a:extLst>
          </p:cNvPr>
          <p:cNvGraphicFramePr>
            <a:graphicFrameLocks noGrp="1"/>
          </p:cNvGraphicFramePr>
          <p:nvPr>
            <p:extLst>
              <p:ext uri="{D42A27DB-BD31-4B8C-83A1-F6EECF244321}">
                <p14:modId xmlns:p14="http://schemas.microsoft.com/office/powerpoint/2010/main" val="252145150"/>
              </p:ext>
            </p:extLst>
          </p:nvPr>
        </p:nvGraphicFramePr>
        <p:xfrm>
          <a:off x="273577" y="188504"/>
          <a:ext cx="8869681" cy="704088"/>
        </p:xfrm>
        <a:graphic>
          <a:graphicData uri="http://schemas.openxmlformats.org/drawingml/2006/table">
            <a:tbl>
              <a:tblPr firstRow="1" bandRow="1">
                <a:tableStyleId>{5C22544A-7EE6-4342-B048-85BDC9FD1C3A}</a:tableStyleId>
              </a:tblPr>
              <a:tblGrid>
                <a:gridCol w="3058651">
                  <a:extLst>
                    <a:ext uri="{9D8B030D-6E8A-4147-A177-3AD203B41FA5}">
                      <a16:colId xmlns:a16="http://schemas.microsoft.com/office/drawing/2014/main" val="3776042927"/>
                    </a:ext>
                  </a:extLst>
                </a:gridCol>
                <a:gridCol w="5811030">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Authority Finances</a:t>
                      </a:r>
                    </a:p>
                  </a:txBody>
                  <a:tcPr anchor="ctr">
                    <a:lnR w="12700" cap="flat" cmpd="sng" algn="ctr">
                      <a:solidFill>
                        <a:srgbClr val="275317"/>
                      </a:solidFill>
                      <a:prstDash val="solid"/>
                      <a:round/>
                      <a:headEnd type="none" w="med" len="med"/>
                      <a:tailEnd type="none" w="med" len="med"/>
                    </a:lnR>
                    <a:noFill/>
                  </a:tcPr>
                </a:tc>
                <a:tc>
                  <a:txBody>
                    <a:bodyPr/>
                    <a:lstStyle/>
                    <a:p>
                      <a:r>
                        <a:rPr lang="en-US" sz="2400" b="0" dirty="0">
                          <a:solidFill>
                            <a:srgbClr val="275317"/>
                          </a:solidFill>
                          <a:latin typeface="Arial" panose="020B0604020202020204" pitchFamily="34" charset="0"/>
                          <a:cs typeface="Arial" panose="020B0604020202020204" pitchFamily="34" charset="0"/>
                        </a:rPr>
                        <a:t>Cook Settlement Update</a:t>
                      </a:r>
                      <a:endParaRPr lang="en-US" sz="2400" b="0" strike="dblStrike" baseline="0" dirty="0">
                        <a:solidFill>
                          <a:srgbClr val="275317"/>
                        </a:solidFill>
                        <a:latin typeface="Arial" panose="020B0604020202020204" pitchFamily="34" charset="0"/>
                        <a:cs typeface="Arial" panose="020B0604020202020204" pitchFamily="34" charset="0"/>
                      </a:endParaRPr>
                    </a:p>
                  </a:txBody>
                  <a:tcPr anchor="ctr">
                    <a:lnL w="12700" cap="flat" cmpd="sng" algn="ctr">
                      <a:solidFill>
                        <a:srgbClr val="275317"/>
                      </a:solidFill>
                      <a:prstDash val="solid"/>
                      <a:round/>
                      <a:headEnd type="none" w="med" len="med"/>
                      <a:tailEnd type="none" w="med" len="med"/>
                    </a:lnL>
                    <a:noFill/>
                  </a:tcPr>
                </a:tc>
                <a:extLst>
                  <a:ext uri="{0D108BD9-81ED-4DB2-BD59-A6C34878D82A}">
                    <a16:rowId xmlns:a16="http://schemas.microsoft.com/office/drawing/2014/main" val="4081036703"/>
                  </a:ext>
                </a:extLst>
              </a:tr>
            </a:tbl>
          </a:graphicData>
        </a:graphic>
      </p:graphicFrame>
    </p:spTree>
    <p:extLst>
      <p:ext uri="{BB962C8B-B14F-4D97-AF65-F5344CB8AC3E}">
        <p14:creationId xmlns:p14="http://schemas.microsoft.com/office/powerpoint/2010/main" val="3795445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39AA91F-EFA0-D3DE-0EEE-6EACEA7CA481}"/>
              </a:ext>
            </a:extLst>
          </p:cNvPr>
          <p:cNvGraphicFramePr>
            <a:graphicFrameLocks noGrp="1"/>
          </p:cNvGraphicFramePr>
          <p:nvPr>
            <p:extLst>
              <p:ext uri="{D42A27DB-BD31-4B8C-83A1-F6EECF244321}">
                <p14:modId xmlns:p14="http://schemas.microsoft.com/office/powerpoint/2010/main" val="1546108134"/>
              </p:ext>
            </p:extLst>
          </p:nvPr>
        </p:nvGraphicFramePr>
        <p:xfrm>
          <a:off x="561975" y="3971811"/>
          <a:ext cx="3217053" cy="2117863"/>
        </p:xfrm>
        <a:graphic>
          <a:graphicData uri="http://schemas.openxmlformats.org/drawingml/2006/table">
            <a:tbl>
              <a:tblPr/>
              <a:tblGrid>
                <a:gridCol w="210379">
                  <a:extLst>
                    <a:ext uri="{9D8B030D-6E8A-4147-A177-3AD203B41FA5}">
                      <a16:colId xmlns:a16="http://schemas.microsoft.com/office/drawing/2014/main" val="20000"/>
                    </a:ext>
                  </a:extLst>
                </a:gridCol>
                <a:gridCol w="2071486">
                  <a:extLst>
                    <a:ext uri="{9D8B030D-6E8A-4147-A177-3AD203B41FA5}">
                      <a16:colId xmlns:a16="http://schemas.microsoft.com/office/drawing/2014/main" val="20001"/>
                    </a:ext>
                  </a:extLst>
                </a:gridCol>
                <a:gridCol w="935188">
                  <a:extLst>
                    <a:ext uri="{9D8B030D-6E8A-4147-A177-3AD203B41FA5}">
                      <a16:colId xmlns:a16="http://schemas.microsoft.com/office/drawing/2014/main" val="20002"/>
                    </a:ext>
                  </a:extLst>
                </a:gridCol>
              </a:tblGrid>
              <a:tr h="192533">
                <a:tc gridSpan="3">
                  <a:txBody>
                    <a:bodyPr/>
                    <a:lstStyle/>
                    <a:p>
                      <a:pPr marL="0" marR="0" indent="0" algn="l" defTabSz="457092" rtl="0" eaLnBrk="1" fontAlgn="b" latinLnBrk="0" hangingPunct="1">
                        <a:lnSpc>
                          <a:spcPct val="100000"/>
                        </a:lnSpc>
                        <a:spcBef>
                          <a:spcPts val="0"/>
                        </a:spcBef>
                        <a:spcAft>
                          <a:spcPts val="0"/>
                        </a:spcAft>
                        <a:buClrTx/>
                        <a:buSzTx/>
                        <a:buFontTx/>
                        <a:buNone/>
                        <a:tabLst/>
                        <a:defRPr/>
                      </a:pPr>
                      <a:r>
                        <a:rPr lang="en-US" sz="1100" b="1" i="0" u="sng" strike="noStrike" dirty="0">
                          <a:solidFill>
                            <a:srgbClr val="000000"/>
                          </a:solidFill>
                          <a:effectLst/>
                          <a:latin typeface="Arial "/>
                        </a:rPr>
                        <a:t>Debt Outstanding ($ thousands)</a:t>
                      </a:r>
                    </a:p>
                  </a:txBody>
                  <a:tcPr marL="9525" marR="9525" marT="9525" marB="0" anchor="b">
                    <a:lnL>
                      <a:noFill/>
                    </a:lnL>
                    <a:lnR>
                      <a:noFill/>
                    </a:lnR>
                    <a:lnT>
                      <a:noFill/>
                    </a:lnT>
                    <a:lnB>
                      <a:noFill/>
                    </a:lnB>
                    <a:noFill/>
                  </a:tcPr>
                </a:tc>
                <a:tc hMerge="1">
                  <a:txBody>
                    <a:bodyPr/>
                    <a:lstStyle/>
                    <a:p>
                      <a:endParaRPr lang="en-US"/>
                    </a:p>
                  </a:txBody>
                  <a:tcPr/>
                </a:tc>
                <a:tc hMerge="1">
                  <a:txBody>
                    <a:bodyPr/>
                    <a:lstStyle/>
                    <a:p>
                      <a:pPr marL="0" marR="0" indent="0" algn="ctr" defTabSz="457092"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effectLst/>
                        <a:latin typeface="Arial "/>
                      </a:endParaRPr>
                    </a:p>
                  </a:txBody>
                  <a:tcPr marL="9525" marR="9525" marT="9525" marB="0" anchor="b">
                    <a:lnL>
                      <a:noFill/>
                    </a:lnL>
                    <a:lnR>
                      <a:noFill/>
                    </a:lnR>
                    <a:lnT>
                      <a:noFill/>
                    </a:lnT>
                    <a:lnB>
                      <a:noFill/>
                    </a:lnB>
                    <a:noFill/>
                  </a:tcPr>
                </a:tc>
                <a:extLst>
                  <a:ext uri="{0D108BD9-81ED-4DB2-BD59-A6C34878D82A}">
                    <a16:rowId xmlns:a16="http://schemas.microsoft.com/office/drawing/2014/main" val="10000"/>
                  </a:ext>
                </a:extLst>
              </a:tr>
              <a:tr h="192533">
                <a:tc gridSpan="2">
                  <a:txBody>
                    <a:bodyPr/>
                    <a:lstStyle/>
                    <a:p>
                      <a:pPr algn="l" fontAlgn="b"/>
                      <a:r>
                        <a:rPr lang="en-US" sz="1000" b="1" i="0" u="sng" strike="noStrike" dirty="0">
                          <a:solidFill>
                            <a:srgbClr val="000000"/>
                          </a:solidFill>
                          <a:effectLst/>
                          <a:latin typeface="Arial "/>
                        </a:rPr>
                        <a:t>Revenue Obligation Bonds:</a:t>
                      </a:r>
                    </a:p>
                  </a:txBody>
                  <a:tcPr marL="9525" marR="9525" marT="9525" marB="0" anchor="b">
                    <a:lnL>
                      <a:noFill/>
                    </a:lnL>
                    <a:lnR>
                      <a:noFill/>
                    </a:lnR>
                    <a:lnT>
                      <a:noFill/>
                    </a:lnT>
                    <a:lnB>
                      <a:noFill/>
                    </a:lnB>
                    <a:noFill/>
                  </a:tcPr>
                </a:tc>
                <a:tc hMerge="1">
                  <a:txBody>
                    <a:bodyPr/>
                    <a:lstStyle/>
                    <a:p>
                      <a:endParaRPr lang="en-US"/>
                    </a:p>
                  </a:txBody>
                  <a:tcPr/>
                </a:tc>
                <a:tc>
                  <a:txBody>
                    <a:bodyPr/>
                    <a:lstStyle/>
                    <a:p>
                      <a:pPr marL="0" marR="0" indent="0" algn="ctr" defTabSz="457092" rtl="0" eaLnBrk="1" fontAlgn="b" latinLnBrk="0" hangingPunct="1">
                        <a:lnSpc>
                          <a:spcPct val="100000"/>
                        </a:lnSpc>
                        <a:spcBef>
                          <a:spcPts val="0"/>
                        </a:spcBef>
                        <a:spcAft>
                          <a:spcPts val="0"/>
                        </a:spcAft>
                        <a:buClrTx/>
                        <a:buSzTx/>
                        <a:buFontTx/>
                        <a:buNone/>
                        <a:tabLst/>
                        <a:defRPr/>
                      </a:pPr>
                      <a:endParaRPr lang="en-US" sz="1000" b="1" i="0" u="none" strike="noStrike" dirty="0">
                        <a:solidFill>
                          <a:srgbClr val="000000"/>
                        </a:solidFill>
                        <a:effectLst/>
                        <a:latin typeface="Arial "/>
                      </a:endParaRPr>
                    </a:p>
                  </a:txBody>
                  <a:tcPr marL="9525" marR="9525" marT="9525" marB="0" anchor="b">
                    <a:lnL>
                      <a:noFill/>
                    </a:lnL>
                    <a:lnR>
                      <a:noFill/>
                    </a:lnR>
                    <a:lnT>
                      <a:noFill/>
                    </a:lnT>
                    <a:lnB>
                      <a:noFill/>
                    </a:lnB>
                    <a:noFill/>
                  </a:tcPr>
                </a:tc>
                <a:extLst>
                  <a:ext uri="{0D108BD9-81ED-4DB2-BD59-A6C34878D82A}">
                    <a16:rowId xmlns:a16="http://schemas.microsoft.com/office/drawing/2014/main" val="10001"/>
                  </a:ext>
                </a:extLst>
              </a:tr>
              <a:tr h="192533">
                <a:tc>
                  <a:txBody>
                    <a:bodyPr/>
                    <a:lstStyle/>
                    <a:p>
                      <a:pPr algn="l" fontAlgn="b"/>
                      <a:r>
                        <a:rPr lang="en-US" sz="1100" b="0" i="0" u="none" strike="noStrike" dirty="0">
                          <a:solidFill>
                            <a:srgbClr val="000000"/>
                          </a:solidFill>
                          <a:effectLst/>
                          <a:latin typeface="Arial "/>
                        </a:rPr>
                        <a:t> </a:t>
                      </a:r>
                    </a:p>
                  </a:txBody>
                  <a:tcPr marL="9525" marR="9525" marT="9525" marB="0" anchor="b">
                    <a:lnL>
                      <a:noFill/>
                    </a:lnL>
                    <a:lnR>
                      <a:noFill/>
                    </a:lnR>
                    <a:lnT>
                      <a:noFill/>
                    </a:lnT>
                    <a:lnB>
                      <a:noFill/>
                    </a:lnB>
                    <a:noFill/>
                  </a:tcPr>
                </a:tc>
                <a:tc>
                  <a:txBody>
                    <a:bodyPr/>
                    <a:lstStyle/>
                    <a:p>
                      <a:pPr algn="l" fontAlgn="b"/>
                      <a:r>
                        <a:rPr lang="en-US" sz="1000" b="0" i="0" u="none" strike="noStrike" dirty="0">
                          <a:solidFill>
                            <a:srgbClr val="000000"/>
                          </a:solidFill>
                          <a:effectLst/>
                          <a:latin typeface="Arial "/>
                        </a:rPr>
                        <a:t>Fixed</a:t>
                      </a:r>
                    </a:p>
                  </a:txBody>
                  <a:tcPr marL="9525" marR="9525" marT="9525"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Arial "/>
                        </a:rPr>
                        <a:t> $ 6,659,290 </a:t>
                      </a:r>
                    </a:p>
                  </a:txBody>
                  <a:tcPr marL="9525" marR="9525" marT="9525" marB="0" anchor="b">
                    <a:lnL>
                      <a:noFill/>
                    </a:lnL>
                    <a:lnR>
                      <a:noFill/>
                    </a:lnR>
                    <a:lnT>
                      <a:noFill/>
                    </a:lnT>
                    <a:lnB>
                      <a:noFill/>
                    </a:lnB>
                    <a:noFill/>
                  </a:tcPr>
                </a:tc>
                <a:extLst>
                  <a:ext uri="{0D108BD9-81ED-4DB2-BD59-A6C34878D82A}">
                    <a16:rowId xmlns:a16="http://schemas.microsoft.com/office/drawing/2014/main" val="10002"/>
                  </a:ext>
                </a:extLst>
              </a:tr>
              <a:tr h="192533">
                <a:tc>
                  <a:txBody>
                    <a:bodyPr/>
                    <a:lstStyle/>
                    <a:p>
                      <a:pPr algn="l" fontAlgn="b"/>
                      <a:r>
                        <a:rPr lang="en-US" sz="1100" b="0" i="0" u="none" strike="noStrike" dirty="0">
                          <a:solidFill>
                            <a:srgbClr val="000000"/>
                          </a:solidFill>
                          <a:effectLst/>
                          <a:latin typeface="Arial "/>
                        </a:rPr>
                        <a:t> </a:t>
                      </a:r>
                    </a:p>
                  </a:txBody>
                  <a:tcPr marL="9525" marR="9525" marT="9525" marB="0" anchor="b">
                    <a:lnL>
                      <a:noFill/>
                    </a:lnL>
                    <a:lnR>
                      <a:noFill/>
                    </a:lnR>
                    <a:lnT>
                      <a:noFill/>
                    </a:lnT>
                    <a:lnB>
                      <a:noFill/>
                    </a:lnB>
                    <a:noFill/>
                  </a:tcPr>
                </a:tc>
                <a:tc>
                  <a:txBody>
                    <a:bodyPr/>
                    <a:lstStyle/>
                    <a:p>
                      <a:pPr algn="l" fontAlgn="b"/>
                      <a:r>
                        <a:rPr lang="en-US" sz="1000" b="0" i="0" u="none" strike="noStrike" dirty="0">
                          <a:solidFill>
                            <a:srgbClr val="000000"/>
                          </a:solidFill>
                          <a:effectLst/>
                          <a:latin typeface="Arial "/>
                        </a:rPr>
                        <a:t>Variable</a:t>
                      </a:r>
                    </a:p>
                  </a:txBody>
                  <a:tcPr marL="9525" marR="9525" marT="9525"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Arial "/>
                        </a:rPr>
                        <a:t>        124,795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192533">
                <a:tc gridSpan="2">
                  <a:txBody>
                    <a:bodyPr/>
                    <a:lstStyle/>
                    <a:p>
                      <a:pPr algn="l" fontAlgn="b"/>
                      <a:r>
                        <a:rPr lang="en-US" sz="1000" b="1" i="0" u="none" strike="noStrike" dirty="0">
                          <a:solidFill>
                            <a:srgbClr val="000000"/>
                          </a:solidFill>
                          <a:effectLst/>
                          <a:latin typeface="Arial "/>
                        </a:rPr>
                        <a:t>Total Revenue Obligation Bonds</a:t>
                      </a:r>
                    </a:p>
                  </a:txBody>
                  <a:tcPr marL="9525" marR="9525" marT="9525" marB="0" anchor="b">
                    <a:lnL>
                      <a:noFill/>
                    </a:lnL>
                    <a:lnR>
                      <a:noFill/>
                    </a:lnR>
                    <a:lnT>
                      <a:noFill/>
                    </a:lnT>
                    <a:lnB>
                      <a:noFill/>
                    </a:lnB>
                    <a:noFill/>
                  </a:tcPr>
                </a:tc>
                <a:tc hMerge="1">
                  <a:txBody>
                    <a:bodyPr/>
                    <a:lstStyle/>
                    <a:p>
                      <a:endParaRPr lang="en-US"/>
                    </a:p>
                  </a:txBody>
                  <a:tcPr/>
                </a:tc>
                <a:tc>
                  <a:txBody>
                    <a:bodyPr/>
                    <a:lstStyle/>
                    <a:p>
                      <a:pPr algn="r" fontAlgn="b"/>
                      <a:r>
                        <a:rPr lang="en-US" sz="1000" b="1" i="0" u="none" strike="noStrike" dirty="0">
                          <a:solidFill>
                            <a:srgbClr val="000000"/>
                          </a:solidFill>
                          <a:effectLst/>
                          <a:latin typeface="Arial "/>
                        </a:rPr>
                        <a:t> $ 6,784,085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4"/>
                  </a:ext>
                </a:extLst>
              </a:tr>
              <a:tr h="192533">
                <a:tc gridSpan="2">
                  <a:txBody>
                    <a:bodyPr/>
                    <a:lstStyle/>
                    <a:p>
                      <a:pPr algn="l" fontAlgn="b"/>
                      <a:r>
                        <a:rPr lang="en-US" sz="1000" b="1" i="0" u="sng" strike="noStrike" dirty="0">
                          <a:solidFill>
                            <a:srgbClr val="000000"/>
                          </a:solidFill>
                          <a:effectLst/>
                          <a:latin typeface="Arial "/>
                        </a:rPr>
                        <a:t>Bank Facilities:</a:t>
                      </a:r>
                    </a:p>
                  </a:txBody>
                  <a:tcPr marL="9525" marR="9525" marT="9525" marB="0" anchor="b">
                    <a:lnL>
                      <a:noFill/>
                    </a:lnL>
                    <a:lnR>
                      <a:noFill/>
                    </a:lnR>
                    <a:lnT>
                      <a:noFill/>
                    </a:lnT>
                    <a:lnB>
                      <a:noFill/>
                    </a:lnB>
                    <a:noFill/>
                  </a:tcPr>
                </a:tc>
                <a:tc hMerge="1">
                  <a:txBody>
                    <a:bodyPr/>
                    <a:lstStyle/>
                    <a:p>
                      <a:endParaRPr lang="en-US"/>
                    </a:p>
                  </a:txBody>
                  <a:tcPr/>
                </a:tc>
                <a:tc>
                  <a:txBody>
                    <a:bodyPr/>
                    <a:lstStyle/>
                    <a:p>
                      <a:pPr algn="r" fontAlgn="b"/>
                      <a:r>
                        <a:rPr lang="en-US" sz="1000" b="0" i="0" u="none" strike="noStrike" dirty="0">
                          <a:solidFill>
                            <a:srgbClr val="000000"/>
                          </a:solidFill>
                          <a:effectLst/>
                          <a:latin typeface="Arial "/>
                        </a:rPr>
                        <a:t> </a:t>
                      </a:r>
                    </a:p>
                  </a:txBody>
                  <a:tcPr marL="9525" marR="9525" marT="9525" marB="0" anchor="b">
                    <a:lnL>
                      <a:noFill/>
                    </a:lnL>
                    <a:lnR>
                      <a:noFill/>
                    </a:lnR>
                    <a:lnT>
                      <a:noFill/>
                    </a:lnT>
                    <a:lnB>
                      <a:noFill/>
                    </a:lnB>
                    <a:noFill/>
                  </a:tcPr>
                </a:tc>
                <a:extLst>
                  <a:ext uri="{0D108BD9-81ED-4DB2-BD59-A6C34878D82A}">
                    <a16:rowId xmlns:a16="http://schemas.microsoft.com/office/drawing/2014/main" val="10005"/>
                  </a:ext>
                </a:extLst>
              </a:tr>
              <a:tr h="192533">
                <a:tc gridSpan="2">
                  <a:txBody>
                    <a:bodyPr/>
                    <a:lstStyle/>
                    <a:p>
                      <a:pPr algn="l" fontAlgn="b"/>
                      <a:r>
                        <a:rPr lang="en-US" sz="1000" b="0" i="0" u="none" strike="noStrike" dirty="0">
                          <a:solidFill>
                            <a:srgbClr val="000000"/>
                          </a:solidFill>
                          <a:effectLst/>
                          <a:latin typeface="Arial "/>
                        </a:rPr>
                        <a:t>Commercial Paper</a:t>
                      </a:r>
                      <a:endParaRPr lang="en-US" sz="1000" b="0" i="0" u="none" strike="noStrike" baseline="30000" dirty="0">
                        <a:solidFill>
                          <a:srgbClr val="000000"/>
                        </a:solidFill>
                        <a:effectLst/>
                        <a:latin typeface="Arial "/>
                      </a:endParaRPr>
                    </a:p>
                  </a:txBody>
                  <a:tcPr marL="9525" marR="9525" marT="9525" marB="0" anchor="b">
                    <a:lnL>
                      <a:noFill/>
                    </a:lnL>
                    <a:lnR>
                      <a:noFill/>
                    </a:lnR>
                    <a:lnT>
                      <a:noFill/>
                    </a:lnT>
                    <a:lnB>
                      <a:noFill/>
                    </a:lnB>
                    <a:noFill/>
                  </a:tcPr>
                </a:tc>
                <a:tc hMerge="1">
                  <a:txBody>
                    <a:bodyPr/>
                    <a:lstStyle/>
                    <a:p>
                      <a:endParaRPr lang="en-US"/>
                    </a:p>
                  </a:txBody>
                  <a:tcPr/>
                </a:tc>
                <a:tc>
                  <a:txBody>
                    <a:bodyPr/>
                    <a:lstStyle/>
                    <a:p>
                      <a:pPr algn="r" fontAlgn="b"/>
                      <a:r>
                        <a:rPr lang="en-US" sz="1000" b="0" i="0" u="none" strike="noStrike" dirty="0">
                          <a:solidFill>
                            <a:srgbClr val="000000"/>
                          </a:solidFill>
                          <a:effectLst/>
                          <a:latin typeface="Arial "/>
                        </a:rPr>
                        <a:t> $    183,363 </a:t>
                      </a:r>
                    </a:p>
                  </a:txBody>
                  <a:tcPr marL="9525" marR="9525" marT="9525" marB="0" anchor="b">
                    <a:lnL>
                      <a:noFill/>
                    </a:lnL>
                    <a:lnR>
                      <a:noFill/>
                    </a:lnR>
                    <a:lnT>
                      <a:noFill/>
                    </a:lnT>
                    <a:lnB>
                      <a:noFill/>
                    </a:lnB>
                    <a:noFill/>
                  </a:tcPr>
                </a:tc>
                <a:extLst>
                  <a:ext uri="{0D108BD9-81ED-4DB2-BD59-A6C34878D82A}">
                    <a16:rowId xmlns:a16="http://schemas.microsoft.com/office/drawing/2014/main" val="10006"/>
                  </a:ext>
                </a:extLst>
              </a:tr>
              <a:tr h="192533">
                <a:tc gridSpan="2">
                  <a:txBody>
                    <a:bodyPr/>
                    <a:lstStyle/>
                    <a:p>
                      <a:pPr algn="l" fontAlgn="b"/>
                      <a:r>
                        <a:rPr lang="en-US" sz="1000" b="0" i="0" u="none" strike="noStrike" dirty="0">
                          <a:solidFill>
                            <a:srgbClr val="000000"/>
                          </a:solidFill>
                          <a:effectLst/>
                          <a:latin typeface="Arial "/>
                        </a:rPr>
                        <a:t>Revolving Credit Agreements</a:t>
                      </a:r>
                    </a:p>
                  </a:txBody>
                  <a:tcPr marL="9525" marR="9525" marT="9525" marB="0" anchor="b">
                    <a:lnL>
                      <a:noFill/>
                    </a:lnL>
                    <a:lnR>
                      <a:noFill/>
                    </a:lnR>
                    <a:lnT>
                      <a:noFill/>
                    </a:lnT>
                    <a:lnB>
                      <a:noFill/>
                    </a:lnB>
                    <a:noFill/>
                  </a:tcPr>
                </a:tc>
                <a:tc hMerge="1">
                  <a:txBody>
                    <a:bodyPr/>
                    <a:lstStyle/>
                    <a:p>
                      <a:endParaRPr lang="en-US"/>
                    </a:p>
                  </a:txBody>
                  <a:tcPr/>
                </a:tc>
                <a:tc>
                  <a:txBody>
                    <a:bodyPr/>
                    <a:lstStyle/>
                    <a:p>
                      <a:pPr algn="r" fontAlgn="b"/>
                      <a:r>
                        <a:rPr lang="en-US" sz="1000" b="0" i="0" u="none" strike="noStrike" dirty="0">
                          <a:solidFill>
                            <a:srgbClr val="000000"/>
                          </a:solidFill>
                          <a:effectLst/>
                          <a:latin typeface="Arial "/>
                        </a:rPr>
                        <a:t>        403,860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192533">
                <a:tc gridSpan="2">
                  <a:txBody>
                    <a:bodyPr/>
                    <a:lstStyle/>
                    <a:p>
                      <a:pPr algn="l" fontAlgn="b"/>
                      <a:r>
                        <a:rPr lang="en-US" sz="1000" b="1" i="0" u="none" strike="noStrike" dirty="0">
                          <a:solidFill>
                            <a:srgbClr val="000000"/>
                          </a:solidFill>
                          <a:effectLst/>
                          <a:latin typeface="Arial "/>
                        </a:rPr>
                        <a:t>Total Bank Facilities</a:t>
                      </a:r>
                    </a:p>
                  </a:txBody>
                  <a:tcPr marL="9525" marR="9525" marT="9525" marB="0" anchor="b">
                    <a:lnL>
                      <a:noFill/>
                    </a:lnL>
                    <a:lnR>
                      <a:noFill/>
                    </a:lnR>
                    <a:lnT>
                      <a:noFill/>
                    </a:lnT>
                    <a:lnB>
                      <a:noFill/>
                    </a:lnB>
                    <a:noFill/>
                  </a:tcPr>
                </a:tc>
                <a:tc hMerge="1">
                  <a:txBody>
                    <a:bodyPr/>
                    <a:lstStyle/>
                    <a:p>
                      <a:endParaRPr lang="en-US"/>
                    </a:p>
                  </a:txBody>
                  <a:tcPr/>
                </a:tc>
                <a:tc>
                  <a:txBody>
                    <a:bodyPr/>
                    <a:lstStyle/>
                    <a:p>
                      <a:pPr algn="r" fontAlgn="b"/>
                      <a:r>
                        <a:rPr lang="en-US" sz="1000" b="1" i="0" u="none" strike="noStrike" dirty="0">
                          <a:solidFill>
                            <a:srgbClr val="000000"/>
                          </a:solidFill>
                          <a:effectLst/>
                          <a:latin typeface="Arial "/>
                        </a:rPr>
                        <a:t> $    587,223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8"/>
                  </a:ext>
                </a:extLst>
              </a:tr>
              <a:tr h="192533">
                <a:tc>
                  <a:txBody>
                    <a:bodyPr/>
                    <a:lstStyle/>
                    <a:p>
                      <a:pPr algn="l" fontAlgn="b"/>
                      <a:r>
                        <a:rPr lang="en-US" sz="1100" b="0" i="0" u="none" strike="noStrike" dirty="0">
                          <a:solidFill>
                            <a:srgbClr val="000000"/>
                          </a:solidFill>
                          <a:effectLst/>
                          <a:latin typeface="Arial "/>
                        </a:rPr>
                        <a:t> </a:t>
                      </a:r>
                    </a:p>
                  </a:txBody>
                  <a:tcPr marL="9525" marR="9525" marT="9525" marB="0" anchor="b">
                    <a:lnL>
                      <a:noFill/>
                    </a:lnL>
                    <a:lnR>
                      <a:noFill/>
                    </a:lnR>
                    <a:lnT>
                      <a:noFill/>
                    </a:lnT>
                    <a:lnB>
                      <a:noFill/>
                    </a:lnB>
                    <a:noFill/>
                  </a:tcPr>
                </a:tc>
                <a:tc>
                  <a:txBody>
                    <a:bodyPr/>
                    <a:lstStyle/>
                    <a:p>
                      <a:pPr algn="l" fontAlgn="b"/>
                      <a:endParaRPr lang="en-US" sz="1000" b="0" i="0" u="none" strike="noStrike" dirty="0">
                        <a:solidFill>
                          <a:srgbClr val="000000"/>
                        </a:solidFill>
                        <a:effectLst/>
                        <a:latin typeface="Arial "/>
                      </a:endParaRPr>
                    </a:p>
                  </a:txBody>
                  <a:tcPr marL="9525" marR="9525" marT="9525" marB="0" anchor="b">
                    <a:lnL>
                      <a:noFill/>
                    </a:lnL>
                    <a:lnR>
                      <a:noFill/>
                    </a:lnR>
                    <a:lnT>
                      <a:noFill/>
                    </a:lnT>
                    <a:lnB>
                      <a:noFill/>
                    </a:lnB>
                    <a:noFill/>
                  </a:tcPr>
                </a:tc>
                <a:tc>
                  <a:txBody>
                    <a:bodyPr/>
                    <a:lstStyle/>
                    <a:p>
                      <a:pPr algn="r" fontAlgn="b"/>
                      <a:r>
                        <a:rPr lang="en-US" sz="1000" b="0" i="0" u="none" strike="noStrike" dirty="0">
                          <a:solidFill>
                            <a:srgbClr val="000000"/>
                          </a:solidFill>
                          <a:effectLst/>
                          <a:latin typeface="Arial "/>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192533">
                <a:tc gridSpan="2">
                  <a:txBody>
                    <a:bodyPr/>
                    <a:lstStyle/>
                    <a:p>
                      <a:pPr algn="l" fontAlgn="b"/>
                      <a:r>
                        <a:rPr lang="en-US" sz="1000" b="1" i="0" u="none" strike="noStrike" dirty="0">
                          <a:solidFill>
                            <a:srgbClr val="000000"/>
                          </a:solidFill>
                          <a:effectLst/>
                          <a:latin typeface="Arial "/>
                        </a:rPr>
                        <a:t>Total Debt Outstanding</a:t>
                      </a:r>
                    </a:p>
                  </a:txBody>
                  <a:tcPr marL="9525" marR="9525" marT="9525" marB="0" anchor="b">
                    <a:lnL>
                      <a:noFill/>
                    </a:lnL>
                    <a:lnR>
                      <a:noFill/>
                    </a:lnR>
                    <a:lnT>
                      <a:noFill/>
                    </a:lnT>
                    <a:lnB>
                      <a:noFill/>
                    </a:lnB>
                    <a:noFill/>
                  </a:tcPr>
                </a:tc>
                <a:tc hMerge="1">
                  <a:txBody>
                    <a:bodyPr/>
                    <a:lstStyle/>
                    <a:p>
                      <a:endParaRPr lang="en-US"/>
                    </a:p>
                  </a:txBody>
                  <a:tcPr/>
                </a:tc>
                <a:tc>
                  <a:txBody>
                    <a:bodyPr/>
                    <a:lstStyle/>
                    <a:p>
                      <a:pPr algn="r" fontAlgn="b"/>
                      <a:r>
                        <a:rPr lang="en-US" sz="1000" b="1" i="0" u="none" strike="noStrike" dirty="0">
                          <a:solidFill>
                            <a:srgbClr val="000000"/>
                          </a:solidFill>
                          <a:effectLst/>
                          <a:latin typeface="Arial "/>
                        </a:rPr>
                        <a:t> $ 7,371,308</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7" name="Rectangle 6">
            <a:extLst>
              <a:ext uri="{FF2B5EF4-FFF2-40B4-BE49-F238E27FC236}">
                <a16:creationId xmlns:a16="http://schemas.microsoft.com/office/drawing/2014/main" id="{44F0312B-6B77-EE72-79CF-771A6909CBD7}"/>
              </a:ext>
            </a:extLst>
          </p:cNvPr>
          <p:cNvSpPr/>
          <p:nvPr/>
        </p:nvSpPr>
        <p:spPr>
          <a:xfrm>
            <a:off x="504359" y="1237782"/>
            <a:ext cx="5978183" cy="2339102"/>
          </a:xfrm>
          <a:prstGeom prst="rect">
            <a:avLst/>
          </a:prstGeom>
          <a:solidFill>
            <a:schemeClr val="bg1">
              <a:alpha val="50000"/>
            </a:schemeClr>
          </a:solidFill>
        </p:spPr>
        <p:txBody>
          <a:bodyPr wrap="square">
            <a:spAutoFit/>
          </a:bodyPr>
          <a:lstStyle/>
          <a:p>
            <a:pPr marL="285750" marR="0" lvl="0" indent="-285750" algn="just" defTabSz="914400" rtl="0" eaLnBrk="0" fontAlgn="base" latinLnBrk="0" hangingPunct="0">
              <a:lnSpc>
                <a:spcPct val="100000"/>
              </a:lnSpc>
              <a:spcBef>
                <a:spcPct val="50000"/>
              </a:spcBef>
              <a:spcAft>
                <a:spcPct val="0"/>
              </a:spcAft>
              <a:buClr>
                <a:srgbClr val="27593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DADADA">
                    <a:lumMod val="10000"/>
                  </a:srgbClr>
                </a:solidFill>
                <a:effectLst/>
                <a:uLnTx/>
                <a:uFillTx/>
                <a:latin typeface="Arial" panose="020B0604020202020204" pitchFamily="34" charset="0"/>
                <a:ea typeface="ＭＳ Ｐゴシック" pitchFamily="34" charset="-128"/>
                <a:cs typeface="Arial" panose="020B0604020202020204" pitchFamily="34" charset="0"/>
              </a:rPr>
              <a:t>The Authority’s debt management plan includes:</a:t>
            </a:r>
          </a:p>
          <a:p>
            <a:pPr marL="741363" marR="0" lvl="1" indent="-284163" algn="just" defTabSz="1018937" fontAlgn="base">
              <a:spcBef>
                <a:spcPts val="600"/>
              </a:spcBef>
              <a:spcAft>
                <a:spcPts val="600"/>
              </a:spcAft>
              <a:buClr>
                <a:srgbClr val="275937"/>
              </a:buClr>
              <a:buSzPct val="95000"/>
              <a:buFont typeface="Arial" panose="020B0604020202020204" pitchFamily="34" charset="0"/>
              <a:buChar char="–"/>
              <a:tabLst/>
              <a:defRPr/>
            </a:pPr>
            <a:r>
              <a:rPr lang="en-US" sz="1200" kern="0" spc="-20" dirty="0">
                <a:solidFill>
                  <a:srgbClr val="000000"/>
                </a:solidFill>
                <a:latin typeface="Arial" panose="020B0604020202020204" pitchFamily="34" charset="0"/>
                <a:cs typeface="Arial" panose="020B0604020202020204" pitchFamily="34" charset="0"/>
              </a:rPr>
              <a:t>Internal funds to manage debt service</a:t>
            </a:r>
          </a:p>
          <a:p>
            <a:pPr marL="741363" marR="0" lvl="1" indent="-284163" algn="just" defTabSz="1018937" fontAlgn="base">
              <a:spcBef>
                <a:spcPts val="600"/>
              </a:spcBef>
              <a:spcAft>
                <a:spcPts val="600"/>
              </a:spcAft>
              <a:buClr>
                <a:srgbClr val="275937"/>
              </a:buClr>
              <a:buSzPct val="95000"/>
              <a:buFont typeface="Arial" panose="020B0604020202020204" pitchFamily="34" charset="0"/>
              <a:buChar char="–"/>
              <a:tabLst/>
              <a:defRPr/>
            </a:pPr>
            <a:r>
              <a:rPr lang="en-US" sz="1200" kern="0" spc="-20" dirty="0">
                <a:solidFill>
                  <a:srgbClr val="000000"/>
                </a:solidFill>
                <a:latin typeface="Arial" panose="020B0604020202020204" pitchFamily="34" charset="0"/>
                <a:cs typeface="Arial" panose="020B0604020202020204" pitchFamily="34" charset="0"/>
              </a:rPr>
              <a:t>E</a:t>
            </a:r>
            <a:r>
              <a:rPr lang="en-GB" sz="1200" kern="0" spc="-20" dirty="0">
                <a:solidFill>
                  <a:srgbClr val="000000"/>
                </a:solidFill>
                <a:latin typeface="Arial" panose="020B0604020202020204" pitchFamily="34" charset="0"/>
                <a:cs typeface="Arial" panose="020B0604020202020204" pitchFamily="34" charset="0"/>
              </a:rPr>
              <a:t>xecuting a multi-faceted refunding program that is staged in tranches and targeted at mitigating risk and taking advantage of interest rate savings</a:t>
            </a:r>
          </a:p>
          <a:p>
            <a:pPr marL="285750" marR="0" lvl="0" indent="-285750" algn="just" defTabSz="914400" rtl="0" eaLnBrk="0" fontAlgn="base" latinLnBrk="0" hangingPunct="0">
              <a:lnSpc>
                <a:spcPct val="100000"/>
              </a:lnSpc>
              <a:spcBef>
                <a:spcPct val="50000"/>
              </a:spcBef>
              <a:spcAft>
                <a:spcPct val="0"/>
              </a:spcAft>
              <a:buClr>
                <a:srgbClr val="27593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DADADA">
                    <a:lumMod val="10000"/>
                  </a:srgbClr>
                </a:solidFill>
                <a:effectLst/>
                <a:uLnTx/>
                <a:uFillTx/>
                <a:latin typeface="Arial" panose="020B0604020202020204" pitchFamily="34" charset="0"/>
                <a:ea typeface="ＭＳ Ｐゴシック" pitchFamily="34" charset="-128"/>
                <a:cs typeface="Arial" panose="020B0604020202020204" pitchFamily="34" charset="0"/>
              </a:rPr>
              <a:t>The Authority maintains a bank facility program with aggregate borrowing capacity of up to $1.05 billion (as of March 31, 2024)</a:t>
            </a:r>
          </a:p>
          <a:p>
            <a:pPr marL="285750" marR="0" lvl="0" indent="-285750" algn="just" defTabSz="914400" rtl="0" eaLnBrk="0" fontAlgn="base" latinLnBrk="0" hangingPunct="0">
              <a:lnSpc>
                <a:spcPct val="100000"/>
              </a:lnSpc>
              <a:spcBef>
                <a:spcPct val="50000"/>
              </a:spcBef>
              <a:spcAft>
                <a:spcPct val="0"/>
              </a:spcAft>
              <a:buClr>
                <a:srgbClr val="27593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DADADA">
                    <a:lumMod val="10000"/>
                  </a:srgbClr>
                </a:solidFill>
                <a:effectLst/>
                <a:uLnTx/>
                <a:uFillTx/>
                <a:latin typeface="Arial" panose="020B0604020202020204" pitchFamily="34" charset="0"/>
                <a:ea typeface="ＭＳ Ｐゴシック" pitchFamily="34" charset="-128"/>
                <a:cs typeface="Arial" panose="020B0604020202020204" pitchFamily="34" charset="0"/>
              </a:rPr>
              <a:t>Increased bank facility capacity with Bank of America by $50 million in May 2024</a:t>
            </a:r>
          </a:p>
          <a:p>
            <a:pPr marL="285750" marR="0" lvl="0" indent="-285750" algn="just" defTabSz="914400" rtl="0" eaLnBrk="0" fontAlgn="base" latinLnBrk="0" hangingPunct="0">
              <a:lnSpc>
                <a:spcPct val="100000"/>
              </a:lnSpc>
              <a:spcBef>
                <a:spcPct val="50000"/>
              </a:spcBef>
              <a:spcAft>
                <a:spcPct val="0"/>
              </a:spcAft>
              <a:buClr>
                <a:srgbClr val="275937"/>
              </a:buClr>
              <a:buSzTx/>
              <a:buFont typeface="Arial" panose="020B0604020202020204" pitchFamily="34" charset="0"/>
              <a:buChar char="•"/>
              <a:tabLst/>
              <a:defRPr/>
            </a:pPr>
            <a:r>
              <a:rPr kumimoji="0" lang="en-US" sz="1200" b="0" i="0" u="none" strike="noStrike" kern="1200" cap="none" spc="0" normalizeH="0" baseline="0" noProof="0" dirty="0">
                <a:ln>
                  <a:noFill/>
                </a:ln>
                <a:solidFill>
                  <a:srgbClr val="DADADA">
                    <a:lumMod val="10000"/>
                  </a:srgbClr>
                </a:solidFill>
                <a:effectLst/>
                <a:uLnTx/>
                <a:uFillTx/>
                <a:latin typeface="Arial" panose="020B0604020202020204" pitchFamily="34" charset="0"/>
                <a:ea typeface="ＭＳ Ｐゴシック" pitchFamily="34" charset="-128"/>
                <a:cs typeface="Arial" panose="020B0604020202020204" pitchFamily="34" charset="0"/>
              </a:rPr>
              <a:t>Currently negotiating with Barclays to extend the LOCs and may increase its capacity </a:t>
            </a:r>
          </a:p>
        </p:txBody>
      </p:sp>
      <p:sp>
        <p:nvSpPr>
          <p:cNvPr id="8" name="Rectangle 7">
            <a:extLst>
              <a:ext uri="{FF2B5EF4-FFF2-40B4-BE49-F238E27FC236}">
                <a16:creationId xmlns:a16="http://schemas.microsoft.com/office/drawing/2014/main" id="{EDD0B3F1-AADE-0A73-6829-8AC36BC48AA1}"/>
              </a:ext>
            </a:extLst>
          </p:cNvPr>
          <p:cNvSpPr>
            <a:spLocks noChangeArrowheads="1"/>
          </p:cNvSpPr>
          <p:nvPr/>
        </p:nvSpPr>
        <p:spPr bwMode="gray">
          <a:xfrm>
            <a:off x="504359" y="3630396"/>
            <a:ext cx="10802785" cy="318052"/>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eaLnBrk="0" fontAlgn="base" hangingPunct="0">
              <a:spcBef>
                <a:spcPct val="50000"/>
              </a:spcBef>
              <a:spcAft>
                <a:spcPct val="0"/>
              </a:spcAft>
              <a:defRPr/>
            </a:pPr>
            <a:r>
              <a:rPr kumimoji="0" lang="en-US" sz="1400" b="1" i="0" u="none" strike="noStrike" kern="1200" cap="none" spc="0" normalizeH="0" baseline="0" noProof="0" dirty="0">
                <a:ln>
                  <a:noFill/>
                </a:ln>
                <a:solidFill>
                  <a:srgbClr val="FFFFFF"/>
                </a:solidFill>
                <a:effectLst/>
                <a:uLnTx/>
                <a:uFillTx/>
                <a:latin typeface="Arial "/>
                <a:ea typeface="ＭＳ Ｐゴシック" pitchFamily="34" charset="-128"/>
                <a:cs typeface="Arial" pitchFamily="34" charset="0"/>
              </a:rPr>
              <a:t>Debt Outstanding as of 12/31/23</a:t>
            </a:r>
            <a:r>
              <a:rPr kumimoji="0" lang="en-US" sz="1400" b="1" i="0" u="none" strike="noStrike" kern="1200" cap="none" spc="0" normalizeH="0" baseline="30000" noProof="0" dirty="0">
                <a:ln>
                  <a:noFill/>
                </a:ln>
                <a:solidFill>
                  <a:srgbClr val="FFFFFF"/>
                </a:solidFill>
                <a:effectLst/>
                <a:uLnTx/>
                <a:uFillTx/>
                <a:latin typeface="Arial "/>
                <a:ea typeface="ＭＳ Ｐゴシック" pitchFamily="34" charset="-128"/>
                <a:cs typeface="Arial" pitchFamily="34" charset="0"/>
              </a:rPr>
              <a:t>1 </a:t>
            </a:r>
            <a:r>
              <a:rPr kumimoji="0" lang="en-US" sz="1400" b="1" i="0" u="none" strike="noStrike" kern="1200" cap="none" spc="0" normalizeH="0" baseline="0" noProof="0" dirty="0">
                <a:ln>
                  <a:noFill/>
                </a:ln>
                <a:solidFill>
                  <a:srgbClr val="FFFFFF"/>
                </a:solidFill>
                <a:effectLst/>
                <a:uLnTx/>
                <a:uFillTx/>
                <a:latin typeface="Arial "/>
                <a:ea typeface="ＭＳ Ｐゴシック" pitchFamily="34" charset="-128"/>
                <a:cs typeface="Helvetica" panose="020B0604020202020204" pitchFamily="34" charset="0"/>
              </a:rPr>
              <a:t>&amp; Debt Service Schedule</a:t>
            </a:r>
            <a:r>
              <a:rPr kumimoji="0" lang="en-GB" sz="1400" b="1" i="0" u="none" strike="noStrike" kern="1200" cap="none" spc="0" normalizeH="0" baseline="30000" noProof="0" dirty="0">
                <a:ln>
                  <a:noFill/>
                </a:ln>
                <a:solidFill>
                  <a:srgbClr val="FFFFFF"/>
                </a:solidFill>
                <a:effectLst/>
                <a:uLnTx/>
                <a:uFillTx/>
                <a:latin typeface="Arial "/>
                <a:ea typeface="ＭＳ Ｐゴシック" pitchFamily="34" charset="-128"/>
                <a:cs typeface="Helvetica" panose="020B0604020202020204" pitchFamily="34" charset="0"/>
              </a:rPr>
              <a:t>2</a:t>
            </a:r>
            <a:endParaRPr kumimoji="0" lang="en-US" sz="1400" b="1" i="0" u="none" strike="noStrike" kern="1200" cap="none" spc="0" normalizeH="0" baseline="30000" noProof="0" dirty="0">
              <a:ln>
                <a:noFill/>
              </a:ln>
              <a:solidFill>
                <a:srgbClr val="FFFFFF"/>
              </a:solidFill>
              <a:effectLst/>
              <a:uLnTx/>
              <a:uFillTx/>
              <a:latin typeface="Arial "/>
              <a:ea typeface="ＭＳ Ｐゴシック" pitchFamily="34" charset="-128"/>
              <a:cs typeface="Helvetica" panose="020B0604020202020204" pitchFamily="34" charset="0"/>
            </a:endParaRPr>
          </a:p>
        </p:txBody>
      </p:sp>
      <p:graphicFrame>
        <p:nvGraphicFramePr>
          <p:cNvPr id="9" name="Chart 8">
            <a:extLst>
              <a:ext uri="{FF2B5EF4-FFF2-40B4-BE49-F238E27FC236}">
                <a16:creationId xmlns:a16="http://schemas.microsoft.com/office/drawing/2014/main" id="{12830F6E-3B93-A8F0-E01D-D905D46AC0F5}"/>
              </a:ext>
            </a:extLst>
          </p:cNvPr>
          <p:cNvGraphicFramePr/>
          <p:nvPr>
            <p:extLst>
              <p:ext uri="{D42A27DB-BD31-4B8C-83A1-F6EECF244321}">
                <p14:modId xmlns:p14="http://schemas.microsoft.com/office/powerpoint/2010/main" val="216140061"/>
              </p:ext>
            </p:extLst>
          </p:nvPr>
        </p:nvGraphicFramePr>
        <p:xfrm>
          <a:off x="3909848" y="4094766"/>
          <a:ext cx="7397296" cy="208388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13">
            <a:extLst>
              <a:ext uri="{FF2B5EF4-FFF2-40B4-BE49-F238E27FC236}">
                <a16:creationId xmlns:a16="http://schemas.microsoft.com/office/drawing/2014/main" id="{CA8AC9C8-98D1-72CA-020F-31A0A368F7EA}"/>
              </a:ext>
            </a:extLst>
          </p:cNvPr>
          <p:cNvSpPr>
            <a:spLocks noChangeArrowheads="1"/>
          </p:cNvSpPr>
          <p:nvPr/>
        </p:nvSpPr>
        <p:spPr bwMode="auto">
          <a:xfrm>
            <a:off x="512264" y="6299296"/>
            <a:ext cx="10802784" cy="393014"/>
          </a:xfrm>
          <a:prstGeom prst="rect">
            <a:avLst/>
          </a:prstGeom>
          <a:noFill/>
          <a:ln w="9525">
            <a:noFill/>
            <a:miter lim="800000"/>
            <a:headEnd/>
            <a:tailEnd/>
          </a:ln>
        </p:spPr>
        <p:txBody>
          <a:bodyPr lIns="0" tIns="0" rIns="18288" bIns="18288" anchor="b"/>
          <a:lstStyle/>
          <a:p>
            <a:pPr marR="0" lvl="0" algn="l" defTabSz="914400" rtl="0" eaLnBrk="0" fontAlgn="base" latinLnBrk="0" hangingPunct="0">
              <a:lnSpc>
                <a:spcPct val="90000"/>
              </a:lnSpc>
              <a:spcBef>
                <a:spcPts val="200"/>
              </a:spcBef>
              <a:spcAft>
                <a:spcPct val="0"/>
              </a:spcAft>
              <a:buClr>
                <a:srgbClr val="000000"/>
              </a:buClr>
              <a:buSzTx/>
              <a:tabLst/>
              <a:defRPr/>
            </a:pPr>
            <a:r>
              <a:rPr kumimoji="0" lang="en-US" sz="1100" b="0" i="1" u="none" strike="noStrike" kern="1200" cap="none" spc="0" normalizeH="0" baseline="0" noProof="0" dirty="0">
                <a:ln>
                  <a:noFill/>
                </a:ln>
                <a:solidFill>
                  <a:srgbClr val="DADADA">
                    <a:lumMod val="10000"/>
                  </a:srgbClr>
                </a:solidFill>
                <a:effectLst/>
                <a:uLnTx/>
                <a:uFillTx/>
                <a:latin typeface="Arial "/>
                <a:ea typeface="ＭＳ Ｐゴシック" pitchFamily="34" charset="-128"/>
                <a:cs typeface="Helvetica" panose="020B0604020202020204" pitchFamily="34" charset="0"/>
              </a:rPr>
              <a:t>_____________________________________________</a:t>
            </a:r>
          </a:p>
          <a:p>
            <a:pPr marL="228600" marR="0" lvl="0" indent="-228600" algn="l" defTabSz="1018937" rtl="0" eaLnBrk="0" fontAlgn="base" latinLnBrk="0" hangingPunct="0">
              <a:lnSpc>
                <a:spcPct val="100000"/>
              </a:lnSpc>
              <a:spcBef>
                <a:spcPts val="0"/>
              </a:spcBef>
              <a:spcAft>
                <a:spcPct val="0"/>
              </a:spcAft>
              <a:buClr>
                <a:srgbClr val="DADADA">
                  <a:lumMod val="10000"/>
                </a:srgbClr>
              </a:buClr>
              <a:buSzPct val="95000"/>
              <a:buFont typeface="+mj-lt"/>
              <a:buAutoNum type="arabicPeriod"/>
              <a:tabLst/>
              <a:defRPr/>
            </a:pPr>
            <a:r>
              <a:rPr kumimoji="0" lang="en-US" sz="1100" b="0" i="1" u="none" strike="noStrike" kern="0" cap="none" spc="0" normalizeH="0" baseline="0" noProof="0" dirty="0">
                <a:ln>
                  <a:noFill/>
                </a:ln>
                <a:solidFill>
                  <a:srgbClr val="DADADA">
                    <a:lumMod val="10000"/>
                  </a:srgbClr>
                </a:solidFill>
                <a:effectLst/>
                <a:uLnTx/>
                <a:uFillTx/>
                <a:latin typeface="Arial "/>
                <a:ea typeface="ＭＳ Ｐゴシック" pitchFamily="34" charset="-128"/>
                <a:cs typeface="Helvetica" panose="020B0604020202020204" pitchFamily="34" charset="0"/>
              </a:rPr>
              <a:t>As of  </a:t>
            </a:r>
            <a:r>
              <a:rPr kumimoji="0" lang="en-US" sz="1100" b="0" i="1" u="none" strike="noStrike" kern="0" cap="none" spc="0" normalizeH="0" baseline="0" noProof="0" dirty="0">
                <a:ln>
                  <a:noFill/>
                </a:ln>
                <a:solidFill>
                  <a:srgbClr val="DADADA">
                    <a:lumMod val="10000"/>
                  </a:srgbClr>
                </a:solidFill>
                <a:effectLst/>
                <a:uLnTx/>
                <a:uFillTx/>
                <a:latin typeface="Arial "/>
                <a:ea typeface="+mn-ea"/>
                <a:cs typeface="Helvetica" panose="020B0604020202020204" pitchFamily="34" charset="0"/>
              </a:rPr>
              <a:t>December</a:t>
            </a:r>
            <a:r>
              <a:rPr kumimoji="0" lang="en-US" sz="1100" b="0" i="1" u="none" strike="noStrike" kern="0" cap="none" spc="0" normalizeH="0" baseline="0" noProof="0" dirty="0">
                <a:ln>
                  <a:noFill/>
                </a:ln>
                <a:solidFill>
                  <a:srgbClr val="DADADA">
                    <a:lumMod val="10000"/>
                  </a:srgbClr>
                </a:solidFill>
                <a:effectLst/>
                <a:uLnTx/>
                <a:uFillTx/>
                <a:latin typeface="Arial "/>
                <a:ea typeface="ＭＳ Ｐゴシック" pitchFamily="34" charset="-128"/>
                <a:cs typeface="Helvetica" panose="020B0604020202020204" pitchFamily="34" charset="0"/>
              </a:rPr>
              <a:t> </a:t>
            </a:r>
            <a:r>
              <a:rPr kumimoji="0" lang="en-US" sz="1100" b="0" i="1" u="none" strike="noStrike" kern="0" cap="none" spc="0" normalizeH="0" baseline="0" noProof="0" dirty="0">
                <a:ln>
                  <a:noFill/>
                </a:ln>
                <a:solidFill>
                  <a:srgbClr val="DADADA">
                    <a:lumMod val="10000"/>
                  </a:srgbClr>
                </a:solidFill>
                <a:effectLst/>
                <a:uLnTx/>
                <a:uFillTx/>
                <a:latin typeface="Arial "/>
                <a:ea typeface="+mn-ea"/>
                <a:cs typeface="Helvetica" panose="020B0604020202020204" pitchFamily="34" charset="0"/>
              </a:rPr>
              <a:t>31</a:t>
            </a:r>
            <a:r>
              <a:rPr kumimoji="0" lang="en-US" sz="1100" b="0" i="1" u="none" strike="noStrike" kern="0" cap="none" spc="0" normalizeH="0" baseline="0" noProof="0" dirty="0">
                <a:ln>
                  <a:noFill/>
                </a:ln>
                <a:solidFill>
                  <a:srgbClr val="DADADA">
                    <a:lumMod val="10000"/>
                  </a:srgbClr>
                </a:solidFill>
                <a:effectLst/>
                <a:uLnTx/>
                <a:uFillTx/>
                <a:latin typeface="Arial "/>
                <a:ea typeface="ＭＳ Ｐゴシック" pitchFamily="34" charset="-128"/>
                <a:cs typeface="Helvetica" panose="020B0604020202020204" pitchFamily="34" charset="0"/>
              </a:rPr>
              <a:t>, 2023. Also reflects total debt</a:t>
            </a:r>
            <a:r>
              <a:rPr kumimoji="0" lang="en-US" sz="1100" b="0" i="1" u="none" strike="noStrike" kern="0" cap="none" spc="0" normalizeH="0" baseline="0" noProof="0" dirty="0">
                <a:ln>
                  <a:noFill/>
                </a:ln>
                <a:solidFill>
                  <a:srgbClr val="DADADA">
                    <a:lumMod val="10000"/>
                  </a:srgbClr>
                </a:solidFill>
                <a:effectLst/>
                <a:uLnTx/>
                <a:uFillTx/>
                <a:latin typeface="Arial "/>
                <a:ea typeface="+mn-ea"/>
                <a:cs typeface="Helvetica" panose="020B0604020202020204" pitchFamily="34" charset="0"/>
              </a:rPr>
              <a:t> and is preliminary.</a:t>
            </a:r>
            <a:r>
              <a:rPr kumimoji="0" lang="en-US" sz="1100" b="0" i="1" u="none" strike="noStrike" kern="0" cap="none" spc="0" normalizeH="0" baseline="0" noProof="0" dirty="0">
                <a:ln>
                  <a:noFill/>
                </a:ln>
                <a:solidFill>
                  <a:srgbClr val="DADADA">
                    <a:lumMod val="10000"/>
                  </a:srgbClr>
                </a:solidFill>
                <a:effectLst/>
                <a:uLnTx/>
                <a:uFillTx/>
                <a:latin typeface="Arial "/>
                <a:ea typeface="ＭＳ Ｐゴシック" pitchFamily="34" charset="-128"/>
                <a:cs typeface="Helvetica" panose="020B0604020202020204" pitchFamily="34" charset="0"/>
              </a:rPr>
              <a:t>  </a:t>
            </a:r>
          </a:p>
          <a:p>
            <a:pPr marL="228600" marR="0" lvl="0" indent="-228600" algn="l" defTabSz="1018937" rtl="0" eaLnBrk="0" fontAlgn="base" latinLnBrk="0" hangingPunct="0">
              <a:lnSpc>
                <a:spcPct val="100000"/>
              </a:lnSpc>
              <a:spcBef>
                <a:spcPts val="0"/>
              </a:spcBef>
              <a:spcAft>
                <a:spcPct val="0"/>
              </a:spcAft>
              <a:buClr>
                <a:srgbClr val="DADADA">
                  <a:lumMod val="10000"/>
                </a:srgbClr>
              </a:buClr>
              <a:buSzPct val="95000"/>
              <a:buFont typeface="+mj-lt"/>
              <a:buAutoNum type="arabicPeriod"/>
              <a:tabLst/>
              <a:defRPr/>
            </a:pPr>
            <a:r>
              <a:rPr kumimoji="0" lang="en-US" sz="1100" b="0" i="1" u="none" strike="noStrike" kern="0" cap="none" spc="0" normalizeH="0" baseline="0" noProof="0" dirty="0">
                <a:ln>
                  <a:noFill/>
                </a:ln>
                <a:solidFill>
                  <a:srgbClr val="DADADA">
                    <a:lumMod val="10000"/>
                  </a:srgbClr>
                </a:solidFill>
                <a:effectLst/>
                <a:uLnTx/>
                <a:uFillTx/>
                <a:latin typeface="Arial "/>
                <a:ea typeface="ＭＳ Ｐゴシック" pitchFamily="34" charset="-128"/>
                <a:cs typeface="Helvetica" panose="020B0604020202020204" pitchFamily="34" charset="0"/>
              </a:rPr>
              <a:t>Debt service on existing debt as of December 31, 2023; includes benefit of BABs subsidy; excludes debt service on outstanding Commercial Paper Notes and loans under the Revolving Credit Agreements; shown on a cash basis.</a:t>
            </a:r>
            <a:endParaRPr kumimoji="0" lang="en-US" sz="1100" b="0" i="1" u="none" strike="noStrike" kern="1200" cap="none" spc="0" normalizeH="0" baseline="0" noProof="0" dirty="0">
              <a:ln>
                <a:noFill/>
              </a:ln>
              <a:solidFill>
                <a:srgbClr val="DADADA">
                  <a:lumMod val="10000"/>
                </a:srgbClr>
              </a:solidFill>
              <a:effectLst/>
              <a:uLnTx/>
              <a:uFillTx/>
              <a:latin typeface="Arial "/>
              <a:ea typeface="ＭＳ Ｐゴシック" pitchFamily="34" charset="-128"/>
              <a:cs typeface="Helvetica" panose="020B0604020202020204" pitchFamily="34" charset="0"/>
            </a:endParaRPr>
          </a:p>
        </p:txBody>
      </p:sp>
      <p:graphicFrame>
        <p:nvGraphicFramePr>
          <p:cNvPr id="4" name="Table 3">
            <a:extLst>
              <a:ext uri="{FF2B5EF4-FFF2-40B4-BE49-F238E27FC236}">
                <a16:creationId xmlns:a16="http://schemas.microsoft.com/office/drawing/2014/main" id="{5ECC8023-AB3B-71C3-FBFC-02184F32CCD8}"/>
              </a:ext>
            </a:extLst>
          </p:cNvPr>
          <p:cNvGraphicFramePr>
            <a:graphicFrameLocks noGrp="1"/>
          </p:cNvGraphicFramePr>
          <p:nvPr>
            <p:extLst>
              <p:ext uri="{D42A27DB-BD31-4B8C-83A1-F6EECF244321}">
                <p14:modId xmlns:p14="http://schemas.microsoft.com/office/powerpoint/2010/main" val="463147740"/>
              </p:ext>
            </p:extLst>
          </p:nvPr>
        </p:nvGraphicFramePr>
        <p:xfrm>
          <a:off x="6659106" y="1259213"/>
          <a:ext cx="4648039" cy="2194560"/>
        </p:xfrm>
        <a:graphic>
          <a:graphicData uri="http://schemas.openxmlformats.org/drawingml/2006/table">
            <a:tbl>
              <a:tblPr firstRow="1" bandRow="1">
                <a:tableStyleId>{5C22544A-7EE6-4342-B048-85BDC9FD1C3A}</a:tableStyleId>
              </a:tblPr>
              <a:tblGrid>
                <a:gridCol w="2294237">
                  <a:extLst>
                    <a:ext uri="{9D8B030D-6E8A-4147-A177-3AD203B41FA5}">
                      <a16:colId xmlns:a16="http://schemas.microsoft.com/office/drawing/2014/main" val="373835092"/>
                    </a:ext>
                  </a:extLst>
                </a:gridCol>
                <a:gridCol w="1119890">
                  <a:extLst>
                    <a:ext uri="{9D8B030D-6E8A-4147-A177-3AD203B41FA5}">
                      <a16:colId xmlns:a16="http://schemas.microsoft.com/office/drawing/2014/main" val="3179010047"/>
                    </a:ext>
                  </a:extLst>
                </a:gridCol>
                <a:gridCol w="1233912">
                  <a:extLst>
                    <a:ext uri="{9D8B030D-6E8A-4147-A177-3AD203B41FA5}">
                      <a16:colId xmlns:a16="http://schemas.microsoft.com/office/drawing/2014/main" val="2125087131"/>
                    </a:ext>
                  </a:extLst>
                </a:gridCol>
              </a:tblGrid>
              <a:tr h="162131">
                <a:tc>
                  <a:txBody>
                    <a:bodyPr/>
                    <a:lstStyle/>
                    <a:p>
                      <a:pPr algn="l"/>
                      <a:r>
                        <a:rPr lang="en-US" sz="1200" dirty="0">
                          <a:latin typeface="Arial" panose="020B0604020202020204" pitchFamily="34" charset="0"/>
                          <a:cs typeface="Arial" panose="020B0604020202020204" pitchFamily="34" charset="0"/>
                        </a:rPr>
                        <a:t>$’s in thousands</a:t>
                      </a:r>
                    </a:p>
                  </a:txBody>
                  <a:tcPr>
                    <a:solidFill>
                      <a:srgbClr val="275937"/>
                    </a:solidFill>
                  </a:tcPr>
                </a:tc>
                <a:tc>
                  <a:txBody>
                    <a:bodyPr/>
                    <a:lstStyle/>
                    <a:p>
                      <a:pPr algn="ctr"/>
                      <a:r>
                        <a:rPr lang="en-US" sz="1200" dirty="0">
                          <a:latin typeface="Arial" panose="020B0604020202020204" pitchFamily="34" charset="0"/>
                          <a:cs typeface="Arial" panose="020B0604020202020204" pitchFamily="34" charset="0"/>
                        </a:rPr>
                        <a:t>Capacity</a:t>
                      </a:r>
                    </a:p>
                  </a:txBody>
                  <a:tcPr>
                    <a:solidFill>
                      <a:srgbClr val="275937"/>
                    </a:solidFill>
                  </a:tcPr>
                </a:tc>
                <a:tc>
                  <a:txBody>
                    <a:bodyPr/>
                    <a:lstStyle/>
                    <a:p>
                      <a:pPr algn="ctr"/>
                      <a:r>
                        <a:rPr lang="en-US" sz="1200" dirty="0">
                          <a:latin typeface="Arial" panose="020B0604020202020204" pitchFamily="34" charset="0"/>
                          <a:cs typeface="Arial" panose="020B0604020202020204" pitchFamily="34" charset="0"/>
                        </a:rPr>
                        <a:t>Expiration</a:t>
                      </a:r>
                    </a:p>
                  </a:txBody>
                  <a:tcPr>
                    <a:solidFill>
                      <a:srgbClr val="275937"/>
                    </a:solidFill>
                  </a:tcPr>
                </a:tc>
                <a:extLst>
                  <a:ext uri="{0D108BD9-81ED-4DB2-BD59-A6C34878D82A}">
                    <a16:rowId xmlns:a16="http://schemas.microsoft.com/office/drawing/2014/main" val="2470601705"/>
                  </a:ext>
                </a:extLst>
              </a:tr>
              <a:tr h="162131">
                <a:tc>
                  <a:txBody>
                    <a:bodyPr/>
                    <a:lstStyle/>
                    <a:p>
                      <a:r>
                        <a:rPr lang="en-US" sz="1200" dirty="0">
                          <a:solidFill>
                            <a:schemeClr val="accent4">
                              <a:lumMod val="10000"/>
                            </a:schemeClr>
                          </a:solidFill>
                          <a:latin typeface="Arial" panose="020B0604020202020204" pitchFamily="34" charset="0"/>
                          <a:cs typeface="Arial" panose="020B0604020202020204" pitchFamily="34" charset="0"/>
                        </a:rPr>
                        <a:t>Barclays LOC</a:t>
                      </a:r>
                    </a:p>
                  </a:txBody>
                  <a:tcPr/>
                </a:tc>
                <a:tc>
                  <a:txBody>
                    <a:bodyPr/>
                    <a:lstStyle/>
                    <a:p>
                      <a:pPr algn="r"/>
                      <a:r>
                        <a:rPr lang="en-US" sz="1200" dirty="0">
                          <a:solidFill>
                            <a:schemeClr val="accent4">
                              <a:lumMod val="10000"/>
                            </a:schemeClr>
                          </a:solidFill>
                          <a:latin typeface="Arial" panose="020B0604020202020204" pitchFamily="34" charset="0"/>
                          <a:cs typeface="Arial" panose="020B0604020202020204" pitchFamily="34" charset="0"/>
                        </a:rPr>
                        <a:t>100,000</a:t>
                      </a:r>
                    </a:p>
                  </a:txBody>
                  <a:tcPr/>
                </a:tc>
                <a:tc>
                  <a:txBody>
                    <a:bodyPr/>
                    <a:lstStyle/>
                    <a:p>
                      <a:pPr algn="r"/>
                      <a:r>
                        <a:rPr lang="en-US" sz="1200" dirty="0">
                          <a:solidFill>
                            <a:schemeClr val="accent4">
                              <a:lumMod val="10000"/>
                            </a:schemeClr>
                          </a:solidFill>
                          <a:latin typeface="Arial" panose="020B0604020202020204" pitchFamily="34" charset="0"/>
                          <a:cs typeface="Arial" panose="020B0604020202020204" pitchFamily="34" charset="0"/>
                        </a:rPr>
                        <a:t>9/6/24</a:t>
                      </a:r>
                    </a:p>
                  </a:txBody>
                  <a:tcPr/>
                </a:tc>
                <a:extLst>
                  <a:ext uri="{0D108BD9-81ED-4DB2-BD59-A6C34878D82A}">
                    <a16:rowId xmlns:a16="http://schemas.microsoft.com/office/drawing/2014/main" val="1417423576"/>
                  </a:ext>
                </a:extLst>
              </a:tr>
              <a:tr h="162131">
                <a:tc>
                  <a:txBody>
                    <a:bodyPr/>
                    <a:lstStyle/>
                    <a:p>
                      <a:r>
                        <a:rPr lang="en-US" sz="1200" dirty="0">
                          <a:solidFill>
                            <a:schemeClr val="accent4">
                              <a:lumMod val="10000"/>
                            </a:schemeClr>
                          </a:solidFill>
                          <a:latin typeface="Arial" panose="020B0604020202020204" pitchFamily="34" charset="0"/>
                          <a:cs typeface="Arial" panose="020B0604020202020204" pitchFamily="34" charset="0"/>
                        </a:rPr>
                        <a:t>Barclays LOC</a:t>
                      </a:r>
                    </a:p>
                  </a:txBody>
                  <a:tcPr/>
                </a:tc>
                <a:tc>
                  <a:txBody>
                    <a:bodyPr/>
                    <a:lstStyle/>
                    <a:p>
                      <a:pPr algn="r"/>
                      <a:r>
                        <a:rPr lang="en-US" sz="1200" dirty="0">
                          <a:solidFill>
                            <a:schemeClr val="accent4">
                              <a:lumMod val="10000"/>
                            </a:schemeClr>
                          </a:solidFill>
                          <a:latin typeface="Arial" panose="020B0604020202020204" pitchFamily="34" charset="0"/>
                          <a:cs typeface="Arial" panose="020B0604020202020204" pitchFamily="34" charset="0"/>
                        </a:rPr>
                        <a:t>200,000</a:t>
                      </a:r>
                    </a:p>
                  </a:txBody>
                  <a:tcPr/>
                </a:tc>
                <a:tc>
                  <a:txBody>
                    <a:bodyPr/>
                    <a:lstStyle/>
                    <a:p>
                      <a:pPr algn="r"/>
                      <a:r>
                        <a:rPr lang="en-US" sz="1200" dirty="0">
                          <a:solidFill>
                            <a:schemeClr val="accent4">
                              <a:lumMod val="10000"/>
                            </a:schemeClr>
                          </a:solidFill>
                          <a:latin typeface="Arial" panose="020B0604020202020204" pitchFamily="34" charset="0"/>
                          <a:cs typeface="Arial" panose="020B0604020202020204" pitchFamily="34" charset="0"/>
                        </a:rPr>
                        <a:t>2/28/25</a:t>
                      </a:r>
                    </a:p>
                  </a:txBody>
                  <a:tcPr/>
                </a:tc>
                <a:extLst>
                  <a:ext uri="{0D108BD9-81ED-4DB2-BD59-A6C34878D82A}">
                    <a16:rowId xmlns:a16="http://schemas.microsoft.com/office/drawing/2014/main" val="3155804690"/>
                  </a:ext>
                </a:extLst>
              </a:tr>
              <a:tr h="162131">
                <a:tc>
                  <a:txBody>
                    <a:bodyPr/>
                    <a:lstStyle/>
                    <a:p>
                      <a:r>
                        <a:rPr lang="en-US" sz="1200" dirty="0">
                          <a:solidFill>
                            <a:schemeClr val="accent4">
                              <a:lumMod val="10000"/>
                            </a:schemeClr>
                          </a:solidFill>
                          <a:latin typeface="Arial" panose="020B0604020202020204" pitchFamily="34" charset="0"/>
                          <a:cs typeface="Arial" panose="020B0604020202020204" pitchFamily="34" charset="0"/>
                        </a:rPr>
                        <a:t>Wells Fargo RCA</a:t>
                      </a:r>
                    </a:p>
                  </a:txBody>
                  <a:tcPr/>
                </a:tc>
                <a:tc>
                  <a:txBody>
                    <a:bodyPr/>
                    <a:lstStyle/>
                    <a:p>
                      <a:pPr algn="r"/>
                      <a:r>
                        <a:rPr lang="en-US" sz="1200" dirty="0">
                          <a:solidFill>
                            <a:schemeClr val="accent4">
                              <a:lumMod val="10000"/>
                            </a:schemeClr>
                          </a:solidFill>
                          <a:latin typeface="Arial" panose="020B0604020202020204" pitchFamily="34" charset="0"/>
                          <a:cs typeface="Arial" panose="020B0604020202020204" pitchFamily="34" charset="0"/>
                        </a:rPr>
                        <a:t>100,000</a:t>
                      </a:r>
                    </a:p>
                  </a:txBody>
                  <a:tcPr/>
                </a:tc>
                <a:tc>
                  <a:txBody>
                    <a:bodyPr/>
                    <a:lstStyle/>
                    <a:p>
                      <a:pPr algn="r"/>
                      <a:r>
                        <a:rPr lang="en-US" sz="1200" dirty="0">
                          <a:solidFill>
                            <a:schemeClr val="accent4">
                              <a:lumMod val="10000"/>
                            </a:schemeClr>
                          </a:solidFill>
                          <a:latin typeface="Arial" panose="020B0604020202020204" pitchFamily="34" charset="0"/>
                          <a:cs typeface="Arial" panose="020B0604020202020204" pitchFamily="34" charset="0"/>
                        </a:rPr>
                        <a:t>3/25/25</a:t>
                      </a:r>
                    </a:p>
                  </a:txBody>
                  <a:tcPr/>
                </a:tc>
                <a:extLst>
                  <a:ext uri="{0D108BD9-81ED-4DB2-BD59-A6C34878D82A}">
                    <a16:rowId xmlns:a16="http://schemas.microsoft.com/office/drawing/2014/main" val="1924495439"/>
                  </a:ext>
                </a:extLst>
              </a:tr>
              <a:tr h="162131">
                <a:tc>
                  <a:txBody>
                    <a:bodyPr/>
                    <a:lstStyle/>
                    <a:p>
                      <a:r>
                        <a:rPr lang="en-US" sz="1200" dirty="0">
                          <a:solidFill>
                            <a:schemeClr val="accent4">
                              <a:lumMod val="10000"/>
                            </a:schemeClr>
                          </a:solidFill>
                          <a:latin typeface="Arial" panose="020B0604020202020204" pitchFamily="34" charset="0"/>
                          <a:cs typeface="Arial" panose="020B0604020202020204" pitchFamily="34" charset="0"/>
                        </a:rPr>
                        <a:t>Bank of America RCA</a:t>
                      </a:r>
                    </a:p>
                  </a:txBody>
                  <a:tcPr/>
                </a:tc>
                <a:tc>
                  <a:txBody>
                    <a:bodyPr/>
                    <a:lstStyle/>
                    <a:p>
                      <a:pPr algn="r"/>
                      <a:r>
                        <a:rPr lang="en-US" sz="1200" dirty="0">
                          <a:solidFill>
                            <a:schemeClr val="accent4">
                              <a:lumMod val="10000"/>
                            </a:schemeClr>
                          </a:solidFill>
                          <a:latin typeface="Arial" panose="020B0604020202020204" pitchFamily="34" charset="0"/>
                          <a:cs typeface="Arial" panose="020B0604020202020204" pitchFamily="34" charset="0"/>
                        </a:rPr>
                        <a:t>200,000</a:t>
                      </a:r>
                    </a:p>
                  </a:txBody>
                  <a:tcPr/>
                </a:tc>
                <a:tc>
                  <a:txBody>
                    <a:bodyPr/>
                    <a:lstStyle/>
                    <a:p>
                      <a:pPr algn="r"/>
                      <a:r>
                        <a:rPr lang="en-US" sz="1200" dirty="0">
                          <a:solidFill>
                            <a:schemeClr val="accent4">
                              <a:lumMod val="10000"/>
                            </a:schemeClr>
                          </a:solidFill>
                          <a:latin typeface="Arial" panose="020B0604020202020204" pitchFamily="34" charset="0"/>
                          <a:cs typeface="Arial" panose="020B0604020202020204" pitchFamily="34" charset="0"/>
                        </a:rPr>
                        <a:t>3/20/26</a:t>
                      </a:r>
                    </a:p>
                  </a:txBody>
                  <a:tcPr/>
                </a:tc>
                <a:extLst>
                  <a:ext uri="{0D108BD9-81ED-4DB2-BD59-A6C34878D82A}">
                    <a16:rowId xmlns:a16="http://schemas.microsoft.com/office/drawing/2014/main" val="1051331711"/>
                  </a:ext>
                </a:extLst>
              </a:tr>
              <a:tr h="162131">
                <a:tc>
                  <a:txBody>
                    <a:bodyPr/>
                    <a:lstStyle/>
                    <a:p>
                      <a:r>
                        <a:rPr lang="en-US" sz="1200" dirty="0">
                          <a:solidFill>
                            <a:schemeClr val="accent4">
                              <a:lumMod val="10000"/>
                            </a:schemeClr>
                          </a:solidFill>
                          <a:latin typeface="Arial" panose="020B0604020202020204" pitchFamily="34" charset="0"/>
                          <a:cs typeface="Arial" panose="020B0604020202020204" pitchFamily="34" charset="0"/>
                        </a:rPr>
                        <a:t>JP Morgan RCA</a:t>
                      </a:r>
                    </a:p>
                  </a:txBody>
                  <a:tcPr/>
                </a:tc>
                <a:tc>
                  <a:txBody>
                    <a:bodyPr/>
                    <a:lstStyle/>
                    <a:p>
                      <a:pPr algn="r"/>
                      <a:r>
                        <a:rPr lang="en-US" sz="1200" dirty="0">
                          <a:solidFill>
                            <a:schemeClr val="accent4">
                              <a:lumMod val="10000"/>
                            </a:schemeClr>
                          </a:solidFill>
                          <a:latin typeface="Arial" panose="020B0604020202020204" pitchFamily="34" charset="0"/>
                          <a:cs typeface="Arial" panose="020B0604020202020204" pitchFamily="34" charset="0"/>
                        </a:rPr>
                        <a:t>250,000</a:t>
                      </a:r>
                    </a:p>
                  </a:txBody>
                  <a:tcPr/>
                </a:tc>
                <a:tc>
                  <a:txBody>
                    <a:bodyPr/>
                    <a:lstStyle/>
                    <a:p>
                      <a:pPr algn="r"/>
                      <a:r>
                        <a:rPr lang="en-US" sz="1200" dirty="0">
                          <a:solidFill>
                            <a:schemeClr val="accent4">
                              <a:lumMod val="10000"/>
                            </a:schemeClr>
                          </a:solidFill>
                          <a:latin typeface="Arial" panose="020B0604020202020204" pitchFamily="34" charset="0"/>
                          <a:cs typeface="Arial" panose="020B0604020202020204" pitchFamily="34" charset="0"/>
                        </a:rPr>
                        <a:t>3/31/26</a:t>
                      </a:r>
                    </a:p>
                  </a:txBody>
                  <a:tcPr/>
                </a:tc>
                <a:extLst>
                  <a:ext uri="{0D108BD9-81ED-4DB2-BD59-A6C34878D82A}">
                    <a16:rowId xmlns:a16="http://schemas.microsoft.com/office/drawing/2014/main" val="780577062"/>
                  </a:ext>
                </a:extLst>
              </a:tr>
              <a:tr h="162131">
                <a:tc>
                  <a:txBody>
                    <a:bodyPr/>
                    <a:lstStyle/>
                    <a:p>
                      <a:r>
                        <a:rPr lang="en-US" sz="1200" dirty="0">
                          <a:solidFill>
                            <a:schemeClr val="accent4">
                              <a:lumMod val="10000"/>
                            </a:schemeClr>
                          </a:solidFill>
                          <a:latin typeface="Arial" panose="020B0604020202020204" pitchFamily="34" charset="0"/>
                          <a:cs typeface="Arial" panose="020B0604020202020204" pitchFamily="34" charset="0"/>
                        </a:rPr>
                        <a:t>TD Bank RCA</a:t>
                      </a:r>
                    </a:p>
                  </a:txBody>
                  <a:tcPr/>
                </a:tc>
                <a:tc>
                  <a:txBody>
                    <a:bodyPr/>
                    <a:lstStyle/>
                    <a:p>
                      <a:pPr algn="r"/>
                      <a:r>
                        <a:rPr lang="en-US" sz="1200" dirty="0">
                          <a:solidFill>
                            <a:schemeClr val="accent4">
                              <a:lumMod val="10000"/>
                            </a:schemeClr>
                          </a:solidFill>
                          <a:latin typeface="Arial" panose="020B0604020202020204" pitchFamily="34" charset="0"/>
                          <a:cs typeface="Arial" panose="020B0604020202020204" pitchFamily="34" charset="0"/>
                        </a:rPr>
                        <a:t>200,000</a:t>
                      </a:r>
                    </a:p>
                  </a:txBody>
                  <a:tcPr/>
                </a:tc>
                <a:tc>
                  <a:txBody>
                    <a:bodyPr/>
                    <a:lstStyle/>
                    <a:p>
                      <a:pPr algn="r"/>
                      <a:r>
                        <a:rPr lang="en-US" sz="1200" dirty="0">
                          <a:solidFill>
                            <a:schemeClr val="accent4">
                              <a:lumMod val="10000"/>
                            </a:schemeClr>
                          </a:solidFill>
                          <a:latin typeface="Arial" panose="020B0604020202020204" pitchFamily="34" charset="0"/>
                          <a:cs typeface="Arial" panose="020B0604020202020204" pitchFamily="34" charset="0"/>
                        </a:rPr>
                        <a:t>6/30/26</a:t>
                      </a:r>
                    </a:p>
                  </a:txBody>
                  <a:tcPr/>
                </a:tc>
                <a:extLst>
                  <a:ext uri="{0D108BD9-81ED-4DB2-BD59-A6C34878D82A}">
                    <a16:rowId xmlns:a16="http://schemas.microsoft.com/office/drawing/2014/main" val="3963109957"/>
                  </a:ext>
                </a:extLst>
              </a:tr>
              <a:tr h="162131">
                <a:tc>
                  <a:txBody>
                    <a:bodyPr/>
                    <a:lstStyle/>
                    <a:p>
                      <a:r>
                        <a:rPr lang="en-US" sz="1200" b="1" dirty="0">
                          <a:solidFill>
                            <a:schemeClr val="bg1"/>
                          </a:solidFill>
                          <a:latin typeface="Arial" panose="020B0604020202020204" pitchFamily="34" charset="0"/>
                          <a:cs typeface="Arial" panose="020B0604020202020204" pitchFamily="34" charset="0"/>
                        </a:rPr>
                        <a:t>Total</a:t>
                      </a:r>
                    </a:p>
                  </a:txBody>
                  <a:tcPr>
                    <a:solidFill>
                      <a:srgbClr val="275937"/>
                    </a:solidFill>
                  </a:tcPr>
                </a:tc>
                <a:tc>
                  <a:txBody>
                    <a:bodyPr/>
                    <a:lstStyle/>
                    <a:p>
                      <a:pPr algn="r"/>
                      <a:r>
                        <a:rPr lang="en-US" sz="1200" b="1" dirty="0">
                          <a:solidFill>
                            <a:schemeClr val="bg1"/>
                          </a:solidFill>
                          <a:latin typeface="Arial" panose="020B0604020202020204" pitchFamily="34" charset="0"/>
                          <a:cs typeface="Arial" panose="020B0604020202020204" pitchFamily="34" charset="0"/>
                        </a:rPr>
                        <a:t>1,050,000</a:t>
                      </a:r>
                    </a:p>
                  </a:txBody>
                  <a:tcPr>
                    <a:solidFill>
                      <a:srgbClr val="275937"/>
                    </a:solidFill>
                  </a:tcPr>
                </a:tc>
                <a:tc>
                  <a:txBody>
                    <a:bodyPr/>
                    <a:lstStyle/>
                    <a:p>
                      <a:endParaRPr lang="en-US" sz="1200" dirty="0">
                        <a:solidFill>
                          <a:schemeClr val="bg1"/>
                        </a:solidFill>
                        <a:latin typeface="Arial" panose="020B0604020202020204" pitchFamily="34" charset="0"/>
                        <a:cs typeface="Arial" panose="020B0604020202020204" pitchFamily="34" charset="0"/>
                      </a:endParaRPr>
                    </a:p>
                  </a:txBody>
                  <a:tcPr>
                    <a:solidFill>
                      <a:srgbClr val="275937"/>
                    </a:solidFill>
                  </a:tcPr>
                </a:tc>
                <a:extLst>
                  <a:ext uri="{0D108BD9-81ED-4DB2-BD59-A6C34878D82A}">
                    <a16:rowId xmlns:a16="http://schemas.microsoft.com/office/drawing/2014/main" val="2355178486"/>
                  </a:ext>
                </a:extLst>
              </a:tr>
            </a:tbl>
          </a:graphicData>
        </a:graphic>
      </p:graphicFrame>
      <p:graphicFrame>
        <p:nvGraphicFramePr>
          <p:cNvPr id="3" name="Table 2">
            <a:extLst>
              <a:ext uri="{FF2B5EF4-FFF2-40B4-BE49-F238E27FC236}">
                <a16:creationId xmlns:a16="http://schemas.microsoft.com/office/drawing/2014/main" id="{56559A2F-FAD9-8AB8-928F-CCCFEB4B2AA8}"/>
              </a:ext>
            </a:extLst>
          </p:cNvPr>
          <p:cNvGraphicFramePr>
            <a:graphicFrameLocks noGrp="1"/>
          </p:cNvGraphicFramePr>
          <p:nvPr>
            <p:extLst>
              <p:ext uri="{D42A27DB-BD31-4B8C-83A1-F6EECF244321}">
                <p14:modId xmlns:p14="http://schemas.microsoft.com/office/powerpoint/2010/main" val="2808282494"/>
              </p:ext>
            </p:extLst>
          </p:nvPr>
        </p:nvGraphicFramePr>
        <p:xfrm>
          <a:off x="273577" y="188504"/>
          <a:ext cx="8869681" cy="704088"/>
        </p:xfrm>
        <a:graphic>
          <a:graphicData uri="http://schemas.openxmlformats.org/drawingml/2006/table">
            <a:tbl>
              <a:tblPr firstRow="1" bandRow="1">
                <a:tableStyleId>{5C22544A-7EE6-4342-B048-85BDC9FD1C3A}</a:tableStyleId>
              </a:tblPr>
              <a:tblGrid>
                <a:gridCol w="3058651">
                  <a:extLst>
                    <a:ext uri="{9D8B030D-6E8A-4147-A177-3AD203B41FA5}">
                      <a16:colId xmlns:a16="http://schemas.microsoft.com/office/drawing/2014/main" val="3776042927"/>
                    </a:ext>
                  </a:extLst>
                </a:gridCol>
                <a:gridCol w="5811030">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Authority Finances</a:t>
                      </a:r>
                    </a:p>
                  </a:txBody>
                  <a:tcPr anchor="ctr">
                    <a:lnR w="12700" cap="flat" cmpd="sng" algn="ctr">
                      <a:solidFill>
                        <a:srgbClr val="275317"/>
                      </a:solidFill>
                      <a:prstDash val="solid"/>
                      <a:round/>
                      <a:headEnd type="none" w="med" len="med"/>
                      <a:tailEnd type="none" w="med" len="med"/>
                    </a:lnR>
                    <a:noFill/>
                  </a:tcPr>
                </a:tc>
                <a:tc>
                  <a:txBody>
                    <a:bodyPr/>
                    <a:lstStyle/>
                    <a:p>
                      <a:r>
                        <a:rPr lang="en-US" sz="2400" b="0" dirty="0">
                          <a:solidFill>
                            <a:srgbClr val="275317"/>
                          </a:solidFill>
                          <a:latin typeface="Arial" panose="020B0604020202020204" pitchFamily="34" charset="0"/>
                          <a:cs typeface="Arial" panose="020B0604020202020204" pitchFamily="34" charset="0"/>
                        </a:rPr>
                        <a:t>Existing Debt &amp; Liquidity Facilities</a:t>
                      </a:r>
                      <a:endParaRPr lang="en-US" sz="2400" b="0" strike="dblStrike" baseline="0" dirty="0">
                        <a:solidFill>
                          <a:srgbClr val="275317"/>
                        </a:solidFill>
                        <a:latin typeface="Arial" panose="020B0604020202020204" pitchFamily="34" charset="0"/>
                        <a:cs typeface="Arial" panose="020B0604020202020204" pitchFamily="34" charset="0"/>
                      </a:endParaRPr>
                    </a:p>
                  </a:txBody>
                  <a:tcPr anchor="ctr">
                    <a:lnL w="12700" cap="flat" cmpd="sng" algn="ctr">
                      <a:solidFill>
                        <a:srgbClr val="275317"/>
                      </a:solidFill>
                      <a:prstDash val="solid"/>
                      <a:round/>
                      <a:headEnd type="none" w="med" len="med"/>
                      <a:tailEnd type="none" w="med" len="med"/>
                    </a:lnL>
                    <a:noFill/>
                  </a:tcPr>
                </a:tc>
                <a:extLst>
                  <a:ext uri="{0D108BD9-81ED-4DB2-BD59-A6C34878D82A}">
                    <a16:rowId xmlns:a16="http://schemas.microsoft.com/office/drawing/2014/main" val="4081036703"/>
                  </a:ext>
                </a:extLst>
              </a:tr>
            </a:tbl>
          </a:graphicData>
        </a:graphic>
      </p:graphicFrame>
    </p:spTree>
    <p:extLst>
      <p:ext uri="{BB962C8B-B14F-4D97-AF65-F5344CB8AC3E}">
        <p14:creationId xmlns:p14="http://schemas.microsoft.com/office/powerpoint/2010/main" val="1043518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B683BE2C-C48E-DD7F-9C07-14198FAC41F5}"/>
              </a:ext>
            </a:extLst>
          </p:cNvPr>
          <p:cNvSpPr txBox="1">
            <a:spLocks/>
          </p:cNvSpPr>
          <p:nvPr/>
        </p:nvSpPr>
        <p:spPr>
          <a:xfrm>
            <a:off x="353504" y="389965"/>
            <a:ext cx="7077075" cy="536720"/>
          </a:xfrm>
          <a:prstGeom prst="rect">
            <a:avLst/>
          </a:prstGeom>
        </p:spPr>
        <p:txBody>
          <a:bodyPr/>
          <a:lstStyle>
            <a:lvl1pPr algn="l" rtl="0" eaLnBrk="0" fontAlgn="base" hangingPunct="0">
              <a:spcBef>
                <a:spcPct val="0"/>
              </a:spcBef>
              <a:spcAft>
                <a:spcPct val="0"/>
              </a:spcAft>
              <a:defRPr sz="4000" b="1">
                <a:solidFill>
                  <a:srgbClr val="066332"/>
                </a:solidFill>
                <a:latin typeface="+mj-lt"/>
                <a:ea typeface="Geneva" charset="-128"/>
                <a:cs typeface="Geneva" charset="-128"/>
              </a:defRPr>
            </a:lvl1pPr>
            <a:lvl2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2pPr>
            <a:lvl3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3pPr>
            <a:lvl4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4pPr>
            <a:lvl5pPr algn="l" rtl="0" eaLnBrk="0" fontAlgn="base" hangingPunct="0">
              <a:spcBef>
                <a:spcPct val="0"/>
              </a:spcBef>
              <a:spcAft>
                <a:spcPct val="0"/>
              </a:spcAft>
              <a:defRPr sz="4000" b="1">
                <a:solidFill>
                  <a:srgbClr val="066332"/>
                </a:solidFill>
                <a:latin typeface="Adobe Garamond Pro" charset="0"/>
                <a:ea typeface="Geneva" charset="-128"/>
                <a:cs typeface="Geneva" charset="-128"/>
              </a:defRPr>
            </a:lvl5pPr>
            <a:lvl6pPr marL="457092" algn="l" rtl="0" eaLnBrk="1" fontAlgn="base" hangingPunct="1">
              <a:spcBef>
                <a:spcPct val="0"/>
              </a:spcBef>
              <a:spcAft>
                <a:spcPct val="0"/>
              </a:spcAft>
              <a:defRPr sz="4000" b="1">
                <a:solidFill>
                  <a:schemeClr val="tx1"/>
                </a:solidFill>
                <a:latin typeface="Adobe Garamond Pro" charset="0"/>
              </a:defRPr>
            </a:lvl6pPr>
            <a:lvl7pPr marL="914186" algn="l" rtl="0" eaLnBrk="1" fontAlgn="base" hangingPunct="1">
              <a:spcBef>
                <a:spcPct val="0"/>
              </a:spcBef>
              <a:spcAft>
                <a:spcPct val="0"/>
              </a:spcAft>
              <a:defRPr sz="4000" b="1">
                <a:solidFill>
                  <a:schemeClr val="tx1"/>
                </a:solidFill>
                <a:latin typeface="Adobe Garamond Pro" charset="0"/>
              </a:defRPr>
            </a:lvl7pPr>
            <a:lvl8pPr marL="1371279" algn="l" rtl="0" eaLnBrk="1" fontAlgn="base" hangingPunct="1">
              <a:spcBef>
                <a:spcPct val="0"/>
              </a:spcBef>
              <a:spcAft>
                <a:spcPct val="0"/>
              </a:spcAft>
              <a:defRPr sz="4000" b="1">
                <a:solidFill>
                  <a:schemeClr val="tx1"/>
                </a:solidFill>
                <a:latin typeface="Adobe Garamond Pro" charset="0"/>
              </a:defRPr>
            </a:lvl8pPr>
            <a:lvl9pPr marL="1828373" algn="l" rtl="0" eaLnBrk="1" fontAlgn="base" hangingPunct="1">
              <a:spcBef>
                <a:spcPct val="0"/>
              </a:spcBef>
              <a:spcAft>
                <a:spcPct val="0"/>
              </a:spcAft>
              <a:defRPr sz="4000" b="1">
                <a:solidFill>
                  <a:schemeClr val="tx1"/>
                </a:solidFill>
                <a:latin typeface="Adobe Garamond Pro"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66332"/>
                </a:solidFill>
                <a:effectLst/>
                <a:uLnTx/>
                <a:uFillTx/>
                <a:latin typeface="Garamond" panose="02020404030301010803" pitchFamily="18" charset="0"/>
                <a:ea typeface="Geneva" charset="-128"/>
              </a:rPr>
              <a:t>	</a:t>
            </a:r>
          </a:p>
        </p:txBody>
      </p:sp>
      <p:sp>
        <p:nvSpPr>
          <p:cNvPr id="9" name="Text Placeholder 13">
            <a:extLst>
              <a:ext uri="{FF2B5EF4-FFF2-40B4-BE49-F238E27FC236}">
                <a16:creationId xmlns:a16="http://schemas.microsoft.com/office/drawing/2014/main" id="{4D15A667-0E52-7DB8-49A0-3DCADB6D10BD}"/>
              </a:ext>
            </a:extLst>
          </p:cNvPr>
          <p:cNvSpPr txBox="1">
            <a:spLocks/>
          </p:cNvSpPr>
          <p:nvPr/>
        </p:nvSpPr>
        <p:spPr>
          <a:xfrm>
            <a:off x="149269" y="4546518"/>
            <a:ext cx="3654415" cy="571126"/>
          </a:xfrm>
          <a:prstGeom prst="rect">
            <a:avLst/>
          </a:prstGeom>
          <a:noFill/>
          <a:ln>
            <a:noFill/>
          </a:ln>
        </p:spPr>
        <p:txBody>
          <a:bodyPr lIns="13716" tIns="34290" rIns="34290" bIns="13716" numCol="1" anchor="t">
            <a:noAutofit/>
          </a:bodyPr>
          <a:lstStyle/>
          <a:p>
            <a:pPr marL="171450" marR="0" lvl="0" indent="-120254" algn="l" defTabSz="764203" rtl="0" eaLnBrk="1" fontAlgn="auto" latinLnBrk="0" hangingPunct="1">
              <a:lnSpc>
                <a:spcPct val="100000"/>
              </a:lnSpc>
              <a:spcBef>
                <a:spcPts val="750"/>
              </a:spcBef>
              <a:spcAft>
                <a:spcPts val="0"/>
              </a:spcAft>
              <a:buClr>
                <a:srgbClr val="275937"/>
              </a:buClr>
              <a:buSzPct val="95000"/>
              <a:buFont typeface="Wingdings" pitchFamily="2" charset="2"/>
              <a:buChar char="Ø"/>
              <a:tabLst/>
              <a:defRPr/>
            </a:pPr>
            <a:endParaRPr kumimoji="0" lang="en-GB" sz="1100" b="0" i="0" u="none" strike="noStrike" kern="0" cap="none" spc="0" normalizeH="0" baseline="0" noProof="0" dirty="0">
              <a:ln>
                <a:noFill/>
              </a:ln>
              <a:solidFill>
                <a:srgbClr val="DADADA">
                  <a:lumMod val="10000"/>
                </a:srgbClr>
              </a:solidFill>
              <a:effectLst/>
              <a:uLnTx/>
              <a:uFillTx/>
              <a:latin typeface="Aptos" panose="02110004020202020204"/>
              <a:ea typeface="+mn-ea"/>
              <a:cs typeface="+mn-cs"/>
            </a:endParaRPr>
          </a:p>
          <a:p>
            <a:pPr marL="171450" marR="0" lvl="0" indent="-120254" algn="l" defTabSz="764203" rtl="0" eaLnBrk="1" fontAlgn="auto" latinLnBrk="0" hangingPunct="1">
              <a:lnSpc>
                <a:spcPct val="100000"/>
              </a:lnSpc>
              <a:spcBef>
                <a:spcPts val="750"/>
              </a:spcBef>
              <a:spcAft>
                <a:spcPts val="0"/>
              </a:spcAft>
              <a:buClr>
                <a:srgbClr val="275937"/>
              </a:buClr>
              <a:buSzPct val="95000"/>
              <a:buFont typeface="Wingdings" pitchFamily="2" charset="2"/>
              <a:buChar char="Ø"/>
              <a:tabLst/>
              <a:defRPr/>
            </a:pPr>
            <a:endParaRPr kumimoji="0" lang="en-GB" sz="1100" b="0" i="0" u="none" strike="noStrike" kern="0" cap="none" spc="0" normalizeH="0" baseline="0" noProof="0" dirty="0">
              <a:ln>
                <a:noFill/>
              </a:ln>
              <a:solidFill>
                <a:srgbClr val="DADADA">
                  <a:lumMod val="10000"/>
                </a:srgbClr>
              </a:solidFill>
              <a:effectLst/>
              <a:uLnTx/>
              <a:uFillTx/>
              <a:latin typeface="Aptos" panose="02110004020202020204"/>
              <a:ea typeface="+mn-ea"/>
              <a:cs typeface="+mn-cs"/>
            </a:endParaRPr>
          </a:p>
        </p:txBody>
      </p:sp>
      <p:sp>
        <p:nvSpPr>
          <p:cNvPr id="21" name="Text Placeholder 13">
            <a:extLst>
              <a:ext uri="{FF2B5EF4-FFF2-40B4-BE49-F238E27FC236}">
                <a16:creationId xmlns:a16="http://schemas.microsoft.com/office/drawing/2014/main" id="{1A5B365A-B54C-83DC-BCF5-F84116722119}"/>
              </a:ext>
            </a:extLst>
          </p:cNvPr>
          <p:cNvSpPr txBox="1">
            <a:spLocks/>
          </p:cNvSpPr>
          <p:nvPr/>
        </p:nvSpPr>
        <p:spPr>
          <a:xfrm>
            <a:off x="7773617" y="2248735"/>
            <a:ext cx="1848794" cy="1829669"/>
          </a:xfrm>
          <a:prstGeom prst="rect">
            <a:avLst/>
          </a:prstGeom>
          <a:noFill/>
          <a:ln>
            <a:noFill/>
          </a:ln>
        </p:spPr>
        <p:txBody>
          <a:bodyPr lIns="13716" tIns="34290" rIns="34290" bIns="13716" numCol="1" anchor="t">
            <a:noAutofit/>
          </a:bodyPr>
          <a:lstStyle/>
          <a:p>
            <a:pPr marL="0" marR="0" lvl="0" indent="0" algn="l" defTabSz="764203" rtl="0" eaLnBrk="1" fontAlgn="auto" latinLnBrk="0" hangingPunct="1">
              <a:lnSpc>
                <a:spcPct val="100000"/>
              </a:lnSpc>
              <a:spcBef>
                <a:spcPts val="750"/>
              </a:spcBef>
              <a:spcAft>
                <a:spcPts val="0"/>
              </a:spcAft>
              <a:buClr>
                <a:srgbClr val="275937"/>
              </a:buClr>
              <a:buSzPct val="95000"/>
              <a:buFontTx/>
              <a:buNone/>
              <a:tabLst/>
              <a:defRPr/>
            </a:pPr>
            <a:endParaRPr kumimoji="0" lang="en-GB" sz="1200" b="0" i="0" u="none" strike="noStrike" kern="0" cap="none" spc="0" normalizeH="0" baseline="0" noProof="0" dirty="0">
              <a:ln>
                <a:noFill/>
              </a:ln>
              <a:solidFill>
                <a:srgbClr val="DADADA">
                  <a:lumMod val="10000"/>
                </a:srgbClr>
              </a:solidFill>
              <a:effectLst/>
              <a:uLnTx/>
              <a:uFillTx/>
              <a:latin typeface="Aptos" panose="02110004020202020204"/>
              <a:ea typeface="+mn-ea"/>
              <a:cs typeface="+mn-cs"/>
            </a:endParaRPr>
          </a:p>
        </p:txBody>
      </p:sp>
      <p:graphicFrame>
        <p:nvGraphicFramePr>
          <p:cNvPr id="3" name="Table 2">
            <a:extLst>
              <a:ext uri="{FF2B5EF4-FFF2-40B4-BE49-F238E27FC236}">
                <a16:creationId xmlns:a16="http://schemas.microsoft.com/office/drawing/2014/main" id="{FE7C7D80-AEBC-B71E-34EF-04B60A8FABBB}"/>
              </a:ext>
            </a:extLst>
          </p:cNvPr>
          <p:cNvGraphicFramePr>
            <a:graphicFrameLocks noGrp="1"/>
          </p:cNvGraphicFramePr>
          <p:nvPr>
            <p:extLst>
              <p:ext uri="{D42A27DB-BD31-4B8C-83A1-F6EECF244321}">
                <p14:modId xmlns:p14="http://schemas.microsoft.com/office/powerpoint/2010/main" val="3602450069"/>
              </p:ext>
            </p:extLst>
          </p:nvPr>
        </p:nvGraphicFramePr>
        <p:xfrm>
          <a:off x="775854" y="2311482"/>
          <a:ext cx="10338448" cy="2307920"/>
        </p:xfrm>
        <a:graphic>
          <a:graphicData uri="http://schemas.openxmlformats.org/drawingml/2006/table">
            <a:tbl>
              <a:tblPr/>
              <a:tblGrid>
                <a:gridCol w="2651760">
                  <a:extLst>
                    <a:ext uri="{9D8B030D-6E8A-4147-A177-3AD203B41FA5}">
                      <a16:colId xmlns:a16="http://schemas.microsoft.com/office/drawing/2014/main" val="2374243640"/>
                    </a:ext>
                  </a:extLst>
                </a:gridCol>
                <a:gridCol w="1229871">
                  <a:extLst>
                    <a:ext uri="{9D8B030D-6E8A-4147-A177-3AD203B41FA5}">
                      <a16:colId xmlns:a16="http://schemas.microsoft.com/office/drawing/2014/main" val="228326033"/>
                    </a:ext>
                  </a:extLst>
                </a:gridCol>
                <a:gridCol w="1291364">
                  <a:extLst>
                    <a:ext uri="{9D8B030D-6E8A-4147-A177-3AD203B41FA5}">
                      <a16:colId xmlns:a16="http://schemas.microsoft.com/office/drawing/2014/main" val="1100570409"/>
                    </a:ext>
                  </a:extLst>
                </a:gridCol>
                <a:gridCol w="353588">
                  <a:extLst>
                    <a:ext uri="{9D8B030D-6E8A-4147-A177-3AD203B41FA5}">
                      <a16:colId xmlns:a16="http://schemas.microsoft.com/office/drawing/2014/main" val="82556393"/>
                    </a:ext>
                  </a:extLst>
                </a:gridCol>
                <a:gridCol w="1214495">
                  <a:extLst>
                    <a:ext uri="{9D8B030D-6E8A-4147-A177-3AD203B41FA5}">
                      <a16:colId xmlns:a16="http://schemas.microsoft.com/office/drawing/2014/main" val="2647513497"/>
                    </a:ext>
                  </a:extLst>
                </a:gridCol>
                <a:gridCol w="983896">
                  <a:extLst>
                    <a:ext uri="{9D8B030D-6E8A-4147-A177-3AD203B41FA5}">
                      <a16:colId xmlns:a16="http://schemas.microsoft.com/office/drawing/2014/main" val="1211990454"/>
                    </a:ext>
                  </a:extLst>
                </a:gridCol>
                <a:gridCol w="307468">
                  <a:extLst>
                    <a:ext uri="{9D8B030D-6E8A-4147-A177-3AD203B41FA5}">
                      <a16:colId xmlns:a16="http://schemas.microsoft.com/office/drawing/2014/main" val="2065238688"/>
                    </a:ext>
                  </a:extLst>
                </a:gridCol>
                <a:gridCol w="1322110">
                  <a:extLst>
                    <a:ext uri="{9D8B030D-6E8A-4147-A177-3AD203B41FA5}">
                      <a16:colId xmlns:a16="http://schemas.microsoft.com/office/drawing/2014/main" val="3670766126"/>
                    </a:ext>
                  </a:extLst>
                </a:gridCol>
                <a:gridCol w="983896">
                  <a:extLst>
                    <a:ext uri="{9D8B030D-6E8A-4147-A177-3AD203B41FA5}">
                      <a16:colId xmlns:a16="http://schemas.microsoft.com/office/drawing/2014/main" val="2650253914"/>
                    </a:ext>
                  </a:extLst>
                </a:gridCol>
              </a:tblGrid>
              <a:tr h="351959">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fontAlgn="b"/>
                      <a:r>
                        <a:rPr lang="en-US" sz="1800" b="1" i="0" u="none" strike="noStrike" dirty="0">
                          <a:solidFill>
                            <a:srgbClr val="FFFFFF"/>
                          </a:solidFill>
                          <a:effectLst/>
                          <a:latin typeface="Arial" panose="020B0604020202020204" pitchFamily="34" charset="0"/>
                          <a:cs typeface="Arial" panose="020B0604020202020204" pitchFamily="34" charset="0"/>
                        </a:rPr>
                        <a:t>Bal-2024</a:t>
                      </a:r>
                      <a:r>
                        <a:rPr lang="en-US" sz="1800" b="1" i="0" u="none" strike="noStrike" baseline="30000" dirty="0">
                          <a:solidFill>
                            <a:srgbClr val="FFFFFF"/>
                          </a:solidFill>
                          <a:effectLst/>
                          <a:latin typeface="Arial" panose="020B0604020202020204" pitchFamily="34" charset="0"/>
                          <a:cs typeface="Arial" panose="020B0604020202020204" pitchFamily="34" charset="0"/>
                        </a:rPr>
                        <a:t>2</a:t>
                      </a:r>
                      <a:endParaRPr lang="en-US" sz="1800" b="1" i="0" u="none" strike="noStrike" dirty="0">
                        <a:solidFill>
                          <a:srgbClr val="FFFFFF"/>
                        </a:solidFill>
                        <a:effectLst/>
                        <a:latin typeface="Arial" panose="020B0604020202020204" pitchFamily="34" charset="0"/>
                        <a:cs typeface="Arial" panose="020B060402020202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623"/>
                    </a:solidFill>
                  </a:tcPr>
                </a:tc>
                <a:tc hMerge="1">
                  <a:txBody>
                    <a:bodyPr/>
                    <a:lstStyle/>
                    <a:p>
                      <a:endParaRPr lang="en-US"/>
                    </a:p>
                  </a:txBody>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b"/>
                      <a:r>
                        <a:rPr lang="en-US" sz="1800" b="1" i="0" u="none" strike="noStrike" dirty="0">
                          <a:solidFill>
                            <a:srgbClr val="FFFFFF"/>
                          </a:solidFill>
                          <a:effectLst/>
                          <a:latin typeface="Arial" panose="020B0604020202020204" pitchFamily="34" charset="0"/>
                          <a:cs typeface="Arial" panose="020B0604020202020204" pitchFamily="34" charset="0"/>
                        </a:rPr>
                        <a:t>2025</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623"/>
                    </a:solidFill>
                  </a:tcPr>
                </a:tc>
                <a:tc hMerge="1">
                  <a:txBody>
                    <a:bodyPr/>
                    <a:lstStyle/>
                    <a:p>
                      <a:endParaRPr lang="en-US"/>
                    </a:p>
                  </a:txBody>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2">
                  <a:txBody>
                    <a:bodyPr/>
                    <a:lstStyle/>
                    <a:p>
                      <a:pPr algn="ctr" fontAlgn="b"/>
                      <a:r>
                        <a:rPr lang="en-US" sz="1800" b="1" i="0" u="none" strike="noStrike" dirty="0">
                          <a:solidFill>
                            <a:srgbClr val="FFFFFF"/>
                          </a:solidFill>
                          <a:effectLst/>
                          <a:latin typeface="Arial" panose="020B0604020202020204" pitchFamily="34" charset="0"/>
                          <a:cs typeface="Arial" panose="020B0604020202020204" pitchFamily="34" charset="0"/>
                        </a:rPr>
                        <a:t>2026</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623"/>
                    </a:solidFill>
                  </a:tcPr>
                </a:tc>
                <a:tc hMerge="1">
                  <a:txBody>
                    <a:bodyPr/>
                    <a:lstStyle/>
                    <a:p>
                      <a:endParaRPr lang="en-US"/>
                    </a:p>
                  </a:txBody>
                  <a:tcPr/>
                </a:tc>
                <a:extLst>
                  <a:ext uri="{0D108BD9-81ED-4DB2-BD59-A6C34878D82A}">
                    <a16:rowId xmlns:a16="http://schemas.microsoft.com/office/drawing/2014/main" val="2240160566"/>
                  </a:ext>
                </a:extLst>
              </a:tr>
              <a:tr h="314164">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Volume</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375623"/>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Cost</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37562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Volume</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375623"/>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Cost</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37562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Volume</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solidFill>
                      <a:srgbClr val="375623"/>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Cost</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375623"/>
                    </a:solidFill>
                  </a:tcPr>
                </a:tc>
                <a:extLst>
                  <a:ext uri="{0D108BD9-81ED-4DB2-BD59-A6C34878D82A}">
                    <a16:rowId xmlns:a16="http://schemas.microsoft.com/office/drawing/2014/main" val="1046381663"/>
                  </a:ext>
                </a:extLst>
              </a:tr>
              <a:tr h="314164">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Coverage</a:t>
                      </a:r>
                    </a:p>
                  </a:txBody>
                  <a:tcPr marL="9525" marR="9525" marT="9525" marB="0" anchor="b">
                    <a:lnL>
                      <a:noFill/>
                    </a:lnL>
                    <a:lnR>
                      <a:noFill/>
                    </a:lnR>
                    <a:lnT>
                      <a:noFill/>
                    </a:lnT>
                    <a:lnB>
                      <a:noFill/>
                    </a:lnB>
                    <a:solidFill>
                      <a:srgbClr val="375623"/>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Coverage</a:t>
                      </a:r>
                    </a:p>
                  </a:txBody>
                  <a:tcPr marL="9525" marR="9525" marT="9525" marB="0" anchor="b">
                    <a:lnL>
                      <a:noFill/>
                    </a:lnL>
                    <a:lnR>
                      <a:noFill/>
                    </a:lnR>
                    <a:lnT>
                      <a:noFill/>
                    </a:lnT>
                    <a:lnB>
                      <a:noFill/>
                    </a:lnB>
                    <a:solidFill>
                      <a:srgbClr val="37562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Coverage</a:t>
                      </a:r>
                    </a:p>
                  </a:txBody>
                  <a:tcPr marL="9525" marR="9525" marT="9525" marB="0" anchor="b">
                    <a:lnL>
                      <a:noFill/>
                    </a:lnL>
                    <a:lnR>
                      <a:noFill/>
                    </a:lnR>
                    <a:lnT>
                      <a:noFill/>
                    </a:lnT>
                    <a:lnB>
                      <a:noFill/>
                    </a:lnB>
                    <a:solidFill>
                      <a:srgbClr val="375623"/>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Coverage</a:t>
                      </a:r>
                    </a:p>
                  </a:txBody>
                  <a:tcPr marL="9525" marR="9525" marT="9525" marB="0" anchor="b">
                    <a:lnL>
                      <a:noFill/>
                    </a:lnL>
                    <a:lnR>
                      <a:noFill/>
                    </a:lnR>
                    <a:lnT>
                      <a:noFill/>
                    </a:lnT>
                    <a:lnB>
                      <a:noFill/>
                    </a:lnB>
                    <a:solidFill>
                      <a:srgbClr val="375623"/>
                    </a:solid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Coverage</a:t>
                      </a:r>
                    </a:p>
                  </a:txBody>
                  <a:tcPr marL="9525" marR="9525" marT="9525" marB="0" anchor="b">
                    <a:lnL>
                      <a:noFill/>
                    </a:lnL>
                    <a:lnR>
                      <a:noFill/>
                    </a:lnR>
                    <a:lnT>
                      <a:noFill/>
                    </a:lnT>
                    <a:lnB>
                      <a:noFill/>
                    </a:lnB>
                    <a:solidFill>
                      <a:srgbClr val="375623"/>
                    </a:solidFill>
                  </a:tcPr>
                </a:tc>
                <a:tc>
                  <a:txBody>
                    <a:bodyPr/>
                    <a:lstStyle/>
                    <a:p>
                      <a:pPr algn="ctr" fontAlgn="b"/>
                      <a:r>
                        <a:rPr lang="en-US" sz="1600" b="1" i="0" u="none" strike="noStrike" dirty="0">
                          <a:solidFill>
                            <a:srgbClr val="FFFFFF"/>
                          </a:solidFill>
                          <a:effectLst/>
                          <a:latin typeface="Arial" panose="020B0604020202020204" pitchFamily="34" charset="0"/>
                          <a:cs typeface="Arial" panose="020B0604020202020204" pitchFamily="34" charset="0"/>
                        </a:rPr>
                        <a:t>Coverage</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375623"/>
                    </a:solidFill>
                  </a:tcPr>
                </a:tc>
                <a:extLst>
                  <a:ext uri="{0D108BD9-81ED-4DB2-BD59-A6C34878D82A}">
                    <a16:rowId xmlns:a16="http://schemas.microsoft.com/office/drawing/2014/main" val="2931135445"/>
                  </a:ext>
                </a:extLst>
              </a:tr>
              <a:tr h="314164">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Coal</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97%</a:t>
                      </a:r>
                    </a:p>
                  </a:txBody>
                  <a:tcPr marL="9525" marR="9525" marT="9525" marB="0" anchor="b">
                    <a:lnL>
                      <a:noFill/>
                    </a:lnL>
                    <a:lnR>
                      <a:noFill/>
                    </a:lnR>
                    <a:lnT>
                      <a:noFill/>
                    </a:lnT>
                    <a:lnB>
                      <a:noFill/>
                    </a:lnB>
                    <a:solidFill>
                      <a:srgbClr val="FFFFFF"/>
                    </a:solidFill>
                  </a:tcPr>
                </a:tc>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56%</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b">
                    <a:lnL>
                      <a:noFill/>
                    </a:lnL>
                    <a:lnR>
                      <a:noFill/>
                    </a:lnR>
                    <a:lnT>
                      <a:noFill/>
                    </a:lnT>
                    <a:lnB>
                      <a:noFill/>
                    </a:lnB>
                    <a:solidFill>
                      <a:srgbClr val="FFFFFF"/>
                    </a:solidFill>
                  </a:tcPr>
                </a:tc>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34%</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184708639"/>
                  </a:ext>
                </a:extLst>
              </a:tr>
              <a:tr h="314164">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Natural Gas</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100%</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89%</a:t>
                      </a:r>
                    </a:p>
                  </a:txBody>
                  <a:tcPr marL="9525" marR="9525" marT="9525" marB="0" anchor="b">
                    <a:lnL>
                      <a:noFill/>
                    </a:lnL>
                    <a:lnR>
                      <a:noFill/>
                    </a:lnR>
                    <a:lnT>
                      <a:noFill/>
                    </a:lnT>
                    <a:lnB>
                      <a:noFill/>
                    </a:lnB>
                    <a:solidFill>
                      <a:srgbClr val="FFFFFF"/>
                    </a:solidFill>
                  </a:tcPr>
                </a:tc>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60%</a:t>
                      </a:r>
                    </a:p>
                  </a:txBody>
                  <a:tcPr marL="9525" marR="9525" marT="9525" marB="0" anchor="b">
                    <a:lnL>
                      <a:noFill/>
                    </a:lnL>
                    <a:lnR>
                      <a:noFill/>
                    </a:lnR>
                    <a:lnT>
                      <a:noFill/>
                    </a:lnT>
                    <a:lnB>
                      <a:noFill/>
                    </a:lnB>
                    <a:solidFill>
                      <a:srgbClr val="FFFFFF"/>
                    </a:solidFill>
                  </a:tcPr>
                </a:tc>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35%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28777983"/>
                  </a:ext>
                </a:extLst>
              </a:tr>
              <a:tr h="314164">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Purchased Power - Energy</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86%</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b">
                    <a:lnL>
                      <a:noFill/>
                    </a:lnL>
                    <a:lnR>
                      <a:noFill/>
                    </a:lnR>
                    <a:lnT>
                      <a:noFill/>
                    </a:lnT>
                    <a:lnB>
                      <a:noFill/>
                    </a:lnB>
                    <a:solidFill>
                      <a:srgbClr val="FFFFFF"/>
                    </a:solidFill>
                  </a:tcPr>
                </a:tc>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64%</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24%</a:t>
                      </a:r>
                    </a:p>
                  </a:txBody>
                  <a:tcPr marL="9525" marR="9525" marT="9525" marB="0" anchor="b">
                    <a:lnL>
                      <a:noFill/>
                    </a:lnL>
                    <a:lnR>
                      <a:noFill/>
                    </a:lnR>
                    <a:lnT>
                      <a:noFill/>
                    </a:lnT>
                    <a:lnB>
                      <a:noFill/>
                    </a:lnB>
                    <a:solidFill>
                      <a:srgbClr val="FFFFFF"/>
                    </a:solidFill>
                  </a:tcPr>
                </a:tc>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51%</a:t>
                      </a:r>
                    </a:p>
                  </a:txBody>
                  <a:tcPr marL="9525" marR="9525" marT="9525" marB="0" anchor="b">
                    <a:lnL>
                      <a:noFill/>
                    </a:lnL>
                    <a:lnR>
                      <a:noFill/>
                    </a:lnR>
                    <a:lnT>
                      <a:noFill/>
                    </a:lnT>
                    <a:lnB>
                      <a:noFill/>
                    </a:lnB>
                    <a:solidFill>
                      <a:srgbClr val="FFFFFF"/>
                    </a:solidFill>
                  </a:tcPr>
                </a:tc>
                <a:tc>
                  <a:txBody>
                    <a:bodyPr/>
                    <a:lstStyle/>
                    <a:p>
                      <a:pPr algn="r" fontAlgn="b"/>
                      <a:r>
                        <a:rPr lang="en-US" sz="1600" b="1"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467058619"/>
                  </a:ext>
                </a:extLst>
              </a:tr>
              <a:tr h="385141">
                <a:tc>
                  <a:txBody>
                    <a:bodyPr/>
                    <a:lstStyle/>
                    <a:p>
                      <a:pPr algn="l" fontAlgn="b"/>
                      <a:r>
                        <a:rPr lang="en-US" sz="1600" b="1" i="0" u="none" strike="noStrike" dirty="0">
                          <a:solidFill>
                            <a:srgbClr val="FFFFFF"/>
                          </a:solidFill>
                          <a:effectLst/>
                          <a:latin typeface="Arial" panose="020B0604020202020204" pitchFamily="34" charset="0"/>
                          <a:cs typeface="Arial" panose="020B0604020202020204" pitchFamily="34" charset="0"/>
                        </a:rPr>
                        <a:t>System Overall</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375623"/>
                    </a:solidFill>
                  </a:tcPr>
                </a:tc>
                <a:tc>
                  <a:txBody>
                    <a:bodyPr/>
                    <a:lstStyle/>
                    <a:p>
                      <a:pPr algn="r" fontAlgn="b"/>
                      <a:r>
                        <a:rPr lang="en-US" sz="1600" b="1" i="0" u="none" strike="noStrike" dirty="0">
                          <a:solidFill>
                            <a:srgbClr val="FFFFFF"/>
                          </a:solidFill>
                          <a:effectLst/>
                          <a:latin typeface="Arial" panose="020B0604020202020204" pitchFamily="34" charset="0"/>
                          <a:cs typeface="Arial" panose="020B0604020202020204" pitchFamily="34" charset="0"/>
                        </a:rPr>
                        <a:t>95%</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375623"/>
                    </a:solidFill>
                  </a:tcPr>
                </a:tc>
                <a:tc>
                  <a:txBody>
                    <a:bodyPr/>
                    <a:lstStyle/>
                    <a:p>
                      <a:pPr algn="r" fontAlgn="b"/>
                      <a:r>
                        <a:rPr lang="en-US" sz="1600" b="1" i="0" u="none" strike="noStrike" dirty="0">
                          <a:solidFill>
                            <a:srgbClr val="FFFFFF"/>
                          </a:solidFill>
                          <a:effectLst/>
                          <a:latin typeface="Arial" panose="020B0604020202020204" pitchFamily="34" charset="0"/>
                          <a:cs typeface="Arial" panose="020B0604020202020204" pitchFamily="34" charset="0"/>
                        </a:rPr>
                        <a:t>90%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375623"/>
                    </a:solidFill>
                  </a:tcPr>
                </a:tc>
                <a:tc>
                  <a:txBody>
                    <a:bodyPr/>
                    <a:lstStyle/>
                    <a:p>
                      <a:pPr algn="l" fontAlgn="b"/>
                      <a:r>
                        <a:rPr lang="en-US" sz="1600" b="1" i="0" u="none" strike="noStrike" dirty="0">
                          <a:solidFill>
                            <a:srgbClr val="FFFFFF"/>
                          </a:solidFill>
                          <a:effectLst/>
                          <a:latin typeface="Arial" panose="020B0604020202020204" pitchFamily="34" charset="0"/>
                          <a:cs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375623"/>
                    </a:solidFill>
                  </a:tcPr>
                </a:tc>
                <a:tc>
                  <a:txBody>
                    <a:bodyPr/>
                    <a:lstStyle/>
                    <a:p>
                      <a:pPr algn="r" fontAlgn="b"/>
                      <a:r>
                        <a:rPr lang="en-US" sz="1600" b="1" i="0" u="none" strike="noStrike" dirty="0">
                          <a:solidFill>
                            <a:srgbClr val="FFFFFF"/>
                          </a:solidFill>
                          <a:effectLst/>
                          <a:latin typeface="Arial" panose="020B0604020202020204" pitchFamily="34" charset="0"/>
                          <a:cs typeface="Arial" panose="020B0604020202020204" pitchFamily="34" charset="0"/>
                        </a:rPr>
                        <a:t>63%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375623"/>
                    </a:solidFill>
                  </a:tcPr>
                </a:tc>
                <a:tc>
                  <a:txBody>
                    <a:bodyPr/>
                    <a:lstStyle/>
                    <a:p>
                      <a:pPr algn="r" fontAlgn="b"/>
                      <a:r>
                        <a:rPr lang="en-US" sz="1600" b="1" i="0" u="none" strike="noStrike" dirty="0">
                          <a:solidFill>
                            <a:srgbClr val="FFFFFF"/>
                          </a:solidFill>
                          <a:effectLst/>
                          <a:latin typeface="Arial" panose="020B0604020202020204" pitchFamily="34" charset="0"/>
                          <a:cs typeface="Arial" panose="020B0604020202020204" pitchFamily="34" charset="0"/>
                        </a:rPr>
                        <a:t>47%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375623"/>
                    </a:solidFill>
                  </a:tcPr>
                </a:tc>
                <a:tc>
                  <a:txBody>
                    <a:bodyPr/>
                    <a:lstStyle/>
                    <a:p>
                      <a:pPr algn="l" fontAlgn="b"/>
                      <a:r>
                        <a:rPr lang="en-US" sz="1600" b="1" i="0" u="none" strike="noStrike" dirty="0">
                          <a:solidFill>
                            <a:srgbClr val="FFFFFF"/>
                          </a:solidFill>
                          <a:effectLst/>
                          <a:latin typeface="Arial" panose="020B0604020202020204" pitchFamily="34" charset="0"/>
                          <a:cs typeface="Arial" panose="020B0604020202020204" pitchFamily="34" charset="0"/>
                        </a:rPr>
                        <a:t> </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375623"/>
                    </a:solidFill>
                  </a:tcPr>
                </a:tc>
                <a:tc>
                  <a:txBody>
                    <a:bodyPr/>
                    <a:lstStyle/>
                    <a:p>
                      <a:pPr algn="r" fontAlgn="b"/>
                      <a:r>
                        <a:rPr lang="en-US" sz="1600" b="1" i="0" u="none" strike="noStrike" dirty="0">
                          <a:solidFill>
                            <a:srgbClr val="FFFFFF"/>
                          </a:solidFill>
                          <a:effectLst/>
                          <a:latin typeface="Arial" panose="020B0604020202020204" pitchFamily="34" charset="0"/>
                          <a:cs typeface="Arial" panose="020B0604020202020204" pitchFamily="34" charset="0"/>
                        </a:rPr>
                        <a:t>43%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375623"/>
                    </a:solidFill>
                  </a:tcPr>
                </a:tc>
                <a:tc>
                  <a:txBody>
                    <a:bodyPr/>
                    <a:lstStyle/>
                    <a:p>
                      <a:pPr algn="r" fontAlgn="b"/>
                      <a:r>
                        <a:rPr lang="en-US" sz="1600" b="1" i="0" u="none" strike="noStrike" dirty="0">
                          <a:solidFill>
                            <a:srgbClr val="FFFFFF"/>
                          </a:solidFill>
                          <a:effectLst/>
                          <a:latin typeface="Arial" panose="020B0604020202020204" pitchFamily="34" charset="0"/>
                          <a:cs typeface="Arial" panose="020B0604020202020204" pitchFamily="34" charset="0"/>
                        </a:rPr>
                        <a:t>24%</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375623"/>
                    </a:solidFill>
                  </a:tcPr>
                </a:tc>
                <a:extLst>
                  <a:ext uri="{0D108BD9-81ED-4DB2-BD59-A6C34878D82A}">
                    <a16:rowId xmlns:a16="http://schemas.microsoft.com/office/drawing/2014/main" val="1952367863"/>
                  </a:ext>
                </a:extLst>
              </a:tr>
            </a:tbl>
          </a:graphicData>
        </a:graphic>
      </p:graphicFrame>
      <p:sp>
        <p:nvSpPr>
          <p:cNvPr id="4" name="TextBox 3">
            <a:extLst>
              <a:ext uri="{FF2B5EF4-FFF2-40B4-BE49-F238E27FC236}">
                <a16:creationId xmlns:a16="http://schemas.microsoft.com/office/drawing/2014/main" id="{311536CA-34A4-E535-5E74-94368F2C1253}"/>
              </a:ext>
            </a:extLst>
          </p:cNvPr>
          <p:cNvSpPr txBox="1"/>
          <p:nvPr/>
        </p:nvSpPr>
        <p:spPr>
          <a:xfrm>
            <a:off x="775853" y="5143889"/>
            <a:ext cx="10141528" cy="1107996"/>
          </a:xfrm>
          <a:prstGeom prst="rect">
            <a:avLst/>
          </a:prstGeom>
          <a:noFill/>
        </p:spPr>
        <p:txBody>
          <a:bodyPr wrap="square" rtlCol="0">
            <a:spAutoFit/>
          </a:bodyPr>
          <a:lstStyle/>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Coverage is based on the 2024 Budget system exposure which considers the economic dispatch to service our load forecast, the system is set up to fuel switch between resources based on daily pricing which incentivizes leaving some volume open to the market. Coal coverage is targeting a coal pile of 800,000 to 1,200,000 tons. Natural gas is targeting coverage for the Rainey Combined Cycle Unit, the most efficient in the fleet, 100% through 2025 and 50% 2026-2031 as well as other natural gas related exposures for other resources. Purchased Power Energy includes PURPA arrangements for renewables and SEPA as well as agreements for long term purchases through 2028.</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n-US" sz="11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As of March 31, 2024</a:t>
            </a:r>
          </a:p>
        </p:txBody>
      </p:sp>
      <p:sp>
        <p:nvSpPr>
          <p:cNvPr id="10" name="Text Box 4">
            <a:extLst>
              <a:ext uri="{FF2B5EF4-FFF2-40B4-BE49-F238E27FC236}">
                <a16:creationId xmlns:a16="http://schemas.microsoft.com/office/drawing/2014/main" id="{79322B70-B1F9-92EC-C9DA-934B829381B3}"/>
              </a:ext>
            </a:extLst>
          </p:cNvPr>
          <p:cNvSpPr txBox="1">
            <a:spLocks noChangeArrowheads="1"/>
          </p:cNvSpPr>
          <p:nvPr/>
        </p:nvSpPr>
        <p:spPr bwMode="auto">
          <a:xfrm>
            <a:off x="353504" y="1262438"/>
            <a:ext cx="11046480" cy="571126"/>
          </a:xfrm>
          <a:prstGeom prst="rect">
            <a:avLst/>
          </a:prstGeom>
          <a:solidFill>
            <a:srgbClr val="F7E8AA"/>
          </a:solidFill>
          <a:ln w="9525">
            <a:noFill/>
            <a:miter lim="800000"/>
            <a:headEnd/>
            <a:tailEnd/>
          </a:ln>
          <a:effectLst/>
        </p:spPr>
        <p:txBody>
          <a:bodyPr lIns="0" tIns="0" rIns="75438" bIns="13716"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Authority has hedged a significant portion of its fuel exposure for the </a:t>
            </a:r>
            <a:b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remainder of the rate freeze</a:t>
            </a:r>
            <a:endParaRPr kumimoji="0" lang="en-US" sz="1800" b="1" i="0" u="none" strike="noStrike" kern="0" cap="none" spc="0" normalizeH="0" baseline="0" noProof="0" dirty="0">
              <a:ln>
                <a:noFill/>
              </a:ln>
              <a:solidFill>
                <a:srgbClr val="DADADA">
                  <a:lumMod val="10000"/>
                </a:srgbClr>
              </a:solidFill>
              <a:effectLst/>
              <a:uLnTx/>
              <a:uFillTx/>
              <a:latin typeface="Arial" panose="020B0604020202020204" pitchFamily="34" charset="0"/>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A2FD2B6C-1A3B-3828-3E54-A64A5EE9E5EE}"/>
              </a:ext>
            </a:extLst>
          </p:cNvPr>
          <p:cNvGraphicFramePr>
            <a:graphicFrameLocks noGrp="1"/>
          </p:cNvGraphicFramePr>
          <p:nvPr>
            <p:extLst>
              <p:ext uri="{D42A27DB-BD31-4B8C-83A1-F6EECF244321}">
                <p14:modId xmlns:p14="http://schemas.microsoft.com/office/powerpoint/2010/main" val="1888117664"/>
              </p:ext>
            </p:extLst>
          </p:nvPr>
        </p:nvGraphicFramePr>
        <p:xfrm>
          <a:off x="273577" y="188504"/>
          <a:ext cx="8869681" cy="704088"/>
        </p:xfrm>
        <a:graphic>
          <a:graphicData uri="http://schemas.openxmlformats.org/drawingml/2006/table">
            <a:tbl>
              <a:tblPr firstRow="1" bandRow="1">
                <a:tableStyleId>{5C22544A-7EE6-4342-B048-85BDC9FD1C3A}</a:tableStyleId>
              </a:tblPr>
              <a:tblGrid>
                <a:gridCol w="3058651">
                  <a:extLst>
                    <a:ext uri="{9D8B030D-6E8A-4147-A177-3AD203B41FA5}">
                      <a16:colId xmlns:a16="http://schemas.microsoft.com/office/drawing/2014/main" val="3776042927"/>
                    </a:ext>
                  </a:extLst>
                </a:gridCol>
                <a:gridCol w="5811030">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Authority Finances</a:t>
                      </a:r>
                    </a:p>
                  </a:txBody>
                  <a:tcPr anchor="ctr">
                    <a:lnR w="12700" cap="flat" cmpd="sng" algn="ctr">
                      <a:solidFill>
                        <a:srgbClr val="275317"/>
                      </a:solidFill>
                      <a:prstDash val="solid"/>
                      <a:round/>
                      <a:headEnd type="none" w="med" len="med"/>
                      <a:tailEnd type="none" w="med" len="med"/>
                    </a:lnR>
                    <a:noFill/>
                  </a:tcPr>
                </a:tc>
                <a:tc>
                  <a:txBody>
                    <a:bodyPr/>
                    <a:lstStyle/>
                    <a:p>
                      <a:r>
                        <a:rPr lang="en-US" sz="2400" b="0" dirty="0">
                          <a:solidFill>
                            <a:srgbClr val="275317"/>
                          </a:solidFill>
                          <a:latin typeface="Arial" panose="020B0604020202020204" pitchFamily="34" charset="0"/>
                          <a:cs typeface="Arial" panose="020B0604020202020204" pitchFamily="34" charset="0"/>
                        </a:rPr>
                        <a:t>Commodity Hedging</a:t>
                      </a:r>
                      <a:r>
                        <a:rPr kumimoji="0" lang="en-US" sz="2400" b="0" i="0" u="none" strike="noStrike" kern="1200" cap="none" spc="0" normalizeH="0" baseline="30000" noProof="0" dirty="0">
                          <a:ln>
                            <a:noFill/>
                          </a:ln>
                          <a:solidFill>
                            <a:srgbClr val="0A531C"/>
                          </a:solidFill>
                          <a:effectLst/>
                          <a:uLnTx/>
                          <a:uFillTx/>
                          <a:latin typeface="Arial" panose="020B0604020202020204" pitchFamily="34" charset="0"/>
                          <a:ea typeface="+mn-ea"/>
                          <a:cs typeface="Arial" panose="020B0604020202020204" pitchFamily="34" charset="0"/>
                        </a:rPr>
                        <a:t>1</a:t>
                      </a:r>
                      <a:endParaRPr lang="en-US" sz="2400" b="0" strike="dblStrike" baseline="0" dirty="0">
                        <a:solidFill>
                          <a:srgbClr val="275317"/>
                        </a:solidFill>
                        <a:latin typeface="Arial" panose="020B0604020202020204" pitchFamily="34" charset="0"/>
                        <a:cs typeface="Arial" panose="020B0604020202020204" pitchFamily="34" charset="0"/>
                      </a:endParaRPr>
                    </a:p>
                  </a:txBody>
                  <a:tcPr anchor="ctr">
                    <a:lnL w="12700" cap="flat" cmpd="sng" algn="ctr">
                      <a:solidFill>
                        <a:srgbClr val="275317"/>
                      </a:solidFill>
                      <a:prstDash val="solid"/>
                      <a:round/>
                      <a:headEnd type="none" w="med" len="med"/>
                      <a:tailEnd type="none" w="med" len="med"/>
                    </a:lnL>
                    <a:noFill/>
                  </a:tcPr>
                </a:tc>
                <a:extLst>
                  <a:ext uri="{0D108BD9-81ED-4DB2-BD59-A6C34878D82A}">
                    <a16:rowId xmlns:a16="http://schemas.microsoft.com/office/drawing/2014/main" val="4081036703"/>
                  </a:ext>
                </a:extLst>
              </a:tr>
            </a:tbl>
          </a:graphicData>
        </a:graphic>
      </p:graphicFrame>
    </p:spTree>
    <p:extLst>
      <p:ext uri="{BB962C8B-B14F-4D97-AF65-F5344CB8AC3E}">
        <p14:creationId xmlns:p14="http://schemas.microsoft.com/office/powerpoint/2010/main" val="1668080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C522FE3-302F-EDBA-B4D7-DB94608F9B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BF66F0-C214-9444-B518-80CB615DD4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179BCB6-189C-4472-E6CF-6B7499267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8872" y="107625"/>
            <a:ext cx="1539706" cy="1538680"/>
          </a:xfrm>
          <a:prstGeom prst="rect">
            <a:avLst/>
          </a:prstGeom>
        </p:spPr>
      </p:pic>
      <p:sp>
        <p:nvSpPr>
          <p:cNvPr id="6" name="Title 1">
            <a:extLst>
              <a:ext uri="{FF2B5EF4-FFF2-40B4-BE49-F238E27FC236}">
                <a16:creationId xmlns:a16="http://schemas.microsoft.com/office/drawing/2014/main" id="{FB34FBDD-4CF6-1E12-1189-B5B6E7C4E8EC}"/>
              </a:ext>
            </a:extLst>
          </p:cNvPr>
          <p:cNvSpPr txBox="1">
            <a:spLocks/>
          </p:cNvSpPr>
          <p:nvPr/>
        </p:nvSpPr>
        <p:spPr>
          <a:xfrm>
            <a:off x="1418063" y="2573066"/>
            <a:ext cx="10515600" cy="135347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4400" b="0" kern="1200">
                <a:solidFill>
                  <a:schemeClr val="bg1"/>
                </a:solidFill>
                <a:latin typeface="Helvectia"/>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Upcoming Transaction</a:t>
            </a:r>
          </a:p>
        </p:txBody>
      </p:sp>
    </p:spTree>
    <p:extLst>
      <p:ext uri="{BB962C8B-B14F-4D97-AF65-F5344CB8AC3E}">
        <p14:creationId xmlns:p14="http://schemas.microsoft.com/office/powerpoint/2010/main" val="2606601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3E05C6-9845-78BD-5D7D-B33C9F1002F0}"/>
              </a:ext>
            </a:extLst>
          </p:cNvPr>
          <p:cNvSpPr>
            <a:spLocks/>
          </p:cNvSpPr>
          <p:nvPr/>
        </p:nvSpPr>
        <p:spPr bwMode="auto">
          <a:xfrm>
            <a:off x="4245456" y="4710068"/>
            <a:ext cx="1182695" cy="1280160"/>
          </a:xfrm>
          <a:prstGeom prst="rect">
            <a:avLst/>
          </a:prstGeom>
          <a:solidFill>
            <a:srgbClr val="FFFFFF"/>
          </a:solidFill>
          <a:ln w="19050" cap="flat" cmpd="sng" algn="ctr">
            <a:solidFill>
              <a:schemeClr val="tx1"/>
            </a:solidFill>
            <a:prstDash val="solid"/>
            <a:round/>
            <a:headEnd type="none" w="med" len="med"/>
            <a:tailEnd type="none" w="med" len="med"/>
          </a:ln>
          <a:effectLst/>
        </p:spPr>
        <p:txBody>
          <a:bodyPr vert="horz" wrap="none" lIns="0" tIns="0" rIns="16412" bIns="16412" numCol="1" rtlCol="0" anchor="ctr" anchorCtr="0" compatLnSpc="1">
            <a:prstTxWarp prst="textNoShape">
              <a:avLst/>
            </a:prstTxWarp>
          </a:bodyPr>
          <a:lstStyle/>
          <a:p>
            <a:pPr algn="ctr" defTabSz="820583" eaLnBrk="1" hangingPunct="1">
              <a:spcBef>
                <a:spcPct val="0"/>
              </a:spcBef>
            </a:pPr>
            <a:endParaRPr lang="en-US" sz="1300" b="0" dirty="0">
              <a:solidFill>
                <a:srgbClr val="000000"/>
              </a:solidFill>
              <a:cs typeface="Arial" charset="0"/>
            </a:endParaRPr>
          </a:p>
        </p:txBody>
      </p:sp>
      <p:graphicFrame>
        <p:nvGraphicFramePr>
          <p:cNvPr id="4" name="Table 3">
            <a:extLst>
              <a:ext uri="{FF2B5EF4-FFF2-40B4-BE49-F238E27FC236}">
                <a16:creationId xmlns:a16="http://schemas.microsoft.com/office/drawing/2014/main" id="{421EF556-1ED6-182A-D1C0-C85E4EE37A3C}"/>
              </a:ext>
            </a:extLst>
          </p:cNvPr>
          <p:cNvGraphicFramePr>
            <a:graphicFrameLocks noGrp="1"/>
          </p:cNvGraphicFramePr>
          <p:nvPr>
            <p:extLst>
              <p:ext uri="{D42A27DB-BD31-4B8C-83A1-F6EECF244321}">
                <p14:modId xmlns:p14="http://schemas.microsoft.com/office/powerpoint/2010/main" val="4040870530"/>
              </p:ext>
            </p:extLst>
          </p:nvPr>
        </p:nvGraphicFramePr>
        <p:xfrm>
          <a:off x="6508750" y="1769040"/>
          <a:ext cx="5228654" cy="1659962"/>
        </p:xfrm>
        <a:graphic>
          <a:graphicData uri="http://schemas.openxmlformats.org/drawingml/2006/table">
            <a:tbl>
              <a:tblPr firstRow="1" bandRow="1">
                <a:tableStyleId>{5C22544A-7EE6-4342-B048-85BDC9FD1C3A}</a:tableStyleId>
              </a:tblPr>
              <a:tblGrid>
                <a:gridCol w="3554371">
                  <a:extLst>
                    <a:ext uri="{9D8B030D-6E8A-4147-A177-3AD203B41FA5}">
                      <a16:colId xmlns:a16="http://schemas.microsoft.com/office/drawing/2014/main" val="3628373511"/>
                    </a:ext>
                  </a:extLst>
                </a:gridCol>
                <a:gridCol w="1674283">
                  <a:extLst>
                    <a:ext uri="{9D8B030D-6E8A-4147-A177-3AD203B41FA5}">
                      <a16:colId xmlns:a16="http://schemas.microsoft.com/office/drawing/2014/main" val="4052646870"/>
                    </a:ext>
                  </a:extLst>
                </a:gridCol>
              </a:tblGrid>
              <a:tr h="404705">
                <a:tc>
                  <a:txBody>
                    <a:bodyPr/>
                    <a:lstStyle/>
                    <a:p>
                      <a:r>
                        <a:rPr lang="en-US" sz="1300" b="0" dirty="0">
                          <a:solidFill>
                            <a:schemeClr val="bg1"/>
                          </a:solidFill>
                          <a:latin typeface="Arial" panose="020B0604020202020204" pitchFamily="34" charset="0"/>
                          <a:cs typeface="Arial" panose="020B0604020202020204" pitchFamily="34" charset="0"/>
                        </a:rPr>
                        <a:t>Post POS</a:t>
                      </a:r>
                    </a:p>
                  </a:txBody>
                  <a:tcPr anchor="ctr">
                    <a:solidFill>
                      <a:srgbClr val="006224"/>
                    </a:solidFill>
                  </a:tcPr>
                </a:tc>
                <a:tc>
                  <a:txBody>
                    <a:bodyPr/>
                    <a:lstStyle/>
                    <a:p>
                      <a:pPr algn="ctr"/>
                      <a:r>
                        <a:rPr lang="en-US" sz="1300" b="0" dirty="0">
                          <a:solidFill>
                            <a:schemeClr val="bg1"/>
                          </a:solidFill>
                          <a:latin typeface="Arial" panose="020B0604020202020204" pitchFamily="34" charset="0"/>
                          <a:cs typeface="Arial" panose="020B0604020202020204" pitchFamily="34" charset="0"/>
                        </a:rPr>
                        <a:t>July 16</a:t>
                      </a:r>
                    </a:p>
                  </a:txBody>
                  <a:tcPr anchor="ctr">
                    <a:solidFill>
                      <a:srgbClr val="006224"/>
                    </a:solidFill>
                  </a:tcPr>
                </a:tc>
                <a:extLst>
                  <a:ext uri="{0D108BD9-81ED-4DB2-BD59-A6C34878D82A}">
                    <a16:rowId xmlns:a16="http://schemas.microsoft.com/office/drawing/2014/main" val="756961167"/>
                  </a:ext>
                </a:extLst>
              </a:tr>
              <a:tr h="418419">
                <a:tc>
                  <a:txBody>
                    <a:bodyPr/>
                    <a:lstStyle/>
                    <a:p>
                      <a:r>
                        <a:rPr lang="en-US" sz="1300" b="0" dirty="0">
                          <a:solidFill>
                            <a:schemeClr val="accent4">
                              <a:lumMod val="10000"/>
                            </a:schemeClr>
                          </a:solidFill>
                          <a:latin typeface="Arial" panose="020B0604020202020204" pitchFamily="34" charset="0"/>
                          <a:cs typeface="Arial" panose="020B0604020202020204" pitchFamily="34" charset="0"/>
                        </a:rPr>
                        <a:t>Bond Pricing</a:t>
                      </a:r>
                    </a:p>
                  </a:txBody>
                  <a:tcPr anchor="ctr">
                    <a:solidFill>
                      <a:srgbClr val="D2DFD4"/>
                    </a:solidFill>
                  </a:tcPr>
                </a:tc>
                <a:tc>
                  <a:txBody>
                    <a:bodyPr/>
                    <a:lstStyle/>
                    <a:p>
                      <a:pPr algn="ctr"/>
                      <a:r>
                        <a:rPr lang="en-US" sz="1300" b="0" dirty="0">
                          <a:solidFill>
                            <a:schemeClr val="accent4">
                              <a:lumMod val="10000"/>
                            </a:schemeClr>
                          </a:solidFill>
                          <a:latin typeface="Arial" panose="020B0604020202020204" pitchFamily="34" charset="0"/>
                          <a:cs typeface="Arial" panose="020B0604020202020204" pitchFamily="34" charset="0"/>
                        </a:rPr>
                        <a:t>July 23</a:t>
                      </a:r>
                    </a:p>
                  </a:txBody>
                  <a:tcPr anchor="ctr">
                    <a:solidFill>
                      <a:srgbClr val="D2DFD4"/>
                    </a:solidFill>
                  </a:tcPr>
                </a:tc>
                <a:extLst>
                  <a:ext uri="{0D108BD9-81ED-4DB2-BD59-A6C34878D82A}">
                    <a16:rowId xmlns:a16="http://schemas.microsoft.com/office/drawing/2014/main" val="1801334282"/>
                  </a:ext>
                </a:extLst>
              </a:tr>
              <a:tr h="418419">
                <a:tc>
                  <a:txBody>
                    <a:bodyPr/>
                    <a:lstStyle/>
                    <a:p>
                      <a:r>
                        <a:rPr lang="en-US" sz="1300" b="0" dirty="0">
                          <a:solidFill>
                            <a:schemeClr val="bg1"/>
                          </a:solidFill>
                          <a:latin typeface="Arial" panose="020B0604020202020204" pitchFamily="34" charset="0"/>
                          <a:cs typeface="Arial" panose="020B0604020202020204" pitchFamily="34" charset="0"/>
                        </a:rPr>
                        <a:t>Board Approval of Bonds</a:t>
                      </a:r>
                    </a:p>
                  </a:txBody>
                  <a:tcPr anchor="ctr">
                    <a:solidFill>
                      <a:srgbClr val="006224"/>
                    </a:solidFill>
                  </a:tcPr>
                </a:tc>
                <a:tc>
                  <a:txBody>
                    <a:bodyPr/>
                    <a:lstStyle/>
                    <a:p>
                      <a:pPr algn="ctr"/>
                      <a:r>
                        <a:rPr lang="en-US" sz="1300" b="0" dirty="0">
                          <a:solidFill>
                            <a:schemeClr val="bg1"/>
                          </a:solidFill>
                          <a:latin typeface="Arial" panose="020B0604020202020204" pitchFamily="34" charset="0"/>
                          <a:cs typeface="Arial" panose="020B0604020202020204" pitchFamily="34" charset="0"/>
                        </a:rPr>
                        <a:t>July 24</a:t>
                      </a:r>
                    </a:p>
                  </a:txBody>
                  <a:tcPr anchor="ctr">
                    <a:solidFill>
                      <a:srgbClr val="006224"/>
                    </a:solidFill>
                  </a:tcPr>
                </a:tc>
                <a:extLst>
                  <a:ext uri="{0D108BD9-81ED-4DB2-BD59-A6C34878D82A}">
                    <a16:rowId xmlns:a16="http://schemas.microsoft.com/office/drawing/2014/main" val="414215216"/>
                  </a:ext>
                </a:extLst>
              </a:tr>
              <a:tr h="418419">
                <a:tc>
                  <a:txBody>
                    <a:bodyPr/>
                    <a:lstStyle/>
                    <a:p>
                      <a:r>
                        <a:rPr lang="en-US" sz="1300" b="0" dirty="0">
                          <a:solidFill>
                            <a:schemeClr val="accent4">
                              <a:lumMod val="10000"/>
                            </a:schemeClr>
                          </a:solidFill>
                          <a:latin typeface="Arial" panose="020B0604020202020204" pitchFamily="34" charset="0"/>
                          <a:cs typeface="Arial" panose="020B0604020202020204" pitchFamily="34" charset="0"/>
                        </a:rPr>
                        <a:t>Closing</a:t>
                      </a:r>
                    </a:p>
                  </a:txBody>
                  <a:tcPr anchor="ctr">
                    <a:solidFill>
                      <a:srgbClr val="D2DFD4"/>
                    </a:solidFill>
                  </a:tcPr>
                </a:tc>
                <a:tc>
                  <a:txBody>
                    <a:bodyPr/>
                    <a:lstStyle/>
                    <a:p>
                      <a:pPr algn="ctr"/>
                      <a:r>
                        <a:rPr lang="en-US" sz="1300" b="0" dirty="0">
                          <a:solidFill>
                            <a:schemeClr val="accent4">
                              <a:lumMod val="10000"/>
                            </a:schemeClr>
                          </a:solidFill>
                          <a:latin typeface="Arial" panose="020B0604020202020204" pitchFamily="34" charset="0"/>
                          <a:cs typeface="Arial" panose="020B0604020202020204" pitchFamily="34" charset="0"/>
                        </a:rPr>
                        <a:t>July 30</a:t>
                      </a:r>
                    </a:p>
                  </a:txBody>
                  <a:tcPr anchor="ctr">
                    <a:solidFill>
                      <a:srgbClr val="D2DFD4"/>
                    </a:solidFill>
                  </a:tcPr>
                </a:tc>
                <a:extLst>
                  <a:ext uri="{0D108BD9-81ED-4DB2-BD59-A6C34878D82A}">
                    <a16:rowId xmlns:a16="http://schemas.microsoft.com/office/drawing/2014/main" val="2573201253"/>
                  </a:ext>
                </a:extLst>
              </a:tr>
            </a:tbl>
          </a:graphicData>
        </a:graphic>
      </p:graphicFrame>
      <p:sp>
        <p:nvSpPr>
          <p:cNvPr id="2" name="TextBox 1">
            <a:extLst>
              <a:ext uri="{FF2B5EF4-FFF2-40B4-BE49-F238E27FC236}">
                <a16:creationId xmlns:a16="http://schemas.microsoft.com/office/drawing/2014/main" id="{425C361B-4AB8-2B9B-1E6B-2C105457AD10}"/>
              </a:ext>
            </a:extLst>
          </p:cNvPr>
          <p:cNvSpPr txBox="1"/>
          <p:nvPr/>
        </p:nvSpPr>
        <p:spPr>
          <a:xfrm>
            <a:off x="667166" y="6311769"/>
            <a:ext cx="3021806" cy="246221"/>
          </a:xfrm>
          <a:prstGeom prst="rect">
            <a:avLst/>
          </a:prstGeom>
          <a:noFill/>
        </p:spPr>
        <p:txBody>
          <a:bodyPr wrap="square" rtlCol="0">
            <a:spAutoFit/>
          </a:bodyPr>
          <a:lstStyle/>
          <a:p>
            <a:r>
              <a:rPr lang="en-US" sz="1000" i="1" dirty="0">
                <a:solidFill>
                  <a:srgbClr val="006224"/>
                </a:solidFill>
                <a:latin typeface="Arial" panose="020B0604020202020204" pitchFamily="34" charset="0"/>
                <a:cs typeface="Arial" panose="020B0604020202020204" pitchFamily="34" charset="0"/>
              </a:rPr>
              <a:t>* Preliminary, subject to change.</a:t>
            </a:r>
          </a:p>
        </p:txBody>
      </p:sp>
      <p:sp>
        <p:nvSpPr>
          <p:cNvPr id="3" name="Content Placeholder 2">
            <a:extLst>
              <a:ext uri="{FF2B5EF4-FFF2-40B4-BE49-F238E27FC236}">
                <a16:creationId xmlns:a16="http://schemas.microsoft.com/office/drawing/2014/main" id="{D997E4CB-6D13-0E94-BC3D-65F12A513B17}"/>
              </a:ext>
            </a:extLst>
          </p:cNvPr>
          <p:cNvSpPr>
            <a:spLocks noGrp="1"/>
          </p:cNvSpPr>
          <p:nvPr>
            <p:ph idx="1"/>
          </p:nvPr>
        </p:nvSpPr>
        <p:spPr>
          <a:xfrm>
            <a:off x="468305" y="1720180"/>
            <a:ext cx="5779642" cy="1941028"/>
          </a:xfrm>
        </p:spPr>
        <p:txBody>
          <a:bodyPr>
            <a:normAutofit fontScale="92500"/>
          </a:bodyPr>
          <a:lstStyle/>
          <a:p>
            <a:pPr marL="0" indent="0" algn="just">
              <a:lnSpc>
                <a:spcPct val="110000"/>
              </a:lnSpc>
              <a:spcBef>
                <a:spcPts val="600"/>
              </a:spcBef>
              <a:buNone/>
              <a:defRPr/>
            </a:pPr>
            <a:r>
              <a:rPr lang="en-US" sz="1400" b="1" dirty="0">
                <a:latin typeface="Arial" panose="020B0604020202020204" pitchFamily="34" charset="0"/>
                <a:ea typeface="ＭＳ Ｐゴシック" pitchFamily="34" charset="-128"/>
                <a:cs typeface="Arial" panose="020B0604020202020204" pitchFamily="34" charset="0"/>
              </a:rPr>
              <a:t>2024A Bonds and 2024C Bonds</a:t>
            </a:r>
            <a:endParaRPr lang="en-US" sz="1400" b="1" kern="1200" dirty="0">
              <a:latin typeface="Arial" panose="020B0604020202020204" pitchFamily="34" charset="0"/>
              <a:ea typeface="ＭＳ Ｐゴシック" pitchFamily="34" charset="-128"/>
              <a:cs typeface="Arial" panose="020B0604020202020204" pitchFamily="34" charset="0"/>
            </a:endParaRPr>
          </a:p>
          <a:p>
            <a:pPr algn="just">
              <a:lnSpc>
                <a:spcPct val="110000"/>
              </a:lnSpc>
              <a:spcBef>
                <a:spcPts val="600"/>
              </a:spcBef>
              <a:defRPr/>
            </a:pPr>
            <a:r>
              <a:rPr lang="en-US" sz="1400" dirty="0">
                <a:latin typeface="Arial" panose="020B0604020202020204" pitchFamily="34" charset="0"/>
                <a:ea typeface="ＭＳ Ｐゴシック" pitchFamily="34" charset="-128"/>
                <a:cs typeface="Arial" panose="020B0604020202020204" pitchFamily="34" charset="0"/>
              </a:rPr>
              <a:t>Financing a portion of the costs of the capital improvement program of the System </a:t>
            </a:r>
          </a:p>
          <a:p>
            <a:pPr marL="0" indent="0" algn="just">
              <a:lnSpc>
                <a:spcPct val="110000"/>
              </a:lnSpc>
              <a:spcBef>
                <a:spcPts val="600"/>
              </a:spcBef>
              <a:buNone/>
              <a:defRPr/>
            </a:pPr>
            <a:r>
              <a:rPr lang="en-US" sz="1400" b="1" dirty="0">
                <a:latin typeface="Arial" panose="020B0604020202020204" pitchFamily="34" charset="0"/>
                <a:ea typeface="ＭＳ Ｐゴシック" pitchFamily="34" charset="-128"/>
                <a:cs typeface="Arial" panose="020B0604020202020204" pitchFamily="34" charset="0"/>
              </a:rPr>
              <a:t>2024B Bonds</a:t>
            </a:r>
            <a:endParaRPr lang="en-US" sz="1400" b="1" kern="1200" dirty="0">
              <a:latin typeface="Arial" panose="020B0604020202020204" pitchFamily="34" charset="0"/>
              <a:ea typeface="ＭＳ Ｐゴシック" pitchFamily="34" charset="-128"/>
              <a:cs typeface="Arial" panose="020B0604020202020204" pitchFamily="34" charset="0"/>
            </a:endParaRPr>
          </a:p>
          <a:p>
            <a:pPr algn="just">
              <a:lnSpc>
                <a:spcPct val="110000"/>
              </a:lnSpc>
              <a:spcBef>
                <a:spcPts val="600"/>
              </a:spcBef>
              <a:defRPr/>
            </a:pPr>
            <a:r>
              <a:rPr lang="en-US" sz="1400" kern="1200" dirty="0">
                <a:latin typeface="Arial" panose="020B0604020202020204" pitchFamily="34" charset="0"/>
                <a:ea typeface="ＭＳ Ｐゴシック" pitchFamily="34" charset="-128"/>
                <a:cs typeface="Arial" panose="020B0604020202020204" pitchFamily="34" charset="0"/>
              </a:rPr>
              <a:t>Refund all or a portion of the Authority’s outstanding 2013 Series A, 2013 Series B, 2013 Series E, 2014 Series A and 2014 Series B Bonds</a:t>
            </a:r>
          </a:p>
          <a:p>
            <a:pPr marL="0" indent="0" algn="just">
              <a:lnSpc>
                <a:spcPct val="110000"/>
              </a:lnSpc>
              <a:spcBef>
                <a:spcPts val="600"/>
              </a:spcBef>
              <a:buNone/>
              <a:defRPr/>
            </a:pPr>
            <a:r>
              <a:rPr lang="en-US" sz="1400" b="1" dirty="0">
                <a:latin typeface="Arial" panose="020B0604020202020204" pitchFamily="34" charset="0"/>
                <a:ea typeface="ＭＳ Ｐゴシック" pitchFamily="34" charset="-128"/>
                <a:cs typeface="Arial" panose="020B0604020202020204" pitchFamily="34" charset="0"/>
              </a:rPr>
              <a:t>An insurance policy may be obtained for a portion of the Bonds</a:t>
            </a:r>
          </a:p>
          <a:p>
            <a:pPr algn="just">
              <a:lnSpc>
                <a:spcPct val="110000"/>
              </a:lnSpc>
              <a:spcBef>
                <a:spcPts val="600"/>
              </a:spcBef>
              <a:defRPr/>
            </a:pPr>
            <a:endParaRPr lang="en-US" sz="1400" kern="1200" dirty="0">
              <a:latin typeface="Arial" panose="020B0604020202020204" pitchFamily="34" charset="0"/>
              <a:ea typeface="ＭＳ Ｐゴシック" pitchFamily="34" charset="-128"/>
              <a:cs typeface="Arial" panose="020B0604020202020204" pitchFamily="34" charset="0"/>
            </a:endParaRPr>
          </a:p>
        </p:txBody>
      </p:sp>
      <p:graphicFrame>
        <p:nvGraphicFramePr>
          <p:cNvPr id="6" name="Table 5">
            <a:extLst>
              <a:ext uri="{FF2B5EF4-FFF2-40B4-BE49-F238E27FC236}">
                <a16:creationId xmlns:a16="http://schemas.microsoft.com/office/drawing/2014/main" id="{F752FE04-0B87-B734-2E0D-A7D5E2C7FF4A}"/>
              </a:ext>
            </a:extLst>
          </p:cNvPr>
          <p:cNvGraphicFramePr>
            <a:graphicFrameLocks noGrp="1"/>
          </p:cNvGraphicFramePr>
          <p:nvPr>
            <p:extLst>
              <p:ext uri="{D42A27DB-BD31-4B8C-83A1-F6EECF244321}">
                <p14:modId xmlns:p14="http://schemas.microsoft.com/office/powerpoint/2010/main" val="2193923235"/>
              </p:ext>
            </p:extLst>
          </p:nvPr>
        </p:nvGraphicFramePr>
        <p:xfrm>
          <a:off x="273577" y="188504"/>
          <a:ext cx="9340323" cy="704088"/>
        </p:xfrm>
        <a:graphic>
          <a:graphicData uri="http://schemas.openxmlformats.org/drawingml/2006/table">
            <a:tbl>
              <a:tblPr firstRow="1" bandRow="1">
                <a:tableStyleId>{5C22544A-7EE6-4342-B048-85BDC9FD1C3A}</a:tableStyleId>
              </a:tblPr>
              <a:tblGrid>
                <a:gridCol w="3485623">
                  <a:extLst>
                    <a:ext uri="{9D8B030D-6E8A-4147-A177-3AD203B41FA5}">
                      <a16:colId xmlns:a16="http://schemas.microsoft.com/office/drawing/2014/main" val="3776042927"/>
                    </a:ext>
                  </a:extLst>
                </a:gridCol>
                <a:gridCol w="5854700">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Upcoming Transaction</a:t>
                      </a:r>
                    </a:p>
                  </a:txBody>
                  <a:tcPr anchor="ctr">
                    <a:lnR w="12700" cap="flat" cmpd="sng" algn="ctr">
                      <a:solidFill>
                        <a:srgbClr val="275317"/>
                      </a:solidFill>
                      <a:prstDash val="solid"/>
                      <a:round/>
                      <a:headEnd type="none" w="med" len="med"/>
                      <a:tailEnd type="none" w="med" len="med"/>
                    </a:lnR>
                    <a:noFill/>
                  </a:tcPr>
                </a:tc>
                <a:tc>
                  <a:txBody>
                    <a:bodyPr/>
                    <a:lstStyle/>
                    <a:p>
                      <a:r>
                        <a:rPr lang="en-US" sz="2400" b="0" dirty="0">
                          <a:solidFill>
                            <a:srgbClr val="275317"/>
                          </a:solidFill>
                          <a:latin typeface="Arial" panose="020B0604020202020204" pitchFamily="34" charset="0"/>
                          <a:cs typeface="Arial" panose="020B0604020202020204" pitchFamily="34" charset="0"/>
                        </a:rPr>
                        <a:t>Structure &amp; Schedule* and Key Contacts</a:t>
                      </a:r>
                      <a:endParaRPr lang="en-US" sz="2400" b="0" strike="dblStrike" baseline="0" dirty="0">
                        <a:solidFill>
                          <a:srgbClr val="275317"/>
                        </a:solidFill>
                        <a:latin typeface="Arial" panose="020B0604020202020204" pitchFamily="34" charset="0"/>
                        <a:cs typeface="Arial" panose="020B0604020202020204" pitchFamily="34" charset="0"/>
                      </a:endParaRPr>
                    </a:p>
                  </a:txBody>
                  <a:tcPr anchor="ctr">
                    <a:lnL w="12700" cap="flat" cmpd="sng" algn="ctr">
                      <a:solidFill>
                        <a:srgbClr val="275317"/>
                      </a:solidFill>
                      <a:prstDash val="solid"/>
                      <a:round/>
                      <a:headEnd type="none" w="med" len="med"/>
                      <a:tailEnd type="none" w="med" len="med"/>
                    </a:lnL>
                    <a:noFill/>
                  </a:tcPr>
                </a:tc>
                <a:extLst>
                  <a:ext uri="{0D108BD9-81ED-4DB2-BD59-A6C34878D82A}">
                    <a16:rowId xmlns:a16="http://schemas.microsoft.com/office/drawing/2014/main" val="4081036703"/>
                  </a:ext>
                </a:extLst>
              </a:tr>
            </a:tbl>
          </a:graphicData>
        </a:graphic>
      </p:graphicFrame>
      <p:sp>
        <p:nvSpPr>
          <p:cNvPr id="7" name="Rectangle 6">
            <a:extLst>
              <a:ext uri="{FF2B5EF4-FFF2-40B4-BE49-F238E27FC236}">
                <a16:creationId xmlns:a16="http://schemas.microsoft.com/office/drawing/2014/main" id="{39B9479B-4510-528B-FE9F-2D244BE063A5}"/>
              </a:ext>
            </a:extLst>
          </p:cNvPr>
          <p:cNvSpPr>
            <a:spLocks noChangeArrowheads="1"/>
          </p:cNvSpPr>
          <p:nvPr/>
        </p:nvSpPr>
        <p:spPr bwMode="gray">
          <a:xfrm>
            <a:off x="451266" y="4354427"/>
            <a:ext cx="3714334" cy="274320"/>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200" dirty="0">
                <a:solidFill>
                  <a:srgbClr val="FFFFFF"/>
                </a:solidFill>
                <a:latin typeface="Arial" panose="020B0604020202020204" pitchFamily="34" charset="0"/>
                <a:cs typeface="Arial" panose="020B0604020202020204" pitchFamily="34" charset="0"/>
              </a:rPr>
              <a:t>The Authority</a:t>
            </a:r>
            <a:endParaRPr lang="en-US" sz="1200" baseline="30000" dirty="0">
              <a:solidFill>
                <a:srgbClr val="FFFFFF"/>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3312A8DC-3498-2421-7042-635F52230881}"/>
              </a:ext>
            </a:extLst>
          </p:cNvPr>
          <p:cNvGrpSpPr/>
          <p:nvPr/>
        </p:nvGrpSpPr>
        <p:grpSpPr>
          <a:xfrm>
            <a:off x="468305" y="4709555"/>
            <a:ext cx="1182695" cy="1283963"/>
            <a:chOff x="233780" y="1707960"/>
            <a:chExt cx="1182695" cy="1283963"/>
          </a:xfrm>
        </p:grpSpPr>
        <p:sp>
          <p:nvSpPr>
            <p:cNvPr id="9" name="Rectangle 8">
              <a:extLst>
                <a:ext uri="{FF2B5EF4-FFF2-40B4-BE49-F238E27FC236}">
                  <a16:creationId xmlns:a16="http://schemas.microsoft.com/office/drawing/2014/main" id="{E595870E-3056-8E13-8204-0B830B8A49C9}"/>
                </a:ext>
              </a:extLst>
            </p:cNvPr>
            <p:cNvSpPr/>
            <p:nvPr/>
          </p:nvSpPr>
          <p:spPr bwMode="auto">
            <a:xfrm>
              <a:off x="233780" y="1707960"/>
              <a:ext cx="1182695" cy="1283963"/>
            </a:xfrm>
            <a:prstGeom prst="rect">
              <a:avLst/>
            </a:prstGeom>
            <a:solidFill>
              <a:srgbClr val="FFFFFF"/>
            </a:solidFill>
            <a:ln w="19050" cap="flat" cmpd="sng" algn="ctr">
              <a:solidFill>
                <a:schemeClr val="tx1"/>
              </a:solidFill>
              <a:prstDash val="solid"/>
              <a:round/>
              <a:headEnd type="none" w="med" len="med"/>
              <a:tailEnd type="none" w="med" len="med"/>
            </a:ln>
            <a:effectLst/>
          </p:spPr>
          <p:txBody>
            <a:bodyPr vert="horz" wrap="none" lIns="0" tIns="0" rIns="16412" bIns="16412" numCol="1" rtlCol="0" anchor="ctr" anchorCtr="0" compatLnSpc="1">
              <a:prstTxWarp prst="textNoShape">
                <a:avLst/>
              </a:prstTxWarp>
            </a:bodyPr>
            <a:lstStyle/>
            <a:p>
              <a:pPr algn="ctr" defTabSz="820583" eaLnBrk="1" hangingPunct="1">
                <a:spcBef>
                  <a:spcPct val="0"/>
                </a:spcBef>
              </a:pPr>
              <a:endParaRPr lang="en-US" sz="1300" b="0" dirty="0">
                <a:solidFill>
                  <a:srgbClr val="000000"/>
                </a:solidFill>
                <a:cs typeface="Arial" charset="0"/>
              </a:endParaRPr>
            </a:p>
          </p:txBody>
        </p:sp>
        <p:pic>
          <p:nvPicPr>
            <p:cNvPr id="10" name="Picture 9">
              <a:extLst>
                <a:ext uri="{FF2B5EF4-FFF2-40B4-BE49-F238E27FC236}">
                  <a16:creationId xmlns:a16="http://schemas.microsoft.com/office/drawing/2014/main" id="{198B2DAA-F596-D0BB-55D1-D7D1E578D10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176" y="2096998"/>
              <a:ext cx="1072449" cy="306095"/>
            </a:xfrm>
            <a:prstGeom prst="rect">
              <a:avLst/>
            </a:prstGeom>
            <a:blipFill dpi="0" rotWithShape="1">
              <a:blip r:embed="rId2" cstate="print"/>
              <a:srcRect/>
              <a:stretch>
                <a:fillRect/>
              </a:stretch>
            </a:blipFill>
            <a:ln w="9525">
              <a:noFill/>
              <a:miter lim="800000"/>
              <a:headEnd/>
              <a:tailEnd/>
            </a:ln>
          </p:spPr>
        </p:pic>
      </p:grpSp>
      <p:sp>
        <p:nvSpPr>
          <p:cNvPr id="11" name="Rectangle 10">
            <a:extLst>
              <a:ext uri="{FF2B5EF4-FFF2-40B4-BE49-F238E27FC236}">
                <a16:creationId xmlns:a16="http://schemas.microsoft.com/office/drawing/2014/main" id="{CEC7857F-5C06-B30A-F220-7D3236D290F7}"/>
              </a:ext>
            </a:extLst>
          </p:cNvPr>
          <p:cNvSpPr/>
          <p:nvPr/>
        </p:nvSpPr>
        <p:spPr>
          <a:xfrm>
            <a:off x="1717645" y="4709555"/>
            <a:ext cx="2447955" cy="1280673"/>
          </a:xfrm>
          <a:prstGeom prst="rect">
            <a:avLst/>
          </a:prstGeom>
          <a:solidFill>
            <a:srgbClr val="D2D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36530">
              <a:lnSpc>
                <a:spcPct val="105000"/>
              </a:lnSpc>
              <a:spcBef>
                <a:spcPts val="269"/>
              </a:spcBef>
              <a:buClr>
                <a:srgbClr val="C0C0C0"/>
              </a:buClr>
              <a:buSzPct val="92000"/>
              <a:defRPr/>
            </a:pPr>
            <a:r>
              <a:rPr lang="en-US" sz="1200" b="1" dirty="0">
                <a:solidFill>
                  <a:srgbClr val="000000"/>
                </a:solidFill>
                <a:latin typeface="Arial" panose="020B0604020202020204" pitchFamily="34" charset="0"/>
                <a:ea typeface="LF_Kai"/>
                <a:cs typeface="Arial" panose="020B0604020202020204" pitchFamily="34" charset="0"/>
              </a:rPr>
              <a:t>Faith Williams</a:t>
            </a:r>
          </a:p>
          <a:p>
            <a:pPr defTabSz="736530">
              <a:lnSpc>
                <a:spcPct val="105000"/>
              </a:lnSpc>
              <a:spcBef>
                <a:spcPts val="0"/>
              </a:spcBef>
              <a:buClr>
                <a:srgbClr val="C0C0C0"/>
              </a:buClr>
              <a:buSzPct val="92000"/>
              <a:defRPr/>
            </a:pPr>
            <a:r>
              <a:rPr lang="en-US" sz="1200" b="0" i="1" dirty="0">
                <a:solidFill>
                  <a:srgbClr val="000000"/>
                </a:solidFill>
                <a:latin typeface="Arial" panose="020B0604020202020204" pitchFamily="34" charset="0"/>
                <a:ea typeface="LF_Kai"/>
                <a:cs typeface="Arial" panose="020B0604020202020204" pitchFamily="34" charset="0"/>
              </a:rPr>
              <a:t>Manager, Debt Management &amp; </a:t>
            </a:r>
            <a:br>
              <a:rPr lang="en-US" sz="1200" b="0" i="1" dirty="0">
                <a:solidFill>
                  <a:srgbClr val="000000"/>
                </a:solidFill>
                <a:latin typeface="Arial" panose="020B0604020202020204" pitchFamily="34" charset="0"/>
                <a:ea typeface="LF_Kai"/>
                <a:cs typeface="Arial" panose="020B0604020202020204" pitchFamily="34" charset="0"/>
              </a:rPr>
            </a:br>
            <a:r>
              <a:rPr lang="en-US" sz="1200" b="0" i="1" dirty="0">
                <a:solidFill>
                  <a:srgbClr val="000000"/>
                </a:solidFill>
                <a:latin typeface="Arial" panose="020B0604020202020204" pitchFamily="34" charset="0"/>
                <a:ea typeface="LF_Kai"/>
                <a:cs typeface="Arial" panose="020B0604020202020204" pitchFamily="34" charset="0"/>
              </a:rPr>
              <a:t>Investor Relations</a:t>
            </a:r>
            <a:br>
              <a:rPr lang="en-US" sz="1200" b="0" i="1" dirty="0">
                <a:solidFill>
                  <a:srgbClr val="000000"/>
                </a:solidFill>
                <a:latin typeface="Arial" panose="020B0604020202020204" pitchFamily="34" charset="0"/>
                <a:ea typeface="LF_Kai"/>
                <a:cs typeface="Arial" panose="020B0604020202020204" pitchFamily="34" charset="0"/>
              </a:rPr>
            </a:br>
            <a:r>
              <a:rPr lang="en-US" sz="1200" b="0" dirty="0">
                <a:solidFill>
                  <a:srgbClr val="000000"/>
                </a:solidFill>
                <a:latin typeface="Arial" panose="020B0604020202020204" pitchFamily="34" charset="0"/>
                <a:ea typeface="LF_Kai"/>
                <a:cs typeface="Arial" panose="020B0604020202020204" pitchFamily="34" charset="0"/>
              </a:rPr>
              <a:t>(843) 761‐8000 Ext 4987</a:t>
            </a:r>
          </a:p>
          <a:p>
            <a:pPr defTabSz="736530">
              <a:lnSpc>
                <a:spcPct val="105000"/>
              </a:lnSpc>
              <a:spcBef>
                <a:spcPts val="0"/>
              </a:spcBef>
              <a:buClr>
                <a:srgbClr val="C0C0C0"/>
              </a:buClr>
              <a:buSzPct val="92000"/>
              <a:defRPr/>
            </a:pPr>
            <a:r>
              <a:rPr lang="en-US" sz="1200" b="0" dirty="0">
                <a:solidFill>
                  <a:srgbClr val="000000"/>
                </a:solidFill>
                <a:latin typeface="Arial" panose="020B0604020202020204" pitchFamily="34" charset="0"/>
                <a:ea typeface="LF_Kai"/>
                <a:cs typeface="Arial" panose="020B0604020202020204" pitchFamily="34" charset="0"/>
              </a:rPr>
              <a:t>faith.williams@santeecooper.com</a:t>
            </a:r>
            <a:endParaRPr lang="en-US" sz="1200" dirty="0"/>
          </a:p>
        </p:txBody>
      </p:sp>
      <p:sp>
        <p:nvSpPr>
          <p:cNvPr id="13" name="Text Box 12">
            <a:extLst>
              <a:ext uri="{FF2B5EF4-FFF2-40B4-BE49-F238E27FC236}">
                <a16:creationId xmlns:a16="http://schemas.microsoft.com/office/drawing/2014/main" id="{3581D053-16F3-07C0-42A7-4DA092E82039}"/>
              </a:ext>
            </a:extLst>
          </p:cNvPr>
          <p:cNvSpPr txBox="1">
            <a:spLocks noChangeArrowheads="1"/>
          </p:cNvSpPr>
          <p:nvPr/>
        </p:nvSpPr>
        <p:spPr bwMode="gray">
          <a:xfrm>
            <a:off x="4245456" y="4353374"/>
            <a:ext cx="3714334" cy="274320"/>
          </a:xfrm>
          <a:prstGeom prst="rect">
            <a:avLst/>
          </a:prstGeom>
          <a:solidFill>
            <a:srgbClr val="275937"/>
          </a:solidFill>
          <a:ln>
            <a:noFill/>
          </a:ln>
          <a:effectLst>
            <a:outerShdw dist="64008" dir="5400000" algn="ctr" rotWithShape="0">
              <a:srgbClr val="FFFFFF"/>
            </a:outerShdw>
          </a:effectLst>
          <a:extLst>
            <a:ext uri="{91240B29-F687-4F45-9708-019B960494DF}">
              <a14:hiddenLine xmlns:a14="http://schemas.microsoft.com/office/drawing/2010/main" w="9525">
                <a:solidFill>
                  <a:srgbClr val="000000"/>
                </a:solidFill>
                <a:miter lim="800000"/>
                <a:headEnd/>
                <a:tailEnd/>
              </a14:hiddenLine>
            </a:ext>
          </a:extLst>
        </p:spPr>
        <p:txBody>
          <a:bodyPr lIns="40995" tIns="32796" rIns="81994" bIns="32796" anchor="b"/>
          <a:lstStyle/>
          <a:p>
            <a:pPr algn="ctr" defTabSz="820738">
              <a:defRPr/>
            </a:pPr>
            <a:r>
              <a:rPr lang="en-US" sz="1200" dirty="0">
                <a:solidFill>
                  <a:srgbClr val="FFFFFF"/>
                </a:solidFill>
                <a:latin typeface="Arial" panose="020B0604020202020204" pitchFamily="34" charset="0"/>
                <a:ea typeface="LF_Kai"/>
                <a:cs typeface="Arial" panose="020B0604020202020204" pitchFamily="34" charset="0"/>
              </a:rPr>
              <a:t>Public Financial Management – Financial Advisor</a:t>
            </a:r>
          </a:p>
        </p:txBody>
      </p:sp>
      <p:pic>
        <p:nvPicPr>
          <p:cNvPr id="14" name="Picture 13">
            <a:extLst>
              <a:ext uri="{FF2B5EF4-FFF2-40B4-BE49-F238E27FC236}">
                <a16:creationId xmlns:a16="http://schemas.microsoft.com/office/drawing/2014/main" id="{1527AEE7-71EF-48E8-C8DE-7F9EEC532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1576" y="5098593"/>
            <a:ext cx="850454" cy="399307"/>
          </a:xfrm>
          <a:prstGeom prst="rect">
            <a:avLst/>
          </a:prstGeom>
        </p:spPr>
      </p:pic>
      <p:sp>
        <p:nvSpPr>
          <p:cNvPr id="15" name="Rectangle 14">
            <a:extLst>
              <a:ext uri="{FF2B5EF4-FFF2-40B4-BE49-F238E27FC236}">
                <a16:creationId xmlns:a16="http://schemas.microsoft.com/office/drawing/2014/main" id="{5D48D7E1-D4AE-1CAF-019D-838469C13054}"/>
              </a:ext>
            </a:extLst>
          </p:cNvPr>
          <p:cNvSpPr/>
          <p:nvPr/>
        </p:nvSpPr>
        <p:spPr>
          <a:xfrm>
            <a:off x="5497781" y="4709555"/>
            <a:ext cx="2462010" cy="1280673"/>
          </a:xfrm>
          <a:prstGeom prst="rect">
            <a:avLst/>
          </a:prstGeom>
          <a:solidFill>
            <a:srgbClr val="D2D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736530">
              <a:lnSpc>
                <a:spcPct val="105000"/>
              </a:lnSpc>
              <a:spcBef>
                <a:spcPts val="0"/>
              </a:spcBef>
              <a:buClr>
                <a:srgbClr val="C0C0C0"/>
              </a:buClr>
              <a:buSzPct val="92000"/>
              <a:defRPr/>
            </a:pPr>
            <a:r>
              <a:rPr lang="en-US" sz="1200" b="1" dirty="0">
                <a:solidFill>
                  <a:srgbClr val="000000"/>
                </a:solidFill>
                <a:latin typeface="Arial" panose="020B0604020202020204" pitchFamily="34" charset="0"/>
                <a:ea typeface="LF_Kai"/>
                <a:cs typeface="Arial" panose="020B0604020202020204" pitchFamily="34" charset="0"/>
              </a:rPr>
              <a:t>Michael Mace</a:t>
            </a:r>
          </a:p>
          <a:p>
            <a:pPr defTabSz="736530">
              <a:lnSpc>
                <a:spcPct val="105000"/>
              </a:lnSpc>
              <a:spcBef>
                <a:spcPts val="0"/>
              </a:spcBef>
              <a:buClr>
                <a:srgbClr val="C0C0C0"/>
              </a:buClr>
              <a:buSzPct val="92000"/>
              <a:defRPr/>
            </a:pPr>
            <a:r>
              <a:rPr lang="en-US" sz="1200" b="0" i="1" dirty="0">
                <a:solidFill>
                  <a:srgbClr val="000000"/>
                </a:solidFill>
                <a:latin typeface="Arial" panose="020B0604020202020204" pitchFamily="34" charset="0"/>
                <a:ea typeface="LF_Kai"/>
                <a:cs typeface="Arial" panose="020B0604020202020204" pitchFamily="34" charset="0"/>
              </a:rPr>
              <a:t>Managing Director</a:t>
            </a:r>
          </a:p>
          <a:p>
            <a:pPr defTabSz="736530">
              <a:lnSpc>
                <a:spcPct val="105000"/>
              </a:lnSpc>
              <a:spcBef>
                <a:spcPts val="0"/>
              </a:spcBef>
              <a:buClr>
                <a:srgbClr val="C0C0C0"/>
              </a:buClr>
              <a:buSzPct val="92000"/>
              <a:defRPr/>
            </a:pPr>
            <a:endParaRPr lang="en-US" sz="1200" b="0" i="1" dirty="0">
              <a:solidFill>
                <a:srgbClr val="000000"/>
              </a:solidFill>
              <a:latin typeface="Arial" panose="020B0604020202020204" pitchFamily="34" charset="0"/>
              <a:ea typeface="LF_Kai"/>
              <a:cs typeface="Arial" panose="020B0604020202020204" pitchFamily="34" charset="0"/>
            </a:endParaRPr>
          </a:p>
          <a:p>
            <a:pPr defTabSz="736530">
              <a:lnSpc>
                <a:spcPct val="105000"/>
              </a:lnSpc>
              <a:spcBef>
                <a:spcPts val="0"/>
              </a:spcBef>
              <a:buClr>
                <a:srgbClr val="C0C0C0"/>
              </a:buClr>
              <a:buSzPct val="92000"/>
              <a:defRPr/>
            </a:pPr>
            <a:r>
              <a:rPr lang="en-US" sz="1200" b="0" dirty="0">
                <a:solidFill>
                  <a:srgbClr val="000000"/>
                </a:solidFill>
                <a:latin typeface="Arial" panose="020B0604020202020204" pitchFamily="34" charset="0"/>
                <a:ea typeface="LF_Kai"/>
                <a:cs typeface="Arial" panose="020B0604020202020204" pitchFamily="34" charset="0"/>
              </a:rPr>
              <a:t>(704) 541‐8339</a:t>
            </a:r>
          </a:p>
          <a:p>
            <a:pPr defTabSz="736530">
              <a:lnSpc>
                <a:spcPct val="105000"/>
              </a:lnSpc>
              <a:spcBef>
                <a:spcPts val="0"/>
              </a:spcBef>
              <a:buClr>
                <a:srgbClr val="C0C0C0"/>
              </a:buClr>
              <a:buSzPct val="92000"/>
              <a:defRPr/>
            </a:pPr>
            <a:r>
              <a:rPr lang="en-US" sz="1200" b="0" dirty="0">
                <a:solidFill>
                  <a:srgbClr val="000000"/>
                </a:solidFill>
                <a:latin typeface="Arial" panose="020B0604020202020204" pitchFamily="34" charset="0"/>
                <a:ea typeface="LF_Kai"/>
                <a:cs typeface="Arial" panose="020B0604020202020204" pitchFamily="34" charset="0"/>
              </a:rPr>
              <a:t>macem@pfm.com</a:t>
            </a:r>
            <a:endParaRPr lang="en-US" sz="1300" dirty="0"/>
          </a:p>
        </p:txBody>
      </p:sp>
      <p:sp>
        <p:nvSpPr>
          <p:cNvPr id="16" name="Text Box 12">
            <a:extLst>
              <a:ext uri="{FF2B5EF4-FFF2-40B4-BE49-F238E27FC236}">
                <a16:creationId xmlns:a16="http://schemas.microsoft.com/office/drawing/2014/main" id="{3BF30CBC-07ED-EFF3-7C42-49AED15A4460}"/>
              </a:ext>
            </a:extLst>
          </p:cNvPr>
          <p:cNvSpPr txBox="1">
            <a:spLocks noChangeArrowheads="1"/>
          </p:cNvSpPr>
          <p:nvPr/>
        </p:nvSpPr>
        <p:spPr bwMode="gray">
          <a:xfrm>
            <a:off x="8023070" y="4353374"/>
            <a:ext cx="3714334" cy="274320"/>
          </a:xfrm>
          <a:prstGeom prst="rect">
            <a:avLst/>
          </a:prstGeom>
          <a:solidFill>
            <a:srgbClr val="275937"/>
          </a:solidFill>
          <a:ln>
            <a:noFill/>
          </a:ln>
          <a:effectLst>
            <a:outerShdw dist="64008" dir="5400000" algn="ctr" rotWithShape="0">
              <a:srgbClr val="FFFFFF"/>
            </a:outerShdw>
          </a:effectLst>
        </p:spPr>
        <p:txBody>
          <a:bodyPr lIns="40995" tIns="32796" rIns="81994" bIns="32796" anchor="b"/>
          <a:lstStyle/>
          <a:p>
            <a:pPr algn="ctr" defTabSz="820738">
              <a:defRPr/>
            </a:pPr>
            <a:r>
              <a:rPr lang="en-US" sz="1200" dirty="0">
                <a:solidFill>
                  <a:schemeClr val="bg1"/>
                </a:solidFill>
                <a:latin typeface="Arial" panose="020B0604020202020204" pitchFamily="34" charset="0"/>
                <a:ea typeface="LF_Kai"/>
                <a:cs typeface="Arial" panose="020B0604020202020204" pitchFamily="34" charset="0"/>
              </a:rPr>
              <a:t>J.P. Morgan – Senior Manager</a:t>
            </a:r>
          </a:p>
        </p:txBody>
      </p:sp>
      <p:sp>
        <p:nvSpPr>
          <p:cNvPr id="17" name="Rectangle 16">
            <a:extLst>
              <a:ext uri="{FF2B5EF4-FFF2-40B4-BE49-F238E27FC236}">
                <a16:creationId xmlns:a16="http://schemas.microsoft.com/office/drawing/2014/main" id="{55EEFEB4-BB07-0F22-55F2-37E0C9BE35E8}"/>
              </a:ext>
            </a:extLst>
          </p:cNvPr>
          <p:cNvSpPr/>
          <p:nvPr/>
        </p:nvSpPr>
        <p:spPr bwMode="auto">
          <a:xfrm>
            <a:off x="8023070" y="4710068"/>
            <a:ext cx="1182695" cy="1280160"/>
          </a:xfrm>
          <a:prstGeom prst="rect">
            <a:avLst/>
          </a:prstGeom>
          <a:solidFill>
            <a:srgbClr val="FFFFFF"/>
          </a:solidFill>
          <a:ln w="19050" cap="flat" cmpd="sng" algn="ctr">
            <a:solidFill>
              <a:schemeClr val="tx1"/>
            </a:solidFill>
            <a:prstDash val="solid"/>
            <a:round/>
            <a:headEnd type="none" w="med" len="med"/>
            <a:tailEnd type="none" w="med" len="med"/>
          </a:ln>
          <a:effectLst/>
        </p:spPr>
        <p:txBody>
          <a:bodyPr vert="horz" wrap="none" lIns="0" tIns="0" rIns="16412" bIns="16412" numCol="1" rtlCol="0" anchor="ctr" anchorCtr="0" compatLnSpc="1">
            <a:prstTxWarp prst="textNoShape">
              <a:avLst/>
            </a:prstTxWarp>
          </a:bodyPr>
          <a:lstStyle/>
          <a:p>
            <a:pPr algn="ctr" defTabSz="820583" eaLnBrk="1" hangingPunct="1">
              <a:spcBef>
                <a:spcPct val="0"/>
              </a:spcBef>
            </a:pPr>
            <a:endParaRPr lang="en-US" sz="1300" b="0" dirty="0">
              <a:solidFill>
                <a:srgbClr val="000000"/>
              </a:solidFill>
              <a:cs typeface="Arial" charset="0"/>
            </a:endParaRPr>
          </a:p>
        </p:txBody>
      </p:sp>
      <p:sp>
        <p:nvSpPr>
          <p:cNvPr id="19" name="Rectangle 18">
            <a:extLst>
              <a:ext uri="{FF2B5EF4-FFF2-40B4-BE49-F238E27FC236}">
                <a16:creationId xmlns:a16="http://schemas.microsoft.com/office/drawing/2014/main" id="{AEA63473-5C20-D03E-C538-279835694DDD}"/>
              </a:ext>
            </a:extLst>
          </p:cNvPr>
          <p:cNvSpPr/>
          <p:nvPr/>
        </p:nvSpPr>
        <p:spPr>
          <a:xfrm>
            <a:off x="9268288" y="4709555"/>
            <a:ext cx="2469116" cy="1280673"/>
          </a:xfrm>
          <a:prstGeom prst="rect">
            <a:avLst/>
          </a:prstGeom>
          <a:solidFill>
            <a:srgbClr val="D2D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0"/>
              </a:spcBef>
            </a:pPr>
            <a:r>
              <a:rPr lang="en-US" sz="1300" b="1" dirty="0">
                <a:solidFill>
                  <a:schemeClr val="accent4">
                    <a:lumMod val="10000"/>
                  </a:schemeClr>
                </a:solidFill>
                <a:latin typeface="Arial" panose="020B0604020202020204" pitchFamily="34" charset="0"/>
                <a:cs typeface="Arial" panose="020B0604020202020204" pitchFamily="34" charset="0"/>
              </a:rPr>
              <a:t>Kevin Plunkett</a:t>
            </a:r>
          </a:p>
          <a:p>
            <a:pPr>
              <a:spcBef>
                <a:spcPts val="0"/>
              </a:spcBef>
            </a:pPr>
            <a:r>
              <a:rPr lang="en-US" sz="1300" b="0" i="1" dirty="0">
                <a:solidFill>
                  <a:schemeClr val="accent4">
                    <a:lumMod val="10000"/>
                  </a:schemeClr>
                </a:solidFill>
                <a:latin typeface="Arial" panose="020B0604020202020204" pitchFamily="34" charset="0"/>
                <a:cs typeface="Arial" panose="020B0604020202020204" pitchFamily="34" charset="0"/>
              </a:rPr>
              <a:t>Executive Director</a:t>
            </a:r>
          </a:p>
          <a:p>
            <a:pPr>
              <a:spcBef>
                <a:spcPts val="0"/>
              </a:spcBef>
            </a:pPr>
            <a:endParaRPr lang="en-US" sz="1300" dirty="0">
              <a:solidFill>
                <a:schemeClr val="accent4">
                  <a:lumMod val="10000"/>
                </a:schemeClr>
              </a:solidFill>
              <a:latin typeface="Arial" panose="020B0604020202020204" pitchFamily="34" charset="0"/>
              <a:cs typeface="Arial" panose="020B0604020202020204" pitchFamily="34" charset="0"/>
            </a:endParaRPr>
          </a:p>
          <a:p>
            <a:pPr>
              <a:spcBef>
                <a:spcPts val="0"/>
              </a:spcBef>
            </a:pPr>
            <a:r>
              <a:rPr lang="en-US" sz="1300" b="0" dirty="0">
                <a:solidFill>
                  <a:schemeClr val="accent4">
                    <a:lumMod val="10000"/>
                  </a:schemeClr>
                </a:solidFill>
                <a:latin typeface="Arial" panose="020B0604020202020204" pitchFamily="34" charset="0"/>
                <a:cs typeface="Arial" panose="020B0604020202020204" pitchFamily="34" charset="0"/>
              </a:rPr>
              <a:t>(212) 270-7036</a:t>
            </a:r>
          </a:p>
          <a:p>
            <a:pPr>
              <a:spcBef>
                <a:spcPts val="0"/>
              </a:spcBef>
            </a:pPr>
            <a:r>
              <a:rPr lang="en-US" sz="1300" b="0" dirty="0">
                <a:solidFill>
                  <a:schemeClr val="accent4">
                    <a:lumMod val="10000"/>
                  </a:schemeClr>
                </a:solidFill>
                <a:latin typeface="Arial" panose="020B0604020202020204" pitchFamily="34" charset="0"/>
                <a:cs typeface="Arial" panose="020B0604020202020204" pitchFamily="34" charset="0"/>
              </a:rPr>
              <a:t>kevin.plunkett@jpmorgan.com</a:t>
            </a:r>
          </a:p>
        </p:txBody>
      </p:sp>
      <p:pic>
        <p:nvPicPr>
          <p:cNvPr id="21" name="J.P. MORGAN PRIVATE INVESTMENTS INC.">
            <a:extLst>
              <a:ext uri="{FF2B5EF4-FFF2-40B4-BE49-F238E27FC236}">
                <a16:creationId xmlns:a16="http://schemas.microsoft.com/office/drawing/2014/main" id="{F5BA5501-9BFF-0E83-8BEF-665416229E57}"/>
              </a:ext>
            </a:extLst>
          </p:cNvPr>
          <p:cNvPicPr>
            <a:picLocks noChangeAspect="1"/>
          </p:cNvPicPr>
          <p:nvPr/>
        </p:nvPicPr>
        <p:blipFill>
          <a:blip r:embed="rId4"/>
          <a:stretch>
            <a:fillRect/>
          </a:stretch>
        </p:blipFill>
        <p:spPr>
          <a:xfrm>
            <a:off x="8098293" y="5219060"/>
            <a:ext cx="1057648" cy="234193"/>
          </a:xfrm>
          <a:prstGeom prst="rect">
            <a:avLst/>
          </a:prstGeom>
        </p:spPr>
      </p:pic>
      <p:sp>
        <p:nvSpPr>
          <p:cNvPr id="22" name="Rectangle 21">
            <a:extLst>
              <a:ext uri="{FF2B5EF4-FFF2-40B4-BE49-F238E27FC236}">
                <a16:creationId xmlns:a16="http://schemas.microsoft.com/office/drawing/2014/main" id="{95BDF857-0F4C-1962-82EF-324A91C87BAF}"/>
              </a:ext>
            </a:extLst>
          </p:cNvPr>
          <p:cNvSpPr>
            <a:spLocks noChangeArrowheads="1"/>
          </p:cNvSpPr>
          <p:nvPr/>
        </p:nvSpPr>
        <p:spPr bwMode="gray">
          <a:xfrm>
            <a:off x="451266" y="3863536"/>
            <a:ext cx="11286138" cy="435226"/>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400" b="1" dirty="0">
                <a:solidFill>
                  <a:srgbClr val="FFFFFF"/>
                </a:solidFill>
                <a:latin typeface="Arial" panose="020B0604020202020204" pitchFamily="34" charset="0"/>
                <a:cs typeface="Arial" panose="020B0604020202020204" pitchFamily="34" charset="0"/>
              </a:rPr>
              <a:t>Key Contacts</a:t>
            </a:r>
            <a:endParaRPr lang="en-US" sz="1400" b="1" dirty="0">
              <a:solidFill>
                <a:srgbClr val="FFFF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EC156420-986C-8D34-0A35-3EA4729B7E0C}"/>
              </a:ext>
            </a:extLst>
          </p:cNvPr>
          <p:cNvSpPr>
            <a:spLocks noChangeArrowheads="1"/>
          </p:cNvSpPr>
          <p:nvPr/>
        </p:nvSpPr>
        <p:spPr bwMode="gray">
          <a:xfrm>
            <a:off x="468305" y="1284954"/>
            <a:ext cx="5779642" cy="435226"/>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algn="ctr" defTabSz="760413"/>
            <a:r>
              <a:rPr lang="en-GB" sz="1400" b="1" dirty="0">
                <a:solidFill>
                  <a:srgbClr val="FFFFFF"/>
                </a:solidFill>
                <a:latin typeface="Arial" panose="020B0604020202020204" pitchFamily="34" charset="0"/>
                <a:cs typeface="Arial" panose="020B0604020202020204" pitchFamily="34" charset="0"/>
              </a:rPr>
              <a:t>Structure*</a:t>
            </a:r>
            <a:endParaRPr lang="en-US" sz="1400" b="1" baseline="30000" dirty="0">
              <a:solidFill>
                <a:srgbClr val="FFFFFF"/>
              </a:solidFill>
              <a:latin typeface="Arial" panose="020B0604020202020204" pitchFamily="34" charset="0"/>
              <a:cs typeface="Arial" panose="020B0604020202020204" pitchFamily="34" charset="0"/>
            </a:endParaRPr>
          </a:p>
        </p:txBody>
      </p:sp>
      <p:sp>
        <p:nvSpPr>
          <p:cNvPr id="24" name="Text Box 12">
            <a:extLst>
              <a:ext uri="{FF2B5EF4-FFF2-40B4-BE49-F238E27FC236}">
                <a16:creationId xmlns:a16="http://schemas.microsoft.com/office/drawing/2014/main" id="{9DA8499D-6F47-9F26-524A-507FC4872D9A}"/>
              </a:ext>
            </a:extLst>
          </p:cNvPr>
          <p:cNvSpPr txBox="1">
            <a:spLocks noChangeArrowheads="1"/>
          </p:cNvSpPr>
          <p:nvPr/>
        </p:nvSpPr>
        <p:spPr bwMode="gray">
          <a:xfrm>
            <a:off x="6508749" y="1278937"/>
            <a:ext cx="5214945" cy="435226"/>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defPPr>
              <a:defRPr lang="en-US"/>
            </a:defPPr>
            <a:lvl1pPr algn="ctr" defTabSz="760413">
              <a:defRPr sz="1400" b="1">
                <a:solidFill>
                  <a:srgbClr val="FFFFFF"/>
                </a:solidFill>
                <a:latin typeface="Arial" panose="020B0604020202020204" pitchFamily="34" charset="0"/>
                <a:cs typeface="Arial" panose="020B0604020202020204" pitchFamily="34" charset="0"/>
              </a:defRPr>
            </a:lvl1pPr>
          </a:lstStyle>
          <a:p>
            <a:r>
              <a:rPr lang="en-US" dirty="0"/>
              <a:t>Financing Schedule</a:t>
            </a:r>
          </a:p>
        </p:txBody>
      </p:sp>
      <p:sp>
        <p:nvSpPr>
          <p:cNvPr id="25" name="Content Placeholder 2">
            <a:extLst>
              <a:ext uri="{FF2B5EF4-FFF2-40B4-BE49-F238E27FC236}">
                <a16:creationId xmlns:a16="http://schemas.microsoft.com/office/drawing/2014/main" id="{3FB20BF9-D647-000B-D254-7B6D9C157AB6}"/>
              </a:ext>
            </a:extLst>
          </p:cNvPr>
          <p:cNvSpPr txBox="1">
            <a:spLocks/>
          </p:cNvSpPr>
          <p:nvPr/>
        </p:nvSpPr>
        <p:spPr>
          <a:xfrm>
            <a:off x="1578455" y="6255713"/>
            <a:ext cx="8229600" cy="348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224"/>
                </a:solidFill>
                <a:latin typeface="Helvectia"/>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ctia"/>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ctia"/>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ctia"/>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cti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290445">
              <a:buFontTx/>
              <a:buNone/>
              <a:defRPr/>
            </a:pPr>
            <a:r>
              <a:rPr lang="en-US" sz="1800" u="sng">
                <a:solidFill>
                  <a:srgbClr val="00B0F0"/>
                </a:solidFill>
                <a:latin typeface="Arial" panose="020B0604020202020204" pitchFamily="34" charset="0"/>
                <a:cs typeface="Arial" panose="020B0604020202020204" pitchFamily="34" charset="0"/>
              </a:rPr>
              <a:t>www.santeecooper.com/about/investors</a:t>
            </a:r>
            <a:endParaRPr lang="en-US" sz="1800" u="sng"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98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EB68E55-80F8-90E7-AFED-64BEBAAAE3CA}"/>
              </a:ext>
            </a:extLst>
          </p:cNvPr>
          <p:cNvGraphicFramePr>
            <a:graphicFrameLocks noGrp="1"/>
          </p:cNvGraphicFramePr>
          <p:nvPr>
            <p:extLst>
              <p:ext uri="{D42A27DB-BD31-4B8C-83A1-F6EECF244321}">
                <p14:modId xmlns:p14="http://schemas.microsoft.com/office/powerpoint/2010/main" val="418494886"/>
              </p:ext>
            </p:extLst>
          </p:nvPr>
        </p:nvGraphicFramePr>
        <p:xfrm>
          <a:off x="402292" y="1170635"/>
          <a:ext cx="11465798" cy="5273040"/>
        </p:xfrm>
        <a:graphic>
          <a:graphicData uri="http://schemas.openxmlformats.org/drawingml/2006/table">
            <a:tbl>
              <a:tblPr firstRow="1">
                <a:tableStyleId>{5C22544A-7EE6-4342-B048-85BDC9FD1C3A}</a:tableStyleId>
              </a:tblPr>
              <a:tblGrid>
                <a:gridCol w="1837988">
                  <a:extLst>
                    <a:ext uri="{9D8B030D-6E8A-4147-A177-3AD203B41FA5}">
                      <a16:colId xmlns:a16="http://schemas.microsoft.com/office/drawing/2014/main" val="2122659316"/>
                    </a:ext>
                  </a:extLst>
                </a:gridCol>
                <a:gridCol w="2927261">
                  <a:extLst>
                    <a:ext uri="{9D8B030D-6E8A-4147-A177-3AD203B41FA5}">
                      <a16:colId xmlns:a16="http://schemas.microsoft.com/office/drawing/2014/main" val="3414380505"/>
                    </a:ext>
                  </a:extLst>
                </a:gridCol>
                <a:gridCol w="426809">
                  <a:extLst>
                    <a:ext uri="{9D8B030D-6E8A-4147-A177-3AD203B41FA5}">
                      <a16:colId xmlns:a16="http://schemas.microsoft.com/office/drawing/2014/main" val="3217481786"/>
                    </a:ext>
                  </a:extLst>
                </a:gridCol>
                <a:gridCol w="3108960">
                  <a:extLst>
                    <a:ext uri="{9D8B030D-6E8A-4147-A177-3AD203B41FA5}">
                      <a16:colId xmlns:a16="http://schemas.microsoft.com/office/drawing/2014/main" val="858533502"/>
                    </a:ext>
                  </a:extLst>
                </a:gridCol>
                <a:gridCol w="3164780">
                  <a:extLst>
                    <a:ext uri="{9D8B030D-6E8A-4147-A177-3AD203B41FA5}">
                      <a16:colId xmlns:a16="http://schemas.microsoft.com/office/drawing/2014/main" val="2485235911"/>
                    </a:ext>
                  </a:extLst>
                </a:gridCol>
              </a:tblGrid>
              <a:tr h="444605">
                <a:tc gridSpan="5">
                  <a:txBody>
                    <a:bodyPr/>
                    <a:lstStyle/>
                    <a:p>
                      <a:pPr marL="1371600" indent="0" algn="ctr">
                        <a:lnSpc>
                          <a:spcPct val="100000"/>
                        </a:lnSpc>
                        <a:spcBef>
                          <a:spcPts val="0"/>
                        </a:spcBef>
                        <a:spcAft>
                          <a:spcPts val="0"/>
                        </a:spcAft>
                      </a:pPr>
                      <a:r>
                        <a:rPr lang="en-US" sz="1400" b="1" dirty="0">
                          <a:latin typeface="Arial" panose="020B0604020202020204" pitchFamily="34" charset="0"/>
                          <a:cs typeface="Arial" panose="020B0604020202020204" pitchFamily="34" charset="0"/>
                        </a:rPr>
                        <a:t>South Carolina Public Service Authority</a:t>
                      </a:r>
                      <a:br>
                        <a:rPr lang="en-US" sz="1400" b="1" dirty="0">
                          <a:latin typeface="Arial" panose="020B0604020202020204" pitchFamily="34" charset="0"/>
                          <a:cs typeface="Arial" panose="020B0604020202020204" pitchFamily="34" charset="0"/>
                        </a:rPr>
                      </a:br>
                      <a:r>
                        <a:rPr lang="en-US" sz="1400" b="1" dirty="0">
                          <a:latin typeface="Arial" panose="020B0604020202020204" pitchFamily="34" charset="0"/>
                          <a:cs typeface="Arial" panose="020B0604020202020204" pitchFamily="34" charset="0"/>
                        </a:rPr>
                        <a:t>Revenue Obligations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224"/>
                    </a:solidFill>
                  </a:tcPr>
                </a:tc>
                <a:tc hMerge="1">
                  <a:txBody>
                    <a:bodyPr/>
                    <a:lstStyle/>
                    <a:p>
                      <a:endParaRPr dirty="0"/>
                    </a:p>
                  </a:txBody>
                  <a:tcPr anchor="ctr">
                    <a:solidFill>
                      <a:srgbClr val="006224"/>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210386853"/>
                  </a:ext>
                </a:extLst>
              </a:tr>
              <a:tr h="248456">
                <a:tc>
                  <a:txBody>
                    <a:bodyPr/>
                    <a:lstStyle/>
                    <a:p>
                      <a:pPr>
                        <a:lnSpc>
                          <a:spcPct val="100000"/>
                        </a:lnSpc>
                        <a:spcBef>
                          <a:spcPts val="0"/>
                        </a:spcBef>
                        <a:spcAft>
                          <a:spcPts val="0"/>
                        </a:spcAft>
                      </a:pPr>
                      <a:endParaRPr lang="en-US" sz="130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gridSpan="2">
                  <a:txBody>
                    <a:bodyPr/>
                    <a:lstStyle/>
                    <a:p>
                      <a:pPr marL="0" indent="0" algn="ctr">
                        <a:lnSpc>
                          <a:spcPct val="100000"/>
                        </a:lnSpc>
                        <a:spcBef>
                          <a:spcPts val="0"/>
                        </a:spcBef>
                        <a:spcAft>
                          <a:spcPts val="0"/>
                        </a:spcAft>
                        <a:buFont typeface="Arial" panose="020B0604020202020204" pitchFamily="34" charset="0"/>
                        <a:buNone/>
                      </a:pPr>
                      <a:r>
                        <a:rPr lang="en-US" sz="1300" b="1" dirty="0">
                          <a:solidFill>
                            <a:schemeClr val="bg1"/>
                          </a:solidFill>
                          <a:latin typeface="Arial" panose="020B0604020202020204" pitchFamily="34" charset="0"/>
                          <a:cs typeface="Arial" panose="020B0604020202020204" pitchFamily="34" charset="0"/>
                        </a:rPr>
                        <a:t>2024 Tax-Exempt Improvement Series A</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hMerge="1">
                  <a:txBody>
                    <a:bodyPr/>
                    <a:lstStyle/>
                    <a:p>
                      <a:pPr marL="0" indent="0" algn="ctr">
                        <a:buFont typeface="Arial" panose="020B0604020202020204" pitchFamily="34" charset="0"/>
                        <a:buNone/>
                      </a:pPr>
                      <a:r>
                        <a:rPr lang="en-US" sz="1300" b="1" dirty="0">
                          <a:solidFill>
                            <a:schemeClr val="bg1"/>
                          </a:solidFill>
                        </a:rPr>
                        <a:t>2024 Tax-Exempt Refunding Series B</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0" indent="0" algn="ctr">
                        <a:lnSpc>
                          <a:spcPct val="100000"/>
                        </a:lnSpc>
                        <a:spcBef>
                          <a:spcPts val="0"/>
                        </a:spcBef>
                        <a:spcAft>
                          <a:spcPts val="0"/>
                        </a:spcAft>
                        <a:buFont typeface="Arial" panose="020B0604020202020204" pitchFamily="34" charset="0"/>
                        <a:buNone/>
                      </a:pPr>
                      <a:r>
                        <a:rPr lang="en-US" sz="1300" b="1" dirty="0">
                          <a:solidFill>
                            <a:schemeClr val="bg1"/>
                          </a:solidFill>
                          <a:latin typeface="Arial" panose="020B0604020202020204" pitchFamily="34" charset="0"/>
                          <a:cs typeface="Arial" panose="020B0604020202020204" pitchFamily="34" charset="0"/>
                        </a:rPr>
                        <a:t>2024 Tax-Exempt Refunding Series B</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0" indent="0" algn="ctr">
                        <a:lnSpc>
                          <a:spcPct val="100000"/>
                        </a:lnSpc>
                        <a:spcBef>
                          <a:spcPts val="0"/>
                        </a:spcBef>
                        <a:spcAft>
                          <a:spcPts val="0"/>
                        </a:spcAft>
                        <a:buFont typeface="Arial" panose="020B0604020202020204" pitchFamily="34" charset="0"/>
                        <a:buNone/>
                      </a:pPr>
                      <a:r>
                        <a:rPr lang="en-US" sz="1300" b="1" dirty="0">
                          <a:solidFill>
                            <a:schemeClr val="bg1"/>
                          </a:solidFill>
                          <a:latin typeface="Arial" panose="020B0604020202020204" pitchFamily="34" charset="0"/>
                          <a:cs typeface="Arial" panose="020B0604020202020204" pitchFamily="34" charset="0"/>
                        </a:rPr>
                        <a:t>2024 Taxable Improvement Series C</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486777617"/>
                  </a:ext>
                </a:extLst>
              </a:tr>
              <a:tr h="248456">
                <a:tc>
                  <a:txBody>
                    <a:bodyPr/>
                    <a:lstStyle/>
                    <a:p>
                      <a:pPr>
                        <a:lnSpc>
                          <a:spcPct val="100000"/>
                        </a:lnSpc>
                        <a:spcBef>
                          <a:spcPts val="0"/>
                        </a:spcBef>
                        <a:spcAft>
                          <a:spcPts val="0"/>
                        </a:spcAft>
                      </a:pPr>
                      <a:r>
                        <a:rPr lang="en-US" sz="1300" dirty="0">
                          <a:latin typeface="Arial" panose="020B0604020202020204" pitchFamily="34" charset="0"/>
                          <a:cs typeface="Arial" panose="020B0604020202020204" pitchFamily="34" charset="0"/>
                        </a:rPr>
                        <a:t>Estimated Par*</a:t>
                      </a:r>
                    </a:p>
                  </a:txBody>
                  <a:tcPr anchor="ctr">
                    <a:lnT w="12700" cmpd="sng">
                      <a:noFill/>
                    </a:lnT>
                    <a:lnB w="12700" cap="flat" cmpd="sng" algn="ctr">
                      <a:solidFill>
                        <a:srgbClr val="E4E0DA"/>
                      </a:solidFill>
                      <a:prstDash val="solid"/>
                      <a:round/>
                      <a:headEnd type="none" w="med" len="med"/>
                      <a:tailEnd type="none" w="med" len="med"/>
                    </a:lnB>
                    <a:solidFill>
                      <a:srgbClr val="D1D1D1"/>
                    </a:solidFill>
                  </a:tcPr>
                </a:tc>
                <a:tc gridSpan="2">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$180,075,000</a:t>
                      </a:r>
                    </a:p>
                  </a:txBody>
                  <a:tcPr anchor="ctr">
                    <a:lnT w="12700" cmpd="sng">
                      <a:noFill/>
                    </a:lnT>
                    <a:lnB w="12700" cap="flat" cmpd="sng" algn="ctr">
                      <a:solidFill>
                        <a:srgbClr val="E4E0DA"/>
                      </a:solidFill>
                      <a:prstDash val="solid"/>
                      <a:round/>
                      <a:headEnd type="none" w="med" len="med"/>
                      <a:tailEnd type="none" w="med" len="med"/>
                    </a:lnB>
                    <a:noFill/>
                  </a:tcPr>
                </a:tc>
                <a:tc hMerge="1">
                  <a:txBody>
                    <a:bodyPr/>
                    <a:lstStyle/>
                    <a:p>
                      <a:pPr marL="0" indent="0" algn="ctr">
                        <a:buFont typeface="Arial" panose="020B0604020202020204" pitchFamily="34" charset="0"/>
                        <a:buNone/>
                      </a:pPr>
                      <a:r>
                        <a:rPr lang="en-US" sz="1300" dirty="0"/>
                        <a:t>$669,925,000</a:t>
                      </a:r>
                    </a:p>
                  </a:txBody>
                  <a:tcPr anchor="ctr">
                    <a:lnT w="12700" cmpd="sng">
                      <a:noFill/>
                    </a:lnT>
                    <a:lnB w="12700" cap="flat" cmpd="sng" algn="ctr">
                      <a:solidFill>
                        <a:srgbClr val="E4E0DA"/>
                      </a:solidFill>
                      <a:prstDash val="solid"/>
                      <a:round/>
                      <a:headEnd type="none" w="med" len="med"/>
                      <a:tailEnd type="none" w="med" len="med"/>
                    </a:lnB>
                    <a:noFill/>
                  </a:tcPr>
                </a:tc>
                <a:tc>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$669,925,000</a:t>
                      </a:r>
                    </a:p>
                  </a:txBody>
                  <a:tcPr anchor="ctr">
                    <a:lnT w="12700" cmpd="sng">
                      <a:noFill/>
                    </a:lnT>
                    <a:lnB w="12700" cap="flat" cmpd="sng" algn="ctr">
                      <a:solidFill>
                        <a:srgbClr val="E4E0DA"/>
                      </a:solidFill>
                      <a:prstDash val="solid"/>
                      <a:round/>
                      <a:headEnd type="none" w="med" len="med"/>
                      <a:tailEnd type="none" w="med" len="med"/>
                    </a:lnB>
                    <a:noFill/>
                  </a:tcPr>
                </a:tc>
                <a:tc>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$50,000,000</a:t>
                      </a:r>
                    </a:p>
                  </a:txBody>
                  <a:tcPr anchor="ctr">
                    <a:lnT w="12700" cmpd="sng">
                      <a:noFill/>
                    </a:lnT>
                    <a:lnB w="12700" cap="flat" cmpd="sng" algn="ctr">
                      <a:solidFill>
                        <a:srgbClr val="E4E0DA"/>
                      </a:solidFill>
                      <a:prstDash val="solid"/>
                      <a:round/>
                      <a:headEnd type="none" w="med" len="med"/>
                      <a:tailEnd type="none" w="med" len="med"/>
                    </a:lnB>
                    <a:noFill/>
                  </a:tcPr>
                </a:tc>
                <a:extLst>
                  <a:ext uri="{0D108BD9-81ED-4DB2-BD59-A6C34878D82A}">
                    <a16:rowId xmlns:a16="http://schemas.microsoft.com/office/drawing/2014/main" val="2070140957"/>
                  </a:ext>
                </a:extLst>
              </a:tr>
              <a:tr h="248456">
                <a:tc>
                  <a:txBody>
                    <a:bodyPr/>
                    <a:lstStyle/>
                    <a:p>
                      <a:pPr>
                        <a:lnSpc>
                          <a:spcPct val="100000"/>
                        </a:lnSpc>
                        <a:spcBef>
                          <a:spcPts val="0"/>
                        </a:spcBef>
                        <a:spcAft>
                          <a:spcPts val="0"/>
                        </a:spcAft>
                      </a:pPr>
                      <a:r>
                        <a:rPr lang="en-US" sz="1300" dirty="0">
                          <a:latin typeface="Arial" panose="020B0604020202020204" pitchFamily="34" charset="0"/>
                          <a:cs typeface="Arial" panose="020B0604020202020204" pitchFamily="34" charset="0"/>
                        </a:rPr>
                        <a:t>Tax Status</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solidFill>
                      <a:srgbClr val="D1D1D1"/>
                    </a:solidFill>
                  </a:tcPr>
                </a:tc>
                <a:tc gridSpan="2">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Tax-Exempt</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hMerge="1">
                  <a:txBody>
                    <a:bodyPr/>
                    <a:lstStyle/>
                    <a:p>
                      <a:pPr marL="0" indent="0" algn="ctr">
                        <a:buFont typeface="Arial" panose="020B0604020202020204" pitchFamily="34" charset="0"/>
                        <a:buNone/>
                      </a:pPr>
                      <a:r>
                        <a:rPr lang="en-US" sz="1300" dirty="0"/>
                        <a:t>Tax-Exempt</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Tax-Exempt</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Federally Taxable</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extLst>
                  <a:ext uri="{0D108BD9-81ED-4DB2-BD59-A6C34878D82A}">
                    <a16:rowId xmlns:a16="http://schemas.microsoft.com/office/drawing/2014/main" val="2715647963"/>
                  </a:ext>
                </a:extLst>
              </a:tr>
              <a:tr h="248456">
                <a:tc>
                  <a:txBody>
                    <a:bodyPr/>
                    <a:lstStyle/>
                    <a:p>
                      <a:pPr>
                        <a:lnSpc>
                          <a:spcPct val="100000"/>
                        </a:lnSpc>
                        <a:spcBef>
                          <a:spcPts val="0"/>
                        </a:spcBef>
                        <a:spcAft>
                          <a:spcPts val="0"/>
                        </a:spcAft>
                      </a:pPr>
                      <a:r>
                        <a:rPr lang="en-US" sz="1300" dirty="0">
                          <a:latin typeface="Arial" panose="020B0604020202020204" pitchFamily="34" charset="0"/>
                          <a:cs typeface="Arial" panose="020B0604020202020204" pitchFamily="34" charset="0"/>
                        </a:rPr>
                        <a:t>Ratings (M/S/F)</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solidFill>
                      <a:srgbClr val="D1D1D1"/>
                    </a:solidFill>
                  </a:tcPr>
                </a:tc>
                <a:tc gridSpan="4">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Moody’s: A3 (Stable)      /     S&amp;P: A- (Negative)      /     Fitch: A- (Stable)</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hMerge="1">
                  <a:txBody>
                    <a:bodyPr/>
                    <a:lstStyle/>
                    <a:p>
                      <a:pPr marL="171450" indent="-171450">
                        <a:buFont typeface="Arial" panose="020B0604020202020204" pitchFamily="34" charset="0"/>
                        <a:buChar char="•"/>
                      </a:pPr>
                      <a:endParaRPr lang="en-US" sz="1200" dirty="0"/>
                    </a:p>
                  </a:txBody>
                  <a:tcPr anchor="ctr"/>
                </a:tc>
                <a:tc hMerge="1">
                  <a:txBody>
                    <a:bodyPr/>
                    <a:lstStyle/>
                    <a:p>
                      <a:endParaRPr lang="en-US"/>
                    </a:p>
                  </a:txBody>
                  <a:tcPr/>
                </a:tc>
                <a:tc hMerge="1">
                  <a:txBody>
                    <a:bodyPr/>
                    <a:lstStyle/>
                    <a:p>
                      <a:pPr marL="171450" indent="-171450">
                        <a:buFont typeface="Arial" panose="020B0604020202020204" pitchFamily="34" charset="0"/>
                        <a:buChar char="•"/>
                      </a:pPr>
                      <a:endParaRPr lang="en-US" sz="1200" dirty="0"/>
                    </a:p>
                  </a:txBody>
                  <a:tcPr anchor="ctr"/>
                </a:tc>
                <a:extLst>
                  <a:ext uri="{0D108BD9-81ED-4DB2-BD59-A6C34878D82A}">
                    <a16:rowId xmlns:a16="http://schemas.microsoft.com/office/drawing/2014/main" val="1821255851"/>
                  </a:ext>
                </a:extLst>
              </a:tr>
              <a:tr h="928440">
                <a:tc>
                  <a:txBody>
                    <a:bodyPr/>
                    <a:lstStyle/>
                    <a:p>
                      <a:pPr>
                        <a:lnSpc>
                          <a:spcPct val="100000"/>
                        </a:lnSpc>
                        <a:spcBef>
                          <a:spcPts val="0"/>
                        </a:spcBef>
                        <a:spcAft>
                          <a:spcPts val="0"/>
                        </a:spcAft>
                      </a:pPr>
                      <a:r>
                        <a:rPr lang="en-US" sz="1300" dirty="0">
                          <a:latin typeface="Arial" panose="020B0604020202020204" pitchFamily="34" charset="0"/>
                          <a:cs typeface="Arial" panose="020B0604020202020204" pitchFamily="34" charset="0"/>
                        </a:rPr>
                        <a:t>Use of Proceeds</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solidFill>
                      <a:srgbClr val="D1D1D1"/>
                    </a:solidFill>
                  </a:tcPr>
                </a:tc>
                <a:tc>
                  <a:txBody>
                    <a:bodyPr/>
                    <a:lstStyle/>
                    <a:p>
                      <a:pPr marL="171450" indent="-171450" algn="ctr">
                        <a:lnSpc>
                          <a:spcPct val="100000"/>
                        </a:lnSpc>
                        <a:spcBef>
                          <a:spcPts val="0"/>
                        </a:spcBef>
                        <a:spcAft>
                          <a:spcPts val="0"/>
                        </a:spcAft>
                        <a:buFont typeface="Arial" panose="020B0604020202020204" pitchFamily="34" charset="0"/>
                        <a:buChar char="•"/>
                      </a:pPr>
                      <a:r>
                        <a:rPr lang="en-US" sz="1300" dirty="0">
                          <a:latin typeface="Arial" panose="020B0604020202020204" pitchFamily="34" charset="0"/>
                          <a:cs typeface="Arial" panose="020B0604020202020204" pitchFamily="34" charset="0"/>
                        </a:rPr>
                        <a:t>Finance a portion of the costs of the Authority’s capital improvement program for the System</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latin typeface="Arial" panose="020B0604020202020204" pitchFamily="34" charset="0"/>
                          <a:cs typeface="Arial" panose="020B0604020202020204" pitchFamily="34" charset="0"/>
                        </a:rPr>
                        <a:t>Pay certain costs of issuance</a:t>
                      </a:r>
                    </a:p>
                  </a:txBody>
                  <a:tcP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gridSpan="2">
                  <a:txBody>
                    <a:bodyPr/>
                    <a:lstStyle/>
                    <a:p>
                      <a:pPr marL="171450" indent="-171450" algn="ctr">
                        <a:lnSpc>
                          <a:spcPct val="100000"/>
                        </a:lnSpc>
                        <a:spcBef>
                          <a:spcPts val="0"/>
                        </a:spcBef>
                        <a:spcAft>
                          <a:spcPts val="0"/>
                        </a:spcAft>
                        <a:buFont typeface="Arial" panose="020B0604020202020204" pitchFamily="34" charset="0"/>
                        <a:buChar char="•"/>
                      </a:pPr>
                      <a:r>
                        <a:rPr lang="en-US" sz="1300" dirty="0">
                          <a:latin typeface="Arial" panose="020B0604020202020204" pitchFamily="34" charset="0"/>
                          <a:cs typeface="Arial" panose="020B0604020202020204" pitchFamily="34" charset="0"/>
                        </a:rPr>
                        <a:t>Refund all or a portion of the Authority’s outstanding 2013 Series A, 2013 Series B, 2013 Series E, 2014 Series A and 2014 Series B Bonds</a:t>
                      </a:r>
                    </a:p>
                    <a:p>
                      <a:pPr marL="171450" indent="-171450" algn="ctr">
                        <a:lnSpc>
                          <a:spcPct val="100000"/>
                        </a:lnSpc>
                        <a:spcBef>
                          <a:spcPts val="0"/>
                        </a:spcBef>
                        <a:spcAft>
                          <a:spcPts val="0"/>
                        </a:spcAft>
                        <a:buFont typeface="Arial" panose="020B0604020202020204" pitchFamily="34" charset="0"/>
                        <a:buChar char="•"/>
                      </a:pPr>
                      <a:r>
                        <a:rPr lang="en-US" sz="1300" dirty="0">
                          <a:latin typeface="Arial" panose="020B0604020202020204" pitchFamily="34" charset="0"/>
                          <a:cs typeface="Arial" panose="020B0604020202020204" pitchFamily="34" charset="0"/>
                        </a:rPr>
                        <a:t>Pay certain costs of issuance</a:t>
                      </a:r>
                    </a:p>
                  </a:txBody>
                  <a:tcP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hMerge="1">
                  <a:txBody>
                    <a:bodyPr/>
                    <a:lstStyle/>
                    <a:p>
                      <a:pPr marL="171450" indent="-171450" algn="ctr">
                        <a:buFont typeface="Arial" panose="020B0604020202020204" pitchFamily="34" charset="0"/>
                        <a:buChar char="•"/>
                      </a:pPr>
                      <a:endParaRPr lang="en-US" sz="1300" dirty="0"/>
                    </a:p>
                  </a:txBody>
                  <a:tcP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a:txBody>
                    <a:bodyPr/>
                    <a:lstStyle/>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latin typeface="Arial" panose="020B0604020202020204" pitchFamily="34" charset="0"/>
                          <a:cs typeface="Arial" panose="020B0604020202020204" pitchFamily="34" charset="0"/>
                        </a:rPr>
                        <a:t>Finance a portion of the costs of the Authority’s capital improvement program for the System</a:t>
                      </a:r>
                    </a:p>
                    <a:p>
                      <a:pPr marL="171450" marR="0" lvl="0" indent="-1714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latin typeface="Arial" panose="020B0604020202020204" pitchFamily="34" charset="0"/>
                          <a:cs typeface="Arial" panose="020B0604020202020204" pitchFamily="34" charset="0"/>
                        </a:rPr>
                        <a:t>Pay certain costs of issuance</a:t>
                      </a:r>
                    </a:p>
                    <a:p>
                      <a:pPr marL="171450" indent="-171450" algn="ctr">
                        <a:lnSpc>
                          <a:spcPct val="100000"/>
                        </a:lnSpc>
                        <a:spcBef>
                          <a:spcPts val="0"/>
                        </a:spcBef>
                        <a:spcAft>
                          <a:spcPts val="0"/>
                        </a:spcAft>
                        <a:buFont typeface="Arial" panose="020B0604020202020204" pitchFamily="34" charset="0"/>
                        <a:buChar char="•"/>
                      </a:pPr>
                      <a:endParaRPr lang="en-US" sz="1300" dirty="0">
                        <a:latin typeface="Arial" panose="020B0604020202020204" pitchFamily="34" charset="0"/>
                        <a:cs typeface="Arial" panose="020B0604020202020204" pitchFamily="34" charset="0"/>
                      </a:endParaRPr>
                    </a:p>
                  </a:txBody>
                  <a:tcP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extLst>
                  <a:ext uri="{0D108BD9-81ED-4DB2-BD59-A6C34878D82A}">
                    <a16:rowId xmlns:a16="http://schemas.microsoft.com/office/drawing/2014/main" val="40323417"/>
                  </a:ext>
                </a:extLst>
              </a:tr>
              <a:tr h="418452">
                <a:tc>
                  <a:txBody>
                    <a:bodyPr/>
                    <a:lstStyle/>
                    <a:p>
                      <a:pPr>
                        <a:lnSpc>
                          <a:spcPct val="100000"/>
                        </a:lnSpc>
                        <a:spcBef>
                          <a:spcPts val="0"/>
                        </a:spcBef>
                        <a:spcAft>
                          <a:spcPts val="0"/>
                        </a:spcAft>
                      </a:pPr>
                      <a:r>
                        <a:rPr lang="en-US" sz="1300" dirty="0">
                          <a:latin typeface="Arial" panose="020B0604020202020204" pitchFamily="34" charset="0"/>
                          <a:cs typeface="Arial" panose="020B0604020202020204" pitchFamily="34" charset="0"/>
                        </a:rPr>
                        <a:t>Security</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solidFill>
                      <a:srgbClr val="D1D1D1"/>
                    </a:solidFill>
                  </a:tcPr>
                </a:tc>
                <a:tc gridSpan="4">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Secured solely by a senior lien on the Revenues of the Authority derived from the ownership and operation of its water and electric power system (as more particularly defined in the Authority’s Revenue Obligation Resolution, the “System”). </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hMerge="1">
                  <a:txBody>
                    <a:bodyPr/>
                    <a:lstStyle/>
                    <a:p>
                      <a:pPr marL="171450" indent="-171450">
                        <a:buFont typeface="Arial" panose="020B0604020202020204" pitchFamily="34" charset="0"/>
                        <a:buChar char="•"/>
                      </a:pPr>
                      <a:endParaRPr lang="en-US" sz="1200" dirty="0"/>
                    </a:p>
                  </a:txBody>
                  <a:tcPr anchor="ctr"/>
                </a:tc>
                <a:tc hMerge="1">
                  <a:txBody>
                    <a:bodyPr/>
                    <a:lstStyle/>
                    <a:p>
                      <a:endParaRPr lang="en-US"/>
                    </a:p>
                  </a:txBody>
                  <a:tcPr/>
                </a:tc>
                <a:tc hMerge="1">
                  <a:txBody>
                    <a:bodyPr/>
                    <a:lstStyle/>
                    <a:p>
                      <a:pPr marL="171450" indent="-171450">
                        <a:buFont typeface="Arial" panose="020B0604020202020204" pitchFamily="34" charset="0"/>
                        <a:buChar char="•"/>
                      </a:pPr>
                      <a:endParaRPr lang="en-US" sz="1200" dirty="0"/>
                    </a:p>
                  </a:txBody>
                  <a:tcPr anchor="ctr"/>
                </a:tc>
                <a:extLst>
                  <a:ext uri="{0D108BD9-81ED-4DB2-BD59-A6C34878D82A}">
                    <a16:rowId xmlns:a16="http://schemas.microsoft.com/office/drawing/2014/main" val="2544410335"/>
                  </a:ext>
                </a:extLst>
              </a:tr>
              <a:tr h="248456">
                <a:tc>
                  <a:txBody>
                    <a:bodyPr/>
                    <a:lstStyle/>
                    <a:p>
                      <a:pPr>
                        <a:lnSpc>
                          <a:spcPct val="100000"/>
                        </a:lnSpc>
                        <a:spcBef>
                          <a:spcPts val="0"/>
                        </a:spcBef>
                        <a:spcAft>
                          <a:spcPts val="0"/>
                        </a:spcAft>
                      </a:pPr>
                      <a:r>
                        <a:rPr lang="en-US" sz="1300" dirty="0">
                          <a:latin typeface="Arial" panose="020B0604020202020204" pitchFamily="34" charset="0"/>
                          <a:cs typeface="Arial" panose="020B0604020202020204" pitchFamily="34" charset="0"/>
                        </a:rPr>
                        <a:t>Structure*</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solidFill>
                      <a:srgbClr val="D1D1D1"/>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a:latin typeface="Arial" panose="020B0604020202020204" pitchFamily="34" charset="0"/>
                          <a:cs typeface="Arial" panose="020B0604020202020204" pitchFamily="34" charset="0"/>
                        </a:rPr>
                        <a:t>Serial and Term Bonds</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txBody>
                  <a:tcPr anchor="ctr"/>
                </a:tc>
                <a:tc hMerge="1">
                  <a:txBody>
                    <a:bodyPr/>
                    <a:lstStyle/>
                    <a:p>
                      <a:endParaRPr lang="en-US"/>
                    </a:p>
                  </a:txBody>
                  <a:tcPr/>
                </a:tc>
                <a:tc hMerge="1">
                  <a:txBody>
                    <a:bodyPr/>
                    <a:lstStyle/>
                    <a:p>
                      <a:pPr marL="171450" indent="-171450">
                        <a:buFont typeface="Arial" panose="020B0604020202020204" pitchFamily="34" charset="0"/>
                        <a:buChar char="•"/>
                      </a:pPr>
                      <a:endParaRPr lang="en-US" sz="1200" dirty="0"/>
                    </a:p>
                  </a:txBody>
                  <a:tcPr anchor="ctr"/>
                </a:tc>
                <a:extLst>
                  <a:ext uri="{0D108BD9-81ED-4DB2-BD59-A6C34878D82A}">
                    <a16:rowId xmlns:a16="http://schemas.microsoft.com/office/drawing/2014/main" val="3837225228"/>
                  </a:ext>
                </a:extLst>
              </a:tr>
              <a:tr h="248456">
                <a:tc>
                  <a:txBody>
                    <a:bodyPr/>
                    <a:lstStyle/>
                    <a:p>
                      <a:pPr>
                        <a:lnSpc>
                          <a:spcPct val="100000"/>
                        </a:lnSpc>
                        <a:spcBef>
                          <a:spcPts val="0"/>
                        </a:spcBef>
                        <a:spcAft>
                          <a:spcPts val="0"/>
                        </a:spcAft>
                      </a:pPr>
                      <a:r>
                        <a:rPr lang="en-US" sz="1300" dirty="0">
                          <a:latin typeface="Arial" panose="020B0604020202020204" pitchFamily="34" charset="0"/>
                          <a:cs typeface="Arial" panose="020B0604020202020204" pitchFamily="34" charset="0"/>
                        </a:rPr>
                        <a:t>Redemption*</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solidFill>
                      <a:srgbClr val="D1D1D1"/>
                    </a:solidFill>
                  </a:tcPr>
                </a:tc>
                <a:tc>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12/1/2034 at par</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dirty="0">
                          <a:latin typeface="Arial" panose="020B0604020202020204" pitchFamily="34" charset="0"/>
                          <a:cs typeface="Arial" panose="020B0604020202020204" pitchFamily="34" charset="0"/>
                        </a:rPr>
                        <a:t>12/1/2034 at par</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dirty="0"/>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Make-whole call</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extLst>
                  <a:ext uri="{0D108BD9-81ED-4DB2-BD59-A6C34878D82A}">
                    <a16:rowId xmlns:a16="http://schemas.microsoft.com/office/drawing/2014/main" val="1172100123"/>
                  </a:ext>
                </a:extLst>
              </a:tr>
              <a:tr h="248456">
                <a:tc>
                  <a:txBody>
                    <a:bodyPr/>
                    <a:lstStyle/>
                    <a:p>
                      <a:pPr>
                        <a:lnSpc>
                          <a:spcPct val="100000"/>
                        </a:lnSpc>
                        <a:spcBef>
                          <a:spcPts val="0"/>
                        </a:spcBef>
                        <a:spcAft>
                          <a:spcPts val="0"/>
                        </a:spcAft>
                      </a:pPr>
                      <a:r>
                        <a:rPr lang="en-US" sz="1300" dirty="0">
                          <a:latin typeface="Arial" panose="020B0604020202020204" pitchFamily="34" charset="0"/>
                          <a:cs typeface="Arial" panose="020B0604020202020204" pitchFamily="34" charset="0"/>
                        </a:rPr>
                        <a:t>Senior Manager</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solidFill>
                      <a:srgbClr val="D1D1D1"/>
                    </a:solidFill>
                  </a:tcPr>
                </a:tc>
                <a:tc gridSpan="4">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J.P. Morgan</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hMerge="1">
                  <a:txBody>
                    <a:bodyPr/>
                    <a:lstStyle/>
                    <a:p>
                      <a:pPr marL="171450" indent="-171450">
                        <a:buFont typeface="Arial" panose="020B0604020202020204" pitchFamily="34" charset="0"/>
                        <a:buChar char="•"/>
                      </a:pPr>
                      <a:endParaRPr lang="en-US" sz="1200" dirty="0"/>
                    </a:p>
                  </a:txBody>
                  <a:tcPr anchor="ctr"/>
                </a:tc>
                <a:tc hMerge="1">
                  <a:txBody>
                    <a:bodyPr/>
                    <a:lstStyle/>
                    <a:p>
                      <a:endParaRPr lang="en-US"/>
                    </a:p>
                  </a:txBody>
                  <a:tcPr/>
                </a:tc>
                <a:tc hMerge="1">
                  <a:txBody>
                    <a:bodyPr/>
                    <a:lstStyle/>
                    <a:p>
                      <a:pPr marL="171450" indent="-171450">
                        <a:buFont typeface="Arial" panose="020B0604020202020204" pitchFamily="34" charset="0"/>
                        <a:buChar char="•"/>
                      </a:pPr>
                      <a:endParaRPr lang="en-US" sz="1200" dirty="0"/>
                    </a:p>
                  </a:txBody>
                  <a:tcPr anchor="ctr"/>
                </a:tc>
                <a:extLst>
                  <a:ext uri="{0D108BD9-81ED-4DB2-BD59-A6C34878D82A}">
                    <a16:rowId xmlns:a16="http://schemas.microsoft.com/office/drawing/2014/main" val="2261399518"/>
                  </a:ext>
                </a:extLst>
              </a:tr>
              <a:tr h="248456">
                <a:tc>
                  <a:txBody>
                    <a:bodyPr/>
                    <a:lstStyle/>
                    <a:p>
                      <a:pPr>
                        <a:lnSpc>
                          <a:spcPct val="100000"/>
                        </a:lnSpc>
                        <a:spcBef>
                          <a:spcPts val="0"/>
                        </a:spcBef>
                        <a:spcAft>
                          <a:spcPts val="0"/>
                        </a:spcAft>
                      </a:pPr>
                      <a:r>
                        <a:rPr lang="en-US" sz="1300" dirty="0">
                          <a:latin typeface="Arial" panose="020B0604020202020204" pitchFamily="34" charset="0"/>
                          <a:cs typeface="Arial" panose="020B0604020202020204" pitchFamily="34" charset="0"/>
                        </a:rPr>
                        <a:t>Co-Senior Managers</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solidFill>
                      <a:srgbClr val="D1D1D1"/>
                    </a:solidFill>
                  </a:tcPr>
                </a:tc>
                <a:tc gridSpan="4">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BofA Securities and Barclays</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0135787"/>
                  </a:ext>
                </a:extLst>
              </a:tr>
              <a:tr h="248456">
                <a:tc>
                  <a:txBody>
                    <a:bodyPr/>
                    <a:lstStyle/>
                    <a:p>
                      <a:pPr>
                        <a:lnSpc>
                          <a:spcPct val="100000"/>
                        </a:lnSpc>
                        <a:spcBef>
                          <a:spcPts val="0"/>
                        </a:spcBef>
                        <a:spcAft>
                          <a:spcPts val="0"/>
                        </a:spcAft>
                      </a:pPr>
                      <a:r>
                        <a:rPr lang="en-US" sz="1300" dirty="0">
                          <a:latin typeface="Arial" panose="020B0604020202020204" pitchFamily="34" charset="0"/>
                          <a:cs typeface="Arial" panose="020B0604020202020204" pitchFamily="34" charset="0"/>
                        </a:rPr>
                        <a:t>Co-Managers</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solidFill>
                      <a:srgbClr val="D1D1D1"/>
                    </a:solidFill>
                  </a:tcPr>
                </a:tc>
                <a:tc gridSpan="4">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Academy Securities, Goldman Sachs, Morgan Stanley, TD Securities, Wells Fargo</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hMerge="1">
                  <a:txBody>
                    <a:bodyPr/>
                    <a:lstStyle/>
                    <a:p>
                      <a:pPr marL="171450" indent="-171450">
                        <a:buFont typeface="Arial" panose="020B0604020202020204" pitchFamily="34" charset="0"/>
                        <a:buChar char="•"/>
                      </a:pPr>
                      <a:endParaRPr lang="en-US" sz="1200" dirty="0"/>
                    </a:p>
                  </a:txBody>
                  <a:tcPr anchor="ctr"/>
                </a:tc>
                <a:tc hMerge="1">
                  <a:txBody>
                    <a:bodyPr/>
                    <a:lstStyle/>
                    <a:p>
                      <a:endParaRPr lang="en-US"/>
                    </a:p>
                  </a:txBody>
                  <a:tcPr/>
                </a:tc>
                <a:tc hMerge="1">
                  <a:txBody>
                    <a:bodyPr/>
                    <a:lstStyle/>
                    <a:p>
                      <a:pPr marL="171450" indent="-171450">
                        <a:buFont typeface="Arial" panose="020B0604020202020204" pitchFamily="34" charset="0"/>
                        <a:buChar char="•"/>
                      </a:pPr>
                      <a:endParaRPr lang="en-US" sz="1200" dirty="0"/>
                    </a:p>
                  </a:txBody>
                  <a:tcPr anchor="ctr"/>
                </a:tc>
                <a:extLst>
                  <a:ext uri="{0D108BD9-81ED-4DB2-BD59-A6C34878D82A}">
                    <a16:rowId xmlns:a16="http://schemas.microsoft.com/office/drawing/2014/main" val="1138904358"/>
                  </a:ext>
                </a:extLst>
              </a:tr>
              <a:tr h="248456">
                <a:tc>
                  <a:txBody>
                    <a:bodyPr/>
                    <a:lstStyle/>
                    <a:p>
                      <a:pPr>
                        <a:lnSpc>
                          <a:spcPct val="100000"/>
                        </a:lnSpc>
                        <a:spcBef>
                          <a:spcPts val="0"/>
                        </a:spcBef>
                        <a:spcAft>
                          <a:spcPts val="0"/>
                        </a:spcAft>
                      </a:pPr>
                      <a:r>
                        <a:rPr lang="en-US" sz="1300" dirty="0">
                          <a:latin typeface="Arial" panose="020B0604020202020204" pitchFamily="34" charset="0"/>
                          <a:cs typeface="Arial" panose="020B0604020202020204" pitchFamily="34" charset="0"/>
                        </a:rPr>
                        <a:t>Pricing*</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solidFill>
                      <a:srgbClr val="D1D1D1"/>
                    </a:solidFill>
                  </a:tcPr>
                </a:tc>
                <a:tc gridSpan="4">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July 23, 2024</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81497699"/>
                  </a:ext>
                </a:extLst>
              </a:tr>
              <a:tr h="248456">
                <a:tc>
                  <a:txBody>
                    <a:bodyPr/>
                    <a:lstStyle/>
                    <a:p>
                      <a:pPr>
                        <a:lnSpc>
                          <a:spcPct val="100000"/>
                        </a:lnSpc>
                        <a:spcBef>
                          <a:spcPts val="0"/>
                        </a:spcBef>
                        <a:spcAft>
                          <a:spcPts val="0"/>
                        </a:spcAft>
                      </a:pPr>
                      <a:r>
                        <a:rPr lang="en-US" sz="1300" dirty="0">
                          <a:latin typeface="Arial" panose="020B0604020202020204" pitchFamily="34" charset="0"/>
                          <a:cs typeface="Arial" panose="020B0604020202020204" pitchFamily="34" charset="0"/>
                        </a:rPr>
                        <a:t>Closing* </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solidFill>
                      <a:srgbClr val="D1D1D1"/>
                    </a:solidFill>
                  </a:tcPr>
                </a:tc>
                <a:tc gridSpan="4">
                  <a:txBody>
                    <a:bodyPr/>
                    <a:lstStyle/>
                    <a:p>
                      <a:pPr marL="0" indent="0" algn="ctr">
                        <a:lnSpc>
                          <a:spcPct val="100000"/>
                        </a:lnSpc>
                        <a:spcBef>
                          <a:spcPts val="0"/>
                        </a:spcBef>
                        <a:spcAft>
                          <a:spcPts val="0"/>
                        </a:spcAft>
                        <a:buFont typeface="Arial" panose="020B0604020202020204" pitchFamily="34" charset="0"/>
                        <a:buNone/>
                      </a:pPr>
                      <a:r>
                        <a:rPr lang="en-US" sz="1300" dirty="0">
                          <a:latin typeface="Arial" panose="020B0604020202020204" pitchFamily="34" charset="0"/>
                          <a:cs typeface="Arial" panose="020B0604020202020204" pitchFamily="34" charset="0"/>
                        </a:rPr>
                        <a:t>July 30, 2024</a:t>
                      </a:r>
                    </a:p>
                  </a:txBody>
                  <a:tcPr anchor="ctr">
                    <a:lnT w="12700" cap="flat" cmpd="sng" algn="ctr">
                      <a:solidFill>
                        <a:srgbClr val="E4E0DA"/>
                      </a:solidFill>
                      <a:prstDash val="solid"/>
                      <a:round/>
                      <a:headEnd type="none" w="med" len="med"/>
                      <a:tailEnd type="none" w="med" len="med"/>
                    </a:lnT>
                    <a:lnB w="12700" cap="flat" cmpd="sng" algn="ctr">
                      <a:solidFill>
                        <a:srgbClr val="E4E0DA"/>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3623441"/>
                  </a:ext>
                </a:extLst>
              </a:tr>
            </a:tbl>
          </a:graphicData>
        </a:graphic>
      </p:graphicFrame>
      <p:sp>
        <p:nvSpPr>
          <p:cNvPr id="4" name="TextBox 3">
            <a:extLst>
              <a:ext uri="{FF2B5EF4-FFF2-40B4-BE49-F238E27FC236}">
                <a16:creationId xmlns:a16="http://schemas.microsoft.com/office/drawing/2014/main" id="{D9EAEC6B-1361-495F-822D-AE9301EE9EF1}"/>
              </a:ext>
            </a:extLst>
          </p:cNvPr>
          <p:cNvSpPr txBox="1"/>
          <p:nvPr/>
        </p:nvSpPr>
        <p:spPr>
          <a:xfrm>
            <a:off x="402292" y="6480584"/>
            <a:ext cx="3021806" cy="246221"/>
          </a:xfrm>
          <a:prstGeom prst="rect">
            <a:avLst/>
          </a:prstGeom>
          <a:noFill/>
        </p:spPr>
        <p:txBody>
          <a:bodyPr wrap="square" rtlCol="0">
            <a:spAutoFit/>
          </a:bodyPr>
          <a:lstStyle/>
          <a:p>
            <a:r>
              <a:rPr lang="en-US" sz="1000" i="1" dirty="0">
                <a:solidFill>
                  <a:srgbClr val="006224"/>
                </a:solidFill>
                <a:latin typeface="Arial" panose="020B0604020202020204" pitchFamily="34" charset="0"/>
                <a:cs typeface="Arial" panose="020B0604020202020204" pitchFamily="34" charset="0"/>
              </a:rPr>
              <a:t>* Preliminary, subject to change.</a:t>
            </a:r>
          </a:p>
        </p:txBody>
      </p:sp>
      <p:graphicFrame>
        <p:nvGraphicFramePr>
          <p:cNvPr id="2" name="Table 1">
            <a:extLst>
              <a:ext uri="{FF2B5EF4-FFF2-40B4-BE49-F238E27FC236}">
                <a16:creationId xmlns:a16="http://schemas.microsoft.com/office/drawing/2014/main" id="{814A92AE-6EA5-E468-006E-222EE71D0BD7}"/>
              </a:ext>
            </a:extLst>
          </p:cNvPr>
          <p:cNvGraphicFramePr>
            <a:graphicFrameLocks noGrp="1"/>
          </p:cNvGraphicFramePr>
          <p:nvPr>
            <p:extLst>
              <p:ext uri="{D42A27DB-BD31-4B8C-83A1-F6EECF244321}">
                <p14:modId xmlns:p14="http://schemas.microsoft.com/office/powerpoint/2010/main" val="67347741"/>
              </p:ext>
            </p:extLst>
          </p:nvPr>
        </p:nvGraphicFramePr>
        <p:xfrm>
          <a:off x="308826" y="387927"/>
          <a:ext cx="9161746" cy="457200"/>
        </p:xfrm>
        <a:graphic>
          <a:graphicData uri="http://schemas.openxmlformats.org/drawingml/2006/table">
            <a:tbl>
              <a:tblPr firstRow="1" bandRow="1">
                <a:tableStyleId>{5C22544A-7EE6-4342-B048-85BDC9FD1C3A}</a:tableStyleId>
              </a:tblPr>
              <a:tblGrid>
                <a:gridCol w="3770255">
                  <a:extLst>
                    <a:ext uri="{9D8B030D-6E8A-4147-A177-3AD203B41FA5}">
                      <a16:colId xmlns:a16="http://schemas.microsoft.com/office/drawing/2014/main" val="3776042927"/>
                    </a:ext>
                  </a:extLst>
                </a:gridCol>
                <a:gridCol w="5391491">
                  <a:extLst>
                    <a:ext uri="{9D8B030D-6E8A-4147-A177-3AD203B41FA5}">
                      <a16:colId xmlns:a16="http://schemas.microsoft.com/office/drawing/2014/main" val="1908265702"/>
                    </a:ext>
                  </a:extLst>
                </a:gridCol>
              </a:tblGrid>
              <a:tr h="370840">
                <a:tc>
                  <a:txBody>
                    <a:bodyPr/>
                    <a:lstStyle/>
                    <a:p>
                      <a:r>
                        <a:rPr lang="en-US" sz="2400" dirty="0">
                          <a:solidFill>
                            <a:srgbClr val="8BC34A"/>
                          </a:solidFill>
                          <a:latin typeface="Arial" panose="020B0604020202020204" pitchFamily="34" charset="0"/>
                          <a:cs typeface="Arial" panose="020B0604020202020204" pitchFamily="34" charset="0"/>
                        </a:rPr>
                        <a:t>Transaction Summary</a:t>
                      </a:r>
                    </a:p>
                  </a:txBody>
                  <a:tcPr anchor="ctr">
                    <a:lnR w="12700" cap="flat" cmpd="sng" algn="ctr">
                      <a:noFill/>
                      <a:prstDash val="solid"/>
                      <a:round/>
                      <a:headEnd type="none" w="med" len="med"/>
                      <a:tailEnd type="none" w="med" len="med"/>
                    </a:lnR>
                    <a:noFill/>
                  </a:tcPr>
                </a:tc>
                <a:tc>
                  <a:txBody>
                    <a:bodyPr/>
                    <a:lstStyle/>
                    <a:p>
                      <a:endParaRPr lang="en-US" sz="2400" b="0" dirty="0">
                        <a:solidFill>
                          <a:srgbClr val="275317"/>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81036703"/>
                  </a:ext>
                </a:extLst>
              </a:tr>
            </a:tbl>
          </a:graphicData>
        </a:graphic>
      </p:graphicFrame>
    </p:spTree>
    <p:extLst>
      <p:ext uri="{BB962C8B-B14F-4D97-AF65-F5344CB8AC3E}">
        <p14:creationId xmlns:p14="http://schemas.microsoft.com/office/powerpoint/2010/main" val="3845701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79BCB6-189C-4472-E6CF-6B74992675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8872" y="107625"/>
            <a:ext cx="1539706" cy="1538680"/>
          </a:xfrm>
          <a:prstGeom prst="rect">
            <a:avLst/>
          </a:prstGeom>
        </p:spPr>
      </p:pic>
      <p:sp>
        <p:nvSpPr>
          <p:cNvPr id="6" name="Title 1">
            <a:extLst>
              <a:ext uri="{FF2B5EF4-FFF2-40B4-BE49-F238E27FC236}">
                <a16:creationId xmlns:a16="http://schemas.microsoft.com/office/drawing/2014/main" id="{FB34FBDD-4CF6-1E12-1189-B5B6E7C4E8EC}"/>
              </a:ext>
            </a:extLst>
          </p:cNvPr>
          <p:cNvSpPr txBox="1">
            <a:spLocks/>
          </p:cNvSpPr>
          <p:nvPr/>
        </p:nvSpPr>
        <p:spPr>
          <a:xfrm>
            <a:off x="1418063" y="2573066"/>
            <a:ext cx="10515600" cy="1353475"/>
          </a:xfrm>
          <a:prstGeom prst="rect">
            <a:avLst/>
          </a:prstGeom>
          <a:effectLst>
            <a:outerShdw blurRad="50800" dist="38100" dir="2700000" algn="tl" rotWithShape="0">
              <a:prstClr val="black">
                <a:alpha val="40000"/>
              </a:prstClr>
            </a:outerShdw>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4400" b="0" kern="1200">
                <a:solidFill>
                  <a:schemeClr val="bg1"/>
                </a:solidFill>
                <a:latin typeface="Helvectia"/>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5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Overview of the Authority</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5500" b="0" i="0" u="none" strike="noStrike" kern="1200" cap="none" spc="0" normalizeH="0" baseline="0" noProof="0" dirty="0">
              <a:ln>
                <a:noFill/>
              </a:ln>
              <a:solidFill>
                <a:prstClr val="white"/>
              </a:solidFill>
              <a:effectLst/>
              <a:uLnTx/>
              <a:uFillTx/>
              <a:latin typeface="Helvectia"/>
              <a:ea typeface="+mj-ea"/>
              <a:cs typeface="+mj-cs"/>
            </a:endParaRPr>
          </a:p>
        </p:txBody>
      </p:sp>
    </p:spTree>
    <p:extLst>
      <p:ext uri="{BB962C8B-B14F-4D97-AF65-F5344CB8AC3E}">
        <p14:creationId xmlns:p14="http://schemas.microsoft.com/office/powerpoint/2010/main" val="416010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A17BB2F-455B-89E0-3F83-0CAF4B7D81BD}"/>
              </a:ext>
            </a:extLst>
          </p:cNvPr>
          <p:cNvSpPr txBox="1">
            <a:spLocks/>
          </p:cNvSpPr>
          <p:nvPr/>
        </p:nvSpPr>
        <p:spPr>
          <a:xfrm>
            <a:off x="735829" y="1330610"/>
            <a:ext cx="5360172" cy="5173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224"/>
                </a:solidFill>
                <a:latin typeface="Helvectia"/>
                <a:ea typeface="+mn-ea"/>
                <a:cs typeface="Helvetica"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ctia"/>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ctia"/>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ctia"/>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cti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5000"/>
              </a:lnSpc>
              <a:spcBef>
                <a:spcPts val="0"/>
              </a:spcBef>
              <a:spcAft>
                <a:spcPts val="1800"/>
              </a:spcAft>
              <a:buClrTx/>
              <a:buSzTx/>
              <a:buNone/>
              <a:tabLst/>
              <a:defRPr/>
            </a:pPr>
            <a:r>
              <a:rPr kumimoji="0" lang="en-US" sz="2600" b="1" i="0" u="none" strike="noStrike" kern="1200" cap="none" spc="0" normalizeH="0" baseline="0" noProof="0" dirty="0">
                <a:ln>
                  <a:noFill/>
                </a:ln>
                <a:solidFill>
                  <a:srgbClr val="275937"/>
                </a:solidFill>
                <a:effectLst/>
                <a:uLnTx/>
                <a:uFillTx/>
                <a:latin typeface="Arial" panose="020B0604020202020204" pitchFamily="34" charset="0"/>
                <a:cs typeface="Arial" panose="020B0604020202020204" pitchFamily="34" charset="0"/>
              </a:rPr>
              <a:t>“Santee Cooper”</a:t>
            </a:r>
          </a:p>
          <a:p>
            <a:pPr marL="0" marR="0" lvl="0" indent="0" algn="ctr" defTabSz="914400" rtl="0" eaLnBrk="1" fontAlgn="auto" latinLnBrk="0" hangingPunct="1">
              <a:lnSpc>
                <a:spcPct val="95000"/>
              </a:lnSpc>
              <a:spcBef>
                <a:spcPts val="0"/>
              </a:spcBef>
              <a:buClrTx/>
              <a:buSzTx/>
              <a:buNone/>
              <a:tabLst/>
              <a:defRPr/>
            </a:pPr>
            <a:endParaRPr kumimoji="0" lang="en-US" sz="26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endParaRPr>
          </a:p>
          <a:p>
            <a:pPr marL="228600" marR="0" lvl="0" indent="-228600" algn="just" defTabSz="914400" rtl="0" eaLnBrk="1" fontAlgn="auto" latinLnBrk="0" hangingPunct="1">
              <a:lnSpc>
                <a:spcPct val="95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South Carolina’s state-owned electric and water utility, created in 1934</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28600" marR="0" lvl="0" indent="-228600" algn="just" defTabSz="914400" rtl="0" eaLnBrk="1" fontAlgn="auto" latinLnBrk="0" hangingPunct="1">
              <a:lnSpc>
                <a:spcPct val="95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One of the nation’s largest public power utilities with assets of $12.1 billion and owned system summer capacity of 5,163 MW</a:t>
            </a:r>
          </a:p>
          <a:p>
            <a:pPr marL="228600" marR="0" lvl="0" indent="-228600" algn="just" defTabSz="914400" rtl="0" eaLnBrk="1" fontAlgn="auto" latinLnBrk="0" hangingPunct="1">
              <a:lnSpc>
                <a:spcPct val="95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source of electricity for approximately 2 million people across South Carolina, and provides wholesale water to more than 210,000 people</a:t>
            </a:r>
          </a:p>
          <a:p>
            <a:pPr marL="228600" marR="0" lvl="0" indent="-228600" algn="l" defTabSz="914400" rtl="0" eaLnBrk="1" fontAlgn="auto" latinLnBrk="0" hangingPunct="1">
              <a:lnSpc>
                <a:spcPct val="80000"/>
              </a:lnSpc>
              <a:spcBef>
                <a:spcPct val="5000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26" name="Picture 2" descr="Honoring 80 Years of Santee Cooper Power Generation">
            <a:extLst>
              <a:ext uri="{FF2B5EF4-FFF2-40B4-BE49-F238E27FC236}">
                <a16:creationId xmlns:a16="http://schemas.microsoft.com/office/drawing/2014/main" id="{30E1DDC6-9581-BFC8-7035-277B61047F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939" y="1847718"/>
            <a:ext cx="3235302" cy="2217979"/>
          </a:xfrm>
          <a:prstGeom prst="rect">
            <a:avLst/>
          </a:prstGeom>
          <a:noFill/>
          <a:ln w="47625">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A638BF9-4645-2967-0C09-101AE3328FC5}"/>
              </a:ext>
            </a:extLst>
          </p:cNvPr>
          <p:cNvSpPr txBox="1"/>
          <p:nvPr/>
        </p:nvSpPr>
        <p:spPr>
          <a:xfrm>
            <a:off x="9576921" y="2229605"/>
            <a:ext cx="1879250" cy="1015663"/>
          </a:xfrm>
          <a:prstGeom prst="rect">
            <a:avLst/>
          </a:prstGeom>
          <a:noFill/>
        </p:spPr>
        <p:txBody>
          <a:bodyPr wrap="square" rtlCol="0">
            <a:spAutoFit/>
          </a:bodyPr>
          <a:lstStyle/>
          <a:p>
            <a:pPr algn="ctr"/>
            <a:r>
              <a:rPr lang="en-US" sz="2000" b="1" dirty="0">
                <a:solidFill>
                  <a:srgbClr val="275937"/>
                </a:solidFill>
                <a:latin typeface="Arial" panose="020B0604020202020204" pitchFamily="34" charset="0"/>
                <a:cs typeface="Arial" panose="020B0604020202020204" pitchFamily="34" charset="0"/>
              </a:rPr>
              <a:t>Jefferies Hydroelectric Station</a:t>
            </a:r>
          </a:p>
        </p:txBody>
      </p:sp>
      <p:sp>
        <p:nvSpPr>
          <p:cNvPr id="3" name="TextBox 2">
            <a:extLst>
              <a:ext uri="{FF2B5EF4-FFF2-40B4-BE49-F238E27FC236}">
                <a16:creationId xmlns:a16="http://schemas.microsoft.com/office/drawing/2014/main" id="{B6654B66-C4E9-7483-9594-971270987066}"/>
              </a:ext>
            </a:extLst>
          </p:cNvPr>
          <p:cNvSpPr txBox="1"/>
          <p:nvPr/>
        </p:nvSpPr>
        <p:spPr>
          <a:xfrm>
            <a:off x="6450079" y="4549745"/>
            <a:ext cx="1879250" cy="1015663"/>
          </a:xfrm>
          <a:prstGeom prst="rect">
            <a:avLst/>
          </a:prstGeom>
          <a:noFill/>
        </p:spPr>
        <p:txBody>
          <a:bodyPr wrap="square" rtlCol="0">
            <a:spAutoFit/>
          </a:bodyPr>
          <a:lstStyle/>
          <a:p>
            <a:pPr algn="ctr"/>
            <a:r>
              <a:rPr lang="en-US" sz="2000" b="1" dirty="0">
                <a:solidFill>
                  <a:srgbClr val="275937"/>
                </a:solidFill>
                <a:latin typeface="Arial" panose="020B0604020202020204" pitchFamily="34" charset="0"/>
                <a:cs typeface="Arial" panose="020B0604020202020204" pitchFamily="34" charset="0"/>
              </a:rPr>
              <a:t>Rainey Generating Station</a:t>
            </a:r>
          </a:p>
        </p:txBody>
      </p:sp>
      <p:graphicFrame>
        <p:nvGraphicFramePr>
          <p:cNvPr id="4" name="Table 3">
            <a:extLst>
              <a:ext uri="{FF2B5EF4-FFF2-40B4-BE49-F238E27FC236}">
                <a16:creationId xmlns:a16="http://schemas.microsoft.com/office/drawing/2014/main" id="{B00951E6-3F1D-8B70-DEBE-496DCBECA111}"/>
              </a:ext>
            </a:extLst>
          </p:cNvPr>
          <p:cNvGraphicFramePr>
            <a:graphicFrameLocks noGrp="1"/>
          </p:cNvGraphicFramePr>
          <p:nvPr>
            <p:extLst>
              <p:ext uri="{D42A27DB-BD31-4B8C-83A1-F6EECF244321}">
                <p14:modId xmlns:p14="http://schemas.microsoft.com/office/powerpoint/2010/main" val="3218616337"/>
              </p:ext>
            </p:extLst>
          </p:nvPr>
        </p:nvGraphicFramePr>
        <p:xfrm>
          <a:off x="273577" y="188504"/>
          <a:ext cx="8869680" cy="704088"/>
        </p:xfrm>
        <a:graphic>
          <a:graphicData uri="http://schemas.openxmlformats.org/drawingml/2006/table">
            <a:tbl>
              <a:tblPr firstRow="1" bandRow="1">
                <a:tableStyleId>{5C22544A-7EE6-4342-B048-85BDC9FD1C3A}</a:tableStyleId>
              </a:tblPr>
              <a:tblGrid>
                <a:gridCol w="2172826">
                  <a:extLst>
                    <a:ext uri="{9D8B030D-6E8A-4147-A177-3AD203B41FA5}">
                      <a16:colId xmlns:a16="http://schemas.microsoft.com/office/drawing/2014/main" val="3776042927"/>
                    </a:ext>
                  </a:extLst>
                </a:gridCol>
                <a:gridCol w="6696854">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The Authority</a:t>
                      </a:r>
                    </a:p>
                  </a:txBody>
                  <a:tcPr anchor="ctr">
                    <a:lnR w="12700" cap="flat" cmpd="sng" algn="ctr">
                      <a:solidFill>
                        <a:srgbClr val="275317"/>
                      </a:solidFill>
                      <a:prstDash val="solid"/>
                      <a:round/>
                      <a:headEnd type="none" w="med" len="med"/>
                      <a:tailEnd type="none" w="med" len="med"/>
                    </a:lnR>
                    <a:noFill/>
                  </a:tcPr>
                </a:tc>
                <a:tc>
                  <a:txBody>
                    <a:bodyPr/>
                    <a:lstStyle/>
                    <a:p>
                      <a:r>
                        <a:rPr lang="en-US" sz="2400" b="0" dirty="0">
                          <a:solidFill>
                            <a:srgbClr val="275317"/>
                          </a:solidFill>
                          <a:latin typeface="Arial" panose="020B0604020202020204" pitchFamily="34" charset="0"/>
                          <a:cs typeface="Arial" panose="020B0604020202020204" pitchFamily="34" charset="0"/>
                        </a:rPr>
                        <a:t>Overview</a:t>
                      </a:r>
                      <a:endParaRPr lang="en-US" sz="2400" b="0" strike="dblStrike" baseline="0" dirty="0">
                        <a:solidFill>
                          <a:srgbClr val="275317"/>
                        </a:solidFill>
                        <a:latin typeface="Arial" panose="020B0604020202020204" pitchFamily="34" charset="0"/>
                        <a:cs typeface="Arial" panose="020B0604020202020204" pitchFamily="34" charset="0"/>
                      </a:endParaRPr>
                    </a:p>
                  </a:txBody>
                  <a:tcPr anchor="ctr">
                    <a:lnL w="12700" cap="flat" cmpd="sng" algn="ctr">
                      <a:solidFill>
                        <a:srgbClr val="275317"/>
                      </a:solidFill>
                      <a:prstDash val="solid"/>
                      <a:round/>
                      <a:headEnd type="none" w="med" len="med"/>
                      <a:tailEnd type="none" w="med" len="med"/>
                    </a:lnL>
                    <a:noFill/>
                  </a:tcPr>
                </a:tc>
                <a:extLst>
                  <a:ext uri="{0D108BD9-81ED-4DB2-BD59-A6C34878D82A}">
                    <a16:rowId xmlns:a16="http://schemas.microsoft.com/office/drawing/2014/main" val="4081036703"/>
                  </a:ext>
                </a:extLst>
              </a:tr>
            </a:tbl>
          </a:graphicData>
        </a:graphic>
      </p:graphicFrame>
      <p:pic>
        <p:nvPicPr>
          <p:cNvPr id="6" name="Picture 2" descr="JOHN S. RAINEY GENERATING STATION">
            <a:extLst>
              <a:ext uri="{FF2B5EF4-FFF2-40B4-BE49-F238E27FC236}">
                <a16:creationId xmlns:a16="http://schemas.microsoft.com/office/drawing/2014/main" id="{610AEC97-A481-8D2D-7153-FF6CC322A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8046" y="3729316"/>
            <a:ext cx="3480211" cy="2606799"/>
          </a:xfrm>
          <a:prstGeom prst="rect">
            <a:avLst/>
          </a:prstGeom>
          <a:ln w="47625">
            <a:solidFill>
              <a:schemeClr val="accent6">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77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AB6E92A7-1145-CE24-EE0D-AC2EAC4381FA}"/>
              </a:ext>
            </a:extLst>
          </p:cNvPr>
          <p:cNvGraphicFramePr>
            <a:graphicFrameLocks noGrp="1"/>
          </p:cNvGraphicFramePr>
          <p:nvPr>
            <p:extLst>
              <p:ext uri="{D42A27DB-BD31-4B8C-83A1-F6EECF244321}">
                <p14:modId xmlns:p14="http://schemas.microsoft.com/office/powerpoint/2010/main" val="1635806476"/>
              </p:ext>
            </p:extLst>
          </p:nvPr>
        </p:nvGraphicFramePr>
        <p:xfrm>
          <a:off x="661481" y="1213264"/>
          <a:ext cx="10692319" cy="4865554"/>
        </p:xfrm>
        <a:graphic>
          <a:graphicData uri="http://schemas.openxmlformats.org/drawingml/2006/table">
            <a:tbl>
              <a:tblPr firstRow="1" bandRow="1">
                <a:tableStyleId>{5C22544A-7EE6-4342-B048-85BDC9FD1C3A}</a:tableStyleId>
              </a:tblPr>
              <a:tblGrid>
                <a:gridCol w="2632591">
                  <a:extLst>
                    <a:ext uri="{9D8B030D-6E8A-4147-A177-3AD203B41FA5}">
                      <a16:colId xmlns:a16="http://schemas.microsoft.com/office/drawing/2014/main" val="2985750529"/>
                    </a:ext>
                  </a:extLst>
                </a:gridCol>
                <a:gridCol w="2686576">
                  <a:extLst>
                    <a:ext uri="{9D8B030D-6E8A-4147-A177-3AD203B41FA5}">
                      <a16:colId xmlns:a16="http://schemas.microsoft.com/office/drawing/2014/main" val="1851397508"/>
                    </a:ext>
                  </a:extLst>
                </a:gridCol>
                <a:gridCol w="2686576">
                  <a:extLst>
                    <a:ext uri="{9D8B030D-6E8A-4147-A177-3AD203B41FA5}">
                      <a16:colId xmlns:a16="http://schemas.microsoft.com/office/drawing/2014/main" val="2410114667"/>
                    </a:ext>
                  </a:extLst>
                </a:gridCol>
                <a:gridCol w="2686576">
                  <a:extLst>
                    <a:ext uri="{9D8B030D-6E8A-4147-A177-3AD203B41FA5}">
                      <a16:colId xmlns:a16="http://schemas.microsoft.com/office/drawing/2014/main" val="1680419696"/>
                    </a:ext>
                  </a:extLst>
                </a:gridCol>
              </a:tblGrid>
              <a:tr h="878034">
                <a:tc>
                  <a:txBody>
                    <a:bodyPr/>
                    <a:lstStyle/>
                    <a:p>
                      <a:pPr algn="ctr"/>
                      <a:r>
                        <a:rPr lang="en-US" sz="1800" b="1" kern="1200" dirty="0">
                          <a:solidFill>
                            <a:schemeClr val="accent3"/>
                          </a:solidFill>
                          <a:latin typeface="Arial" panose="020B0604020202020204" pitchFamily="34" charset="0"/>
                          <a:ea typeface="+mn-ea"/>
                          <a:cs typeface="Arial" panose="020B0604020202020204" pitchFamily="34" charset="0"/>
                        </a:rPr>
                        <a:t>Stable Operating Profile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b="1" kern="1200" dirty="0">
                          <a:solidFill>
                            <a:schemeClr val="accent3"/>
                          </a:solidFill>
                          <a:latin typeface="Arial" panose="020B0604020202020204" pitchFamily="34" charset="0"/>
                          <a:ea typeface="+mn-ea"/>
                          <a:cs typeface="Arial" panose="020B0604020202020204" pitchFamily="34" charset="0"/>
                        </a:rPr>
                        <a:t>Rate Freeze Concludes in January 2025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algn="ctr"/>
                      <a:r>
                        <a:rPr lang="en-US" sz="1800" b="1" dirty="0">
                          <a:solidFill>
                            <a:schemeClr val="accent3"/>
                          </a:solidFill>
                          <a:latin typeface="Arial" panose="020B0604020202020204" pitchFamily="34" charset="0"/>
                          <a:cs typeface="Arial" panose="020B0604020202020204" pitchFamily="34" charset="0"/>
                        </a:rPr>
                        <a:t>Positioned For</a:t>
                      </a:r>
                      <a:br>
                        <a:rPr lang="en-US" sz="1800" b="1" dirty="0">
                          <a:solidFill>
                            <a:schemeClr val="accent3"/>
                          </a:solidFill>
                          <a:latin typeface="Arial" panose="020B0604020202020204" pitchFamily="34" charset="0"/>
                          <a:cs typeface="Arial" panose="020B0604020202020204" pitchFamily="34" charset="0"/>
                        </a:rPr>
                      </a:br>
                      <a:r>
                        <a:rPr lang="en-US" sz="1800" b="1" dirty="0">
                          <a:solidFill>
                            <a:schemeClr val="accent3"/>
                          </a:solidFill>
                          <a:latin typeface="Arial" panose="020B0604020202020204" pitchFamily="34" charset="0"/>
                          <a:cs typeface="Arial" panose="020B0604020202020204" pitchFamily="34" charset="0"/>
                        </a:rPr>
                        <a:t>The Future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b="1" kern="1200" dirty="0">
                          <a:solidFill>
                            <a:schemeClr val="accent3"/>
                          </a:solidFill>
                          <a:latin typeface="Arial" panose="020B0604020202020204" pitchFamily="34" charset="0"/>
                          <a:ea typeface="+mn-ea"/>
                          <a:cs typeface="Arial" panose="020B0604020202020204" pitchFamily="34" charset="0"/>
                        </a:rPr>
                        <a:t>Strong Financial Metrics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1D1D1"/>
                    </a:solidFill>
                  </a:tcPr>
                </a:tc>
                <a:extLst>
                  <a:ext uri="{0D108BD9-81ED-4DB2-BD59-A6C34878D82A}">
                    <a16:rowId xmlns:a16="http://schemas.microsoft.com/office/drawing/2014/main" val="2974116376"/>
                  </a:ext>
                </a:extLst>
              </a:tr>
              <a:tr h="395115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 State of South Carolina’s population is growing, resulting in additional load growth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2023 sales of 26,185 GWh and peak load of 4,940 MW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Strong and experienced management team with 125 years of combined utility experience; Jimmy </a:t>
                      </a:r>
                      <a:r>
                        <a:rPr lang="en-US" sz="1200" dirty="0" err="1">
                          <a:latin typeface="Arial" panose="020B0604020202020204" pitchFamily="34" charset="0"/>
                          <a:cs typeface="Arial" panose="020B0604020202020204" pitchFamily="34" charset="0"/>
                        </a:rPr>
                        <a:t>Staton</a:t>
                      </a:r>
                      <a:r>
                        <a:rPr lang="en-US" sz="1200" dirty="0">
                          <a:latin typeface="Arial" panose="020B0604020202020204" pitchFamily="34" charset="0"/>
                          <a:cs typeface="Arial" panose="020B0604020202020204" pitchFamily="34" charset="0"/>
                        </a:rPr>
                        <a:t> has served as President and CEO since March 1, 2022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Mix of wholesale, direct industrial and direct retail customers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The Authority directly or through wholesale customers serves approximately 2 million South Carolinians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Arial" panose="020B0604020202020204" pitchFamily="34" charset="0"/>
                          <a:ea typeface="+mn-ea"/>
                          <a:cs typeface="Arial" panose="020B0604020202020204" pitchFamily="34" charset="0"/>
                        </a:rPr>
                        <a:t>The Authority’s Board of Directors has autonomous rate setting authority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Board received proposed rate changes for retail customers and approved a public comment process.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If approved, rates will be implemented in April 2025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DADADA">
                              <a:lumMod val="10000"/>
                            </a:srgbClr>
                          </a:solidFill>
                          <a:effectLst/>
                          <a:uLnTx/>
                          <a:uFillTx/>
                          <a:latin typeface="Arial" panose="020B0604020202020204" pitchFamily="34" charset="0"/>
                          <a:ea typeface="ＭＳ Ｐゴシック" pitchFamily="34" charset="-128"/>
                          <a:cs typeface="Arial" panose="020B0604020202020204" pitchFamily="34" charset="0"/>
                        </a:rPr>
                        <a:t>Automatic pass-through rate adjustments will be reinstated January 2025</a:t>
                      </a:r>
                      <a:endParaRPr lang="en-US" sz="1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lumMod val="90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Arial" panose="020B0604020202020204" pitchFamily="34" charset="0"/>
                          <a:ea typeface="+mn-ea"/>
                          <a:cs typeface="Arial" panose="020B0604020202020204" pitchFamily="34" charset="0"/>
                        </a:rPr>
                        <a:t>Authority has a diversified Power Supply portfolio comprised of  nuclear, coal, gas, hydro, solar, and landfill gas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Arial" panose="020B0604020202020204" pitchFamily="34" charset="0"/>
                          <a:ea typeface="+mn-ea"/>
                          <a:cs typeface="Arial" panose="020B0604020202020204" pitchFamily="34" charset="0"/>
                        </a:rPr>
                        <a:t>Integrated Resource Plan (IRP) was unanimously approved by the Public Service Commission in March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Arial" panose="020B0604020202020204" pitchFamily="34" charset="0"/>
                          <a:ea typeface="+mn-ea"/>
                          <a:cs typeface="Arial" panose="020B0604020202020204" pitchFamily="34" charset="0"/>
                        </a:rPr>
                        <a:t>Preferred IRP Plan includes additional solar, retirement of Winyah Generating Station, new baseload natural gas and peaking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dk1"/>
                        </a:solidFill>
                        <a:effectLst/>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dk1"/>
                          </a:solidFill>
                          <a:effectLst/>
                          <a:latin typeface="Arial" panose="020B0604020202020204" pitchFamily="34" charset="0"/>
                          <a:ea typeface="+mn-ea"/>
                          <a:cs typeface="Arial" panose="020B0604020202020204" pitchFamily="34" charset="0"/>
                        </a:rPr>
                        <a:t>Additional resource planning is underway to address updated load forecast which shows significant increase since initial IRP</a:t>
                      </a:r>
                      <a:endParaRPr lang="en-US" sz="12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latin typeface="Arial" panose="020B0604020202020204" pitchFamily="34" charset="0"/>
                          <a:cs typeface="Arial" panose="020B0604020202020204" pitchFamily="34" charset="0"/>
                        </a:rPr>
                        <a:t>2023 Results stronger than initial budget projections: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a:latin typeface="Arial" panose="020B0604020202020204" pitchFamily="34" charset="0"/>
                          <a:cs typeface="Arial" panose="020B0604020202020204" pitchFamily="34" charset="0"/>
                        </a:rPr>
                        <a:t>1.13x Debt Service Coverage</a:t>
                      </a:r>
                      <a:r>
                        <a:rPr lang="en-US" sz="1200" b="0" i="0" baseline="30000" dirty="0">
                          <a:latin typeface="Arial" panose="020B0604020202020204" pitchFamily="34" charset="0"/>
                          <a:cs typeface="Arial" panose="020B0604020202020204" pitchFamily="34" charset="0"/>
                        </a:rPr>
                        <a:t>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baseline="0" dirty="0">
                          <a:latin typeface="Arial" panose="020B0604020202020204" pitchFamily="34" charset="0"/>
                          <a:cs typeface="Arial" panose="020B0604020202020204" pitchFamily="34" charset="0"/>
                        </a:rPr>
                        <a:t>106 Days Cash on Hand</a:t>
                      </a:r>
                      <a:r>
                        <a:rPr lang="en-US" sz="1200" b="0" i="0" baseline="30000" dirty="0">
                          <a:latin typeface="Arial" panose="020B0604020202020204" pitchFamily="34" charset="0"/>
                          <a:cs typeface="Arial" panose="020B0604020202020204" pitchFamily="34" charset="0"/>
                        </a:rPr>
                        <a:t>2</a:t>
                      </a:r>
                      <a:r>
                        <a:rPr lang="en-US" sz="1200" b="0" i="0" baseline="0" dirty="0">
                          <a:latin typeface="Arial" panose="020B0604020202020204" pitchFamily="34" charset="0"/>
                          <a:cs typeface="Arial" panose="020B0604020202020204" pitchFamily="34" charset="0"/>
                        </a:rPr>
                        <a:t>; 227 Days of Liquidity</a:t>
                      </a:r>
                      <a:r>
                        <a:rPr lang="en-US" sz="1200" b="0" i="0" baseline="30000" dirty="0">
                          <a:latin typeface="Arial" panose="020B0604020202020204" pitchFamily="34" charset="0"/>
                          <a:cs typeface="Arial" panose="020B0604020202020204" pitchFamily="34" charset="0"/>
                        </a:rPr>
                        <a:t>3</a:t>
                      </a:r>
                      <a:endParaRPr lang="en-US" sz="1200" b="0" i="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baseline="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Fuel Risk Management</a:t>
                      </a:r>
                      <a:r>
                        <a:rPr lang="en-US" sz="1200" baseline="30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n-US" sz="1200" dirty="0">
                          <a:latin typeface="Arial" panose="020B0604020202020204" pitchFamily="34" charset="0"/>
                          <a:cs typeface="Arial" panose="020B0604020202020204" pitchFamily="34" charset="0"/>
                        </a:rPr>
                        <a:t>95% of the System’s MWh needs and 90% of the costs are hedged for the balance of 2024</a:t>
                      </a:r>
                    </a:p>
                    <a:p>
                      <a:pPr marL="0" indent="0" algn="l">
                        <a:buFont typeface="Arial" panose="020B0604020202020204" pitchFamily="34" charset="0"/>
                        <a:buNone/>
                      </a:pPr>
                      <a:endParaRPr lang="en-US" sz="12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200" dirty="0">
                          <a:latin typeface="Arial" panose="020B0604020202020204" pitchFamily="34" charset="0"/>
                          <a:cs typeface="Arial" panose="020B0604020202020204" pitchFamily="34" charset="0"/>
                        </a:rPr>
                        <a:t>Substantial levels of coal on the ground (135 days based on average daily burns)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1D1D1"/>
                    </a:solidFill>
                  </a:tcPr>
                </a:tc>
                <a:extLst>
                  <a:ext uri="{0D108BD9-81ED-4DB2-BD59-A6C34878D82A}">
                    <a16:rowId xmlns:a16="http://schemas.microsoft.com/office/drawing/2014/main" val="1360242736"/>
                  </a:ext>
                </a:extLst>
              </a:tr>
            </a:tbl>
          </a:graphicData>
        </a:graphic>
      </p:graphicFrame>
      <p:graphicFrame>
        <p:nvGraphicFramePr>
          <p:cNvPr id="17" name="Table 16">
            <a:extLst>
              <a:ext uri="{FF2B5EF4-FFF2-40B4-BE49-F238E27FC236}">
                <a16:creationId xmlns:a16="http://schemas.microsoft.com/office/drawing/2014/main" id="{DFF997C8-3C04-B86B-49E6-C26C619F860E}"/>
              </a:ext>
            </a:extLst>
          </p:cNvPr>
          <p:cNvGraphicFramePr>
            <a:graphicFrameLocks noGrp="1"/>
          </p:cNvGraphicFramePr>
          <p:nvPr>
            <p:extLst>
              <p:ext uri="{D42A27DB-BD31-4B8C-83A1-F6EECF244321}">
                <p14:modId xmlns:p14="http://schemas.microsoft.com/office/powerpoint/2010/main" val="159544434"/>
              </p:ext>
            </p:extLst>
          </p:nvPr>
        </p:nvGraphicFramePr>
        <p:xfrm>
          <a:off x="273577" y="188504"/>
          <a:ext cx="8869680" cy="704088"/>
        </p:xfrm>
        <a:graphic>
          <a:graphicData uri="http://schemas.openxmlformats.org/drawingml/2006/table">
            <a:tbl>
              <a:tblPr firstRow="1" bandRow="1">
                <a:tableStyleId>{5C22544A-7EE6-4342-B048-85BDC9FD1C3A}</a:tableStyleId>
              </a:tblPr>
              <a:tblGrid>
                <a:gridCol w="2315229">
                  <a:extLst>
                    <a:ext uri="{9D8B030D-6E8A-4147-A177-3AD203B41FA5}">
                      <a16:colId xmlns:a16="http://schemas.microsoft.com/office/drawing/2014/main" val="3776042927"/>
                    </a:ext>
                  </a:extLst>
                </a:gridCol>
                <a:gridCol w="6554451">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The Authority</a:t>
                      </a:r>
                    </a:p>
                  </a:txBody>
                  <a:tcPr anchor="ctr">
                    <a:lnR w="12700" cap="flat" cmpd="sng" algn="ctr">
                      <a:solidFill>
                        <a:srgbClr val="275317"/>
                      </a:solidFill>
                      <a:prstDash val="solid"/>
                      <a:round/>
                      <a:headEnd type="none" w="med" len="med"/>
                      <a:tailEnd type="none" w="med" len="med"/>
                    </a:lnR>
                    <a:noFill/>
                  </a:tcPr>
                </a:tc>
                <a:tc>
                  <a:txBody>
                    <a:bodyPr/>
                    <a:lstStyle/>
                    <a:p>
                      <a:r>
                        <a:rPr lang="en-US" sz="2400" b="0" dirty="0">
                          <a:solidFill>
                            <a:srgbClr val="275317"/>
                          </a:solidFill>
                          <a:latin typeface="Arial" panose="020B0604020202020204" pitchFamily="34" charset="0"/>
                          <a:cs typeface="Arial" panose="020B0604020202020204" pitchFamily="34" charset="0"/>
                        </a:rPr>
                        <a:t>Key Highlights</a:t>
                      </a:r>
                    </a:p>
                  </a:txBody>
                  <a:tcPr anchor="ctr">
                    <a:lnL w="12700" cap="flat" cmpd="sng" algn="ctr">
                      <a:solidFill>
                        <a:srgbClr val="275317"/>
                      </a:solidFill>
                      <a:prstDash val="solid"/>
                      <a:round/>
                      <a:headEnd type="none" w="med" len="med"/>
                      <a:tailEnd type="none" w="med" len="med"/>
                    </a:lnL>
                    <a:noFill/>
                  </a:tcPr>
                </a:tc>
                <a:extLst>
                  <a:ext uri="{0D108BD9-81ED-4DB2-BD59-A6C34878D82A}">
                    <a16:rowId xmlns:a16="http://schemas.microsoft.com/office/drawing/2014/main" val="4081036703"/>
                  </a:ext>
                </a:extLst>
              </a:tr>
            </a:tbl>
          </a:graphicData>
        </a:graphic>
      </p:graphicFrame>
      <p:sp>
        <p:nvSpPr>
          <p:cNvPr id="2" name="TextBox 1">
            <a:extLst>
              <a:ext uri="{FF2B5EF4-FFF2-40B4-BE49-F238E27FC236}">
                <a16:creationId xmlns:a16="http://schemas.microsoft.com/office/drawing/2014/main" id="{FD9F39AA-6B78-FAE2-00B2-19E3D8AC1D18}"/>
              </a:ext>
            </a:extLst>
          </p:cNvPr>
          <p:cNvSpPr txBox="1"/>
          <p:nvPr/>
        </p:nvSpPr>
        <p:spPr>
          <a:xfrm>
            <a:off x="661481" y="5941040"/>
            <a:ext cx="8691262" cy="784830"/>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900" b="0" i="1" u="none" strike="noStrike" kern="1200" cap="none" spc="0" normalizeH="0" baseline="0" noProof="0" dirty="0">
              <a:ln>
                <a:noFill/>
              </a:ln>
              <a:solidFill>
                <a:prstClr val="black"/>
              </a:solidFill>
              <a:effectLst/>
              <a:highlight>
                <a:srgbClr val="00FF00"/>
              </a:highlight>
              <a:uLnTx/>
              <a:uFillTx/>
              <a:latin typeface="Arial" panose="020B0604020202020204" pitchFamily="34" charset="0"/>
              <a:cs typeface="Arial" panose="020B0604020202020204" pitchFamily="34" charset="0"/>
            </a:endParaRPr>
          </a:p>
          <a:p>
            <a:pPr marL="228600" indent="-228600">
              <a:buAutoNum type="arabicParenBoth"/>
            </a:pPr>
            <a:r>
              <a:rPr lang="en-US" sz="900" i="1" dirty="0">
                <a:latin typeface="Arial" panose="020B0604020202020204" pitchFamily="34" charset="0"/>
                <a:cs typeface="Arial" panose="020B0604020202020204" pitchFamily="34" charset="0"/>
              </a:rPr>
              <a:t>Includes bank facilities, after payment to state and excludes the regulatory asset</a:t>
            </a:r>
          </a:p>
          <a:p>
            <a:pPr marL="228600" indent="-228600">
              <a:buAutoNum type="arabicParenBoth"/>
            </a:pPr>
            <a:r>
              <a:rPr lang="en-US" sz="900" b="0" i="1" dirty="0">
                <a:effectLst/>
                <a:latin typeface="Arial" panose="020B0604020202020204" pitchFamily="34" charset="0"/>
                <a:cs typeface="Arial" panose="020B0604020202020204" pitchFamily="34" charset="0"/>
              </a:rPr>
              <a:t>Days of Cash on Hand = (Total Unrestricted Funds x 365 Days) / Total Operating Expense</a:t>
            </a:r>
          </a:p>
          <a:p>
            <a:pPr marL="228600" indent="-228600">
              <a:buAutoNum type="arabicParenBoth"/>
            </a:pPr>
            <a:r>
              <a:rPr lang="en-US" sz="900" b="0" i="1" dirty="0">
                <a:effectLst/>
                <a:latin typeface="Arial" panose="020B0604020202020204" pitchFamily="34" charset="0"/>
                <a:cs typeface="Arial" panose="020B0604020202020204" pitchFamily="34" charset="0"/>
              </a:rPr>
              <a:t>Days of Liquidity on Hand = ((Total Unrestricted Funds + Total Unused Credit Capacity) x 365 Days) / Total Operating Expenses</a:t>
            </a:r>
          </a:p>
          <a:p>
            <a:pPr marL="228600" indent="-228600">
              <a:buAutoNum type="arabicParenBoth"/>
            </a:pPr>
            <a:r>
              <a:rPr kumimoji="0" lang="en-US" sz="9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As of March 31, 2024</a:t>
            </a:r>
          </a:p>
        </p:txBody>
      </p:sp>
    </p:spTree>
    <p:extLst>
      <p:ext uri="{BB962C8B-B14F-4D97-AF65-F5344CB8AC3E}">
        <p14:creationId xmlns:p14="http://schemas.microsoft.com/office/powerpoint/2010/main" val="3991674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a:extLst>
              <a:ext uri="{FF2B5EF4-FFF2-40B4-BE49-F238E27FC236}">
                <a16:creationId xmlns:a16="http://schemas.microsoft.com/office/drawing/2014/main" id="{272A4023-7740-3ECA-0525-9AB9DF056435}"/>
              </a:ext>
            </a:extLst>
          </p:cNvPr>
          <p:cNvSpPr>
            <a:spLocks noChangeArrowheads="1"/>
          </p:cNvSpPr>
          <p:nvPr/>
        </p:nvSpPr>
        <p:spPr bwMode="gray">
          <a:xfrm>
            <a:off x="8220392" y="1145512"/>
            <a:ext cx="3498527" cy="554156"/>
          </a:xfrm>
          <a:prstGeom prst="rect">
            <a:avLst/>
          </a:prstGeom>
          <a:solidFill>
            <a:srgbClr val="275937"/>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Bef>
                <a:spcPct val="5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2023 Power Supply by Fuel Source (GWh)</a:t>
            </a:r>
          </a:p>
        </p:txBody>
      </p:sp>
      <p:sp>
        <p:nvSpPr>
          <p:cNvPr id="5" name="Rectangle 14">
            <a:extLst>
              <a:ext uri="{FF2B5EF4-FFF2-40B4-BE49-F238E27FC236}">
                <a16:creationId xmlns:a16="http://schemas.microsoft.com/office/drawing/2014/main" id="{7D7A47B4-5516-7B00-8AE3-EDC1DBC21051}"/>
              </a:ext>
            </a:extLst>
          </p:cNvPr>
          <p:cNvSpPr>
            <a:spLocks noChangeArrowheads="1"/>
          </p:cNvSpPr>
          <p:nvPr/>
        </p:nvSpPr>
        <p:spPr bwMode="gray">
          <a:xfrm>
            <a:off x="8220392" y="3629483"/>
            <a:ext cx="3498527" cy="513351"/>
          </a:xfrm>
          <a:prstGeom prst="rect">
            <a:avLst/>
          </a:prstGeom>
          <a:solidFill>
            <a:srgbClr val="275937"/>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Bef>
                <a:spcPct val="5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2023 Sales Composition (GWh)</a:t>
            </a:r>
          </a:p>
        </p:txBody>
      </p:sp>
      <p:sp>
        <p:nvSpPr>
          <p:cNvPr id="6" name="Text Placeholder 13">
            <a:extLst>
              <a:ext uri="{FF2B5EF4-FFF2-40B4-BE49-F238E27FC236}">
                <a16:creationId xmlns:a16="http://schemas.microsoft.com/office/drawing/2014/main" id="{46225FA0-C967-B209-1ED0-3F1576E2807D}"/>
              </a:ext>
            </a:extLst>
          </p:cNvPr>
          <p:cNvSpPr txBox="1">
            <a:spLocks/>
          </p:cNvSpPr>
          <p:nvPr/>
        </p:nvSpPr>
        <p:spPr>
          <a:xfrm>
            <a:off x="4391290" y="1665338"/>
            <a:ext cx="3498527" cy="1957674"/>
          </a:xfrm>
          <a:prstGeom prst="rect">
            <a:avLst/>
          </a:prstGeom>
          <a:solidFill>
            <a:srgbClr val="FFFFFF"/>
          </a:solidFill>
          <a:ln>
            <a:noFill/>
          </a:ln>
        </p:spPr>
        <p:txBody>
          <a:bodyPr lIns="18288" tIns="45720" rIns="45720" bIns="18288" numCol="1" anchor="t">
            <a:noAutofit/>
          </a:bodyPr>
          <a:lstStyle/>
          <a:p>
            <a:pPr marL="171450" marR="0" lvl="0" indent="-171450" algn="l" defTabSz="1018937" rtl="0" eaLnBrk="0" fontAlgn="base" latinLnBrk="0" hangingPunct="0">
              <a:lnSpc>
                <a:spcPct val="110000"/>
              </a:lnSpc>
              <a:spcBef>
                <a:spcPct val="60000"/>
              </a:spcBef>
              <a:spcAft>
                <a:spcPct val="0"/>
              </a:spcAft>
              <a:buClrTx/>
              <a:buSzPct val="95000"/>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Retail and wholesale provider serving over 2 million South Carolinians</a:t>
            </a:r>
          </a:p>
          <a:p>
            <a:pPr marL="171450" marR="0" lvl="0" indent="-171450" algn="l" defTabSz="1018937" rtl="0" eaLnBrk="0" fontAlgn="base" latinLnBrk="0" hangingPunct="0">
              <a:lnSpc>
                <a:spcPct val="110000"/>
              </a:lnSpc>
              <a:spcBef>
                <a:spcPct val="60000"/>
              </a:spcBef>
              <a:spcAft>
                <a:spcPct val="0"/>
              </a:spcAft>
              <a:buClrTx/>
              <a:buSzPct val="95000"/>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Provided 26,185 GWh in 2023 to its customers</a:t>
            </a:r>
          </a:p>
          <a:p>
            <a:pPr marL="171450" marR="0" lvl="0" indent="-171450" algn="l" defTabSz="1018937" rtl="0" eaLnBrk="0" fontAlgn="base" latinLnBrk="0" hangingPunct="0">
              <a:lnSpc>
                <a:spcPct val="110000"/>
              </a:lnSpc>
              <a:spcBef>
                <a:spcPct val="60000"/>
              </a:spcBef>
              <a:spcAft>
                <a:spcPct val="0"/>
              </a:spcAft>
              <a:buClrTx/>
              <a:buSzPct val="95000"/>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Largest customer is Central Electric Power Cooperative, providing approximately 58% of Authority’s revenues in 2023</a:t>
            </a:r>
          </a:p>
        </p:txBody>
      </p:sp>
      <p:sp>
        <p:nvSpPr>
          <p:cNvPr id="26" name="Rectangle 14">
            <a:extLst>
              <a:ext uri="{FF2B5EF4-FFF2-40B4-BE49-F238E27FC236}">
                <a16:creationId xmlns:a16="http://schemas.microsoft.com/office/drawing/2014/main" id="{560ACD4C-0031-782F-DDF2-08BF080E054A}"/>
              </a:ext>
            </a:extLst>
          </p:cNvPr>
          <p:cNvSpPr>
            <a:spLocks noChangeArrowheads="1"/>
          </p:cNvSpPr>
          <p:nvPr/>
        </p:nvSpPr>
        <p:spPr bwMode="gray">
          <a:xfrm>
            <a:off x="469456" y="1145512"/>
            <a:ext cx="3502151" cy="554156"/>
          </a:xfrm>
          <a:prstGeom prst="rect">
            <a:avLst/>
          </a:prstGeom>
          <a:solidFill>
            <a:srgbClr val="275937"/>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Business</a:t>
            </a:r>
          </a:p>
        </p:txBody>
      </p:sp>
      <p:sp>
        <p:nvSpPr>
          <p:cNvPr id="27" name="Rectangle 26">
            <a:extLst>
              <a:ext uri="{FF2B5EF4-FFF2-40B4-BE49-F238E27FC236}">
                <a16:creationId xmlns:a16="http://schemas.microsoft.com/office/drawing/2014/main" id="{06C1E8CA-2387-E52A-FA78-38AC0BB7A21F}"/>
              </a:ext>
            </a:extLst>
          </p:cNvPr>
          <p:cNvSpPr>
            <a:spLocks noChangeArrowheads="1"/>
          </p:cNvSpPr>
          <p:nvPr/>
        </p:nvSpPr>
        <p:spPr bwMode="gray">
          <a:xfrm>
            <a:off x="4377594" y="1145516"/>
            <a:ext cx="3502151" cy="557784"/>
          </a:xfrm>
          <a:prstGeom prst="rect">
            <a:avLst/>
          </a:prstGeom>
          <a:solidFill>
            <a:srgbClr val="275937"/>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Customers</a:t>
            </a:r>
          </a:p>
        </p:txBody>
      </p:sp>
      <p:sp>
        <p:nvSpPr>
          <p:cNvPr id="28" name="Text Placeholder 13">
            <a:extLst>
              <a:ext uri="{FF2B5EF4-FFF2-40B4-BE49-F238E27FC236}">
                <a16:creationId xmlns:a16="http://schemas.microsoft.com/office/drawing/2014/main" id="{E515D6C1-08B8-E08C-49E7-0F43917B285F}"/>
              </a:ext>
            </a:extLst>
          </p:cNvPr>
          <p:cNvSpPr txBox="1">
            <a:spLocks/>
          </p:cNvSpPr>
          <p:nvPr/>
        </p:nvSpPr>
        <p:spPr>
          <a:xfrm>
            <a:off x="469456" y="1665338"/>
            <a:ext cx="3498527" cy="2202148"/>
          </a:xfrm>
          <a:prstGeom prst="rect">
            <a:avLst/>
          </a:prstGeom>
          <a:solidFill>
            <a:srgbClr val="FFFFFF"/>
          </a:solidFill>
          <a:ln>
            <a:noFill/>
          </a:ln>
        </p:spPr>
        <p:txBody>
          <a:bodyPr lIns="18288" tIns="45720" rIns="45720" bIns="18288" numCol="1" anchor="t">
            <a:noAutofit/>
          </a:bodyPr>
          <a:lstStyle/>
          <a:p>
            <a:pPr marL="171450" marR="0" lvl="0" indent="-171450" algn="l" defTabSz="1018937" rtl="0" eaLnBrk="0" fontAlgn="base" latinLnBrk="0" hangingPunct="0">
              <a:lnSpc>
                <a:spcPct val="110000"/>
              </a:lnSpc>
              <a:spcBef>
                <a:spcPct val="60000"/>
              </a:spcBef>
              <a:spcAft>
                <a:spcPct val="0"/>
              </a:spcAft>
              <a:buClrTx/>
              <a:buSzPct val="95000"/>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An electric and water utility headquartered in Moncks Corner, South Carolina</a:t>
            </a:r>
          </a:p>
          <a:p>
            <a:pPr marL="171450" marR="0" lvl="0" indent="-171450" algn="l" defTabSz="1018937" rtl="0" eaLnBrk="0" fontAlgn="base" latinLnBrk="0" hangingPunct="0">
              <a:lnSpc>
                <a:spcPct val="110000"/>
              </a:lnSpc>
              <a:spcBef>
                <a:spcPct val="60000"/>
              </a:spcBef>
              <a:spcAft>
                <a:spcPct val="0"/>
              </a:spcAft>
              <a:buClrTx/>
              <a:buSzPct val="95000"/>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Owned by the State of South Carolina</a:t>
            </a:r>
          </a:p>
          <a:p>
            <a:pPr marL="171450" marR="0" lvl="0" indent="-171450" algn="l" defTabSz="1018937" rtl="0" eaLnBrk="0" fontAlgn="base" latinLnBrk="0" hangingPunct="0">
              <a:lnSpc>
                <a:spcPct val="110000"/>
              </a:lnSpc>
              <a:spcBef>
                <a:spcPct val="60000"/>
              </a:spcBef>
              <a:spcAft>
                <a:spcPct val="0"/>
              </a:spcAft>
              <a:buClrTx/>
              <a:buSzPct val="95000"/>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One of the nation's largest public </a:t>
            </a:r>
            <a:r>
              <a:rPr kumimoji="0" lang="en-GB" sz="1100" b="0" i="0" u="none" strike="noStrike" kern="0" cap="none" spc="0" normalizeH="0" baseline="0" noProof="0" dirty="0">
                <a:ln>
                  <a:noFill/>
                </a:ln>
                <a:solidFill>
                  <a:srgbClr val="DADADA">
                    <a:lumMod val="10000"/>
                  </a:srgbClr>
                </a:solidFill>
                <a:effectLst/>
                <a:uLnTx/>
                <a:uFillTx/>
                <a:latin typeface="Arial" panose="020B0604020202020204" pitchFamily="34" charset="0"/>
                <a:ea typeface="ＭＳ Ｐゴシック" pitchFamily="34" charset="-128"/>
                <a:cs typeface="Arial" panose="020B0604020202020204" pitchFamily="34" charset="0"/>
              </a:rPr>
              <a:t>power utilities:</a:t>
            </a:r>
          </a:p>
          <a:p>
            <a:pPr marL="741363" marR="0" lvl="1" indent="-284163" algn="l" defTabSz="914400" rtl="0" eaLnBrk="0" fontAlgn="base" latinLnBrk="0" hangingPunct="0">
              <a:lnSpc>
                <a:spcPct val="110000"/>
              </a:lnSpc>
              <a:spcBef>
                <a:spcPts val="600"/>
              </a:spcBef>
              <a:spcAft>
                <a:spcPct val="0"/>
              </a:spcAft>
              <a:buClrTx/>
              <a:buSzTx/>
              <a:buFont typeface="Arial" panose="020B0604020202020204" pitchFamily="34" charset="0"/>
              <a:buChar char="–"/>
              <a:tabLst/>
              <a:defRPr/>
            </a:pPr>
            <a:r>
              <a:rPr kumimoji="0" lang="en-GB" sz="1100" b="0" i="0" u="none" strike="noStrike" kern="0" cap="none" spc="-20" normalizeH="0" baseline="0" noProof="0" dirty="0">
                <a:ln>
                  <a:noFill/>
                </a:ln>
                <a:solidFill>
                  <a:srgbClr val="DADADA">
                    <a:lumMod val="10000"/>
                  </a:srgbClr>
                </a:solidFill>
                <a:effectLst/>
                <a:uLnTx/>
                <a:uFillTx/>
                <a:latin typeface="Arial" panose="020B0604020202020204" pitchFamily="34" charset="0"/>
                <a:ea typeface="ＭＳ Ｐゴシック" pitchFamily="34" charset="-128"/>
                <a:cs typeface="Arial" panose="020B0604020202020204" pitchFamily="34" charset="0"/>
              </a:rPr>
              <a:t>$12.1</a:t>
            </a:r>
            <a:r>
              <a:rPr kumimoji="0" lang="en-GB" sz="1100" b="0" i="0" u="none" strike="noStrike" kern="0" cap="none" spc="0" normalizeH="0" baseline="0" noProof="0" dirty="0">
                <a:ln>
                  <a:noFill/>
                </a:ln>
                <a:solidFill>
                  <a:srgbClr val="DADADA">
                    <a:lumMod val="10000"/>
                  </a:srgbClr>
                </a:solidFill>
                <a:effectLst/>
                <a:uLnTx/>
                <a:uFillTx/>
                <a:latin typeface="Arial" panose="020B0604020202020204" pitchFamily="34" charset="0"/>
                <a:ea typeface="ＭＳ Ｐゴシック" pitchFamily="34" charset="-128"/>
                <a:cs typeface="Arial" panose="020B0604020202020204" pitchFamily="34" charset="0"/>
              </a:rPr>
              <a:t> billion of assets (2023)</a:t>
            </a:r>
            <a:r>
              <a:rPr kumimoji="0" lang="en-GB" sz="1100" b="0" i="0" u="none" strike="noStrike" kern="0" cap="none" spc="0" normalizeH="0" baseline="30000" noProof="0" dirty="0">
                <a:ln>
                  <a:noFill/>
                </a:ln>
                <a:solidFill>
                  <a:srgbClr val="DADADA">
                    <a:lumMod val="10000"/>
                  </a:srgbClr>
                </a:solidFill>
                <a:effectLst/>
                <a:uLnTx/>
                <a:uFillTx/>
                <a:latin typeface="Arial" panose="020B0604020202020204" pitchFamily="34" charset="0"/>
                <a:ea typeface="ＭＳ Ｐゴシック" pitchFamily="34" charset="-128"/>
                <a:cs typeface="Arial" panose="020B0604020202020204" pitchFamily="34" charset="0"/>
              </a:rPr>
              <a:t>1</a:t>
            </a:r>
          </a:p>
          <a:p>
            <a:pPr marL="741363" marR="0" lvl="1" indent="-284163" algn="l" defTabSz="1018937" rtl="0" eaLnBrk="0" fontAlgn="base" latinLnBrk="0" hangingPunct="0">
              <a:lnSpc>
                <a:spcPct val="110000"/>
              </a:lnSpc>
              <a:spcBef>
                <a:spcPts val="600"/>
              </a:spcBef>
              <a:spcAft>
                <a:spcPct val="0"/>
              </a:spcAft>
              <a:buClrTx/>
              <a:buSzPct val="85000"/>
              <a:buFont typeface="Arial" panose="020B0604020202020204" pitchFamily="34" charset="0"/>
              <a:buChar char="–"/>
              <a:tabLst/>
              <a:defRPr/>
            </a:pPr>
            <a:r>
              <a:rPr kumimoji="0" lang="en-GB" sz="1100" b="0" i="0" u="none" strike="noStrike" kern="0" cap="none" spc="-20" normalizeH="0" baseline="0" noProof="0" dirty="0">
                <a:ln>
                  <a:noFill/>
                </a:ln>
                <a:solidFill>
                  <a:srgbClr val="DADADA">
                    <a:lumMod val="10000"/>
                  </a:srgbClr>
                </a:solidFill>
                <a:effectLst/>
                <a:uLnTx/>
                <a:uFillTx/>
                <a:latin typeface="Arial" panose="020B0604020202020204" pitchFamily="34" charset="0"/>
                <a:ea typeface="ＭＳ Ｐゴシック" pitchFamily="34" charset="-128"/>
                <a:cs typeface="Arial" panose="020B0604020202020204" pitchFamily="34" charset="0"/>
              </a:rPr>
              <a:t>$1.9 billion of revenues (2023)</a:t>
            </a:r>
          </a:p>
        </p:txBody>
      </p:sp>
      <p:graphicFrame>
        <p:nvGraphicFramePr>
          <p:cNvPr id="29" name="Chart 28">
            <a:extLst>
              <a:ext uri="{FF2B5EF4-FFF2-40B4-BE49-F238E27FC236}">
                <a16:creationId xmlns:a16="http://schemas.microsoft.com/office/drawing/2014/main" id="{0E74F0FA-FD53-FAF1-0D6C-92097A2238F5}"/>
              </a:ext>
            </a:extLst>
          </p:cNvPr>
          <p:cNvGraphicFramePr>
            <a:graphicFrameLocks/>
          </p:cNvGraphicFramePr>
          <p:nvPr>
            <p:custDataLst>
              <p:tags r:id="rId1"/>
            </p:custDataLst>
            <p:extLst>
              <p:ext uri="{D42A27DB-BD31-4B8C-83A1-F6EECF244321}">
                <p14:modId xmlns:p14="http://schemas.microsoft.com/office/powerpoint/2010/main" val="1487375479"/>
              </p:ext>
            </p:extLst>
          </p:nvPr>
        </p:nvGraphicFramePr>
        <p:xfrm>
          <a:off x="8175723" y="4316184"/>
          <a:ext cx="3587864" cy="2061769"/>
        </p:xfrm>
        <a:graphic>
          <a:graphicData uri="http://schemas.openxmlformats.org/drawingml/2006/chart">
            <c:chart xmlns:c="http://schemas.openxmlformats.org/drawingml/2006/chart" xmlns:r="http://schemas.openxmlformats.org/officeDocument/2006/relationships" r:id="rId5"/>
          </a:graphicData>
        </a:graphic>
      </p:graphicFrame>
      <p:sp>
        <p:nvSpPr>
          <p:cNvPr id="33" name="Text Placeholder 13">
            <a:extLst>
              <a:ext uri="{FF2B5EF4-FFF2-40B4-BE49-F238E27FC236}">
                <a16:creationId xmlns:a16="http://schemas.microsoft.com/office/drawing/2014/main" id="{4C7973F5-72B4-C106-BB65-835A8F01CCC1}"/>
              </a:ext>
            </a:extLst>
          </p:cNvPr>
          <p:cNvSpPr txBox="1">
            <a:spLocks/>
          </p:cNvSpPr>
          <p:nvPr/>
        </p:nvSpPr>
        <p:spPr>
          <a:xfrm>
            <a:off x="428413" y="4119676"/>
            <a:ext cx="3505775" cy="2321217"/>
          </a:xfrm>
          <a:prstGeom prst="rect">
            <a:avLst/>
          </a:prstGeom>
          <a:solidFill>
            <a:srgbClr val="FFFFFF"/>
          </a:solidFill>
          <a:ln>
            <a:noFill/>
          </a:ln>
        </p:spPr>
        <p:txBody>
          <a:bodyPr lIns="18288" tIns="45720" rIns="45720" bIns="18288" numCol="1" anchor="t">
            <a:noAutofit/>
          </a:bodyPr>
          <a:lstStyle/>
          <a:p>
            <a:pPr marL="171450" marR="0" lvl="0" indent="-171450" algn="just" defTabSz="1018937" rtl="0" eaLnBrk="0" fontAlgn="base" latinLnBrk="0" hangingPunct="0">
              <a:lnSpc>
                <a:spcPct val="110000"/>
              </a:lnSpc>
              <a:spcBef>
                <a:spcPct val="60000"/>
              </a:spcBef>
              <a:spcAft>
                <a:spcPct val="0"/>
              </a:spcAft>
              <a:buClr>
                <a:srgbClr val="DADADA">
                  <a:lumMod val="10000"/>
                </a:srgbClr>
              </a:buClr>
              <a:buSzPct val="95000"/>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Autonomous rate making ability</a:t>
            </a:r>
          </a:p>
          <a:p>
            <a:pPr marL="171450" marR="0" lvl="0" indent="-171450" algn="just" defTabSz="1018937" rtl="0" eaLnBrk="0" fontAlgn="base" latinLnBrk="0" hangingPunct="0">
              <a:lnSpc>
                <a:spcPct val="110000"/>
              </a:lnSpc>
              <a:spcBef>
                <a:spcPct val="60000"/>
              </a:spcBef>
              <a:spcAft>
                <a:spcPct val="0"/>
              </a:spcAft>
              <a:buClr>
                <a:srgbClr val="DADADA">
                  <a:lumMod val="10000"/>
                </a:srgbClr>
              </a:buClr>
              <a:buSzPct val="95000"/>
              <a:buFont typeface="Arial" panose="020B0604020202020204" pitchFamily="34" charset="0"/>
              <a:buChar char="•"/>
              <a:tabLst/>
              <a:defRPr/>
            </a:pPr>
            <a:r>
              <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Competitive wholesale and retail rates in state</a:t>
            </a:r>
          </a:p>
          <a:p>
            <a:pPr marL="171450" marR="0" lvl="0" indent="-171450" algn="just" defTabSz="1018937" rtl="0" eaLnBrk="0" fontAlgn="base" latinLnBrk="0" hangingPunct="0">
              <a:lnSpc>
                <a:spcPct val="110000"/>
              </a:lnSpc>
              <a:spcBef>
                <a:spcPct val="60000"/>
              </a:spcBef>
              <a:spcAft>
                <a:spcPct val="0"/>
              </a:spcAft>
              <a:buClr>
                <a:srgbClr val="DADADA">
                  <a:lumMod val="10000"/>
                </a:srgbClr>
              </a:buClr>
              <a:buSzPct val="95000"/>
              <a:buFont typeface="Arial" panose="020B0604020202020204" pitchFamily="34" charset="0"/>
              <a:buChar char="•"/>
              <a:tabLst/>
              <a:defRPr/>
            </a:pPr>
            <a:r>
              <a:rPr lang="en-US" sz="1100" kern="1200" dirty="0">
                <a:effectLst/>
                <a:latin typeface="Arial" panose="020B0604020202020204" pitchFamily="34" charset="0"/>
                <a:ea typeface="MS PGothic" panose="020B0600070205080204" pitchFamily="34" charset="-128"/>
                <a:cs typeface="Arial" panose="020B0604020202020204" pitchFamily="34" charset="0"/>
              </a:rPr>
              <a:t>Rate freeze ends at the end of 2024. Approximately 75% of the Authority’s costs are recovered </a:t>
            </a:r>
            <a:r>
              <a:rPr lang="en-GB" sz="1100" kern="0" dirty="0">
                <a:latin typeface="Arial" panose="020B0604020202020204" pitchFamily="34" charset="0"/>
                <a:ea typeface="ＭＳ Ｐゴシック" pitchFamily="34" charset="-128"/>
                <a:cs typeface="Arial" panose="020B0604020202020204" pitchFamily="34" charset="0"/>
              </a:rPr>
              <a:t>through</a:t>
            </a:r>
            <a:r>
              <a:rPr kumimoji="0" lang="en-GB" sz="1100" b="0" i="0" u="none" strike="noStrike" kern="0" cap="none" spc="0" normalizeH="0" baseline="0" noProof="0" dirty="0">
                <a:ln>
                  <a:noFill/>
                </a:ln>
                <a:effectLst/>
                <a:uLnTx/>
                <a:uFillTx/>
                <a:latin typeface="Arial" panose="020B0604020202020204" pitchFamily="34" charset="0"/>
                <a:ea typeface="ＭＳ Ｐゴシック" pitchFamily="34" charset="-128"/>
                <a:cs typeface="Arial" panose="020B0604020202020204" pitchFamily="34" charset="0"/>
              </a:rPr>
              <a:t> automatic pass-through adjustments which means no action is required by management or the Board of Directors</a:t>
            </a:r>
          </a:p>
          <a:p>
            <a:pPr marL="627063" marR="0" lvl="1" indent="-171450" algn="just" defTabSz="1018937" rtl="0" eaLnBrk="0" fontAlgn="base" latinLnBrk="0" hangingPunct="0">
              <a:lnSpc>
                <a:spcPct val="110000"/>
              </a:lnSpc>
              <a:spcBef>
                <a:spcPct val="60000"/>
              </a:spcBef>
              <a:spcAft>
                <a:spcPct val="0"/>
              </a:spcAft>
              <a:buClr>
                <a:srgbClr val="DADADA">
                  <a:lumMod val="10000"/>
                </a:srgbClr>
              </a:buClr>
              <a:buSzPct val="95000"/>
              <a:buFont typeface="Arial" panose="020B0604020202020204" pitchFamily="34" charset="0"/>
              <a:buChar char="–"/>
              <a:tabLst/>
              <a:defRPr/>
            </a:pPr>
            <a:r>
              <a:rPr kumimoji="0" lang="en-US" sz="1100" b="0" i="0" u="none" strike="noStrike" kern="0" cap="none" spc="0" normalizeH="0" baseline="0" noProof="0" dirty="0">
                <a:ln>
                  <a:noFill/>
                </a:ln>
                <a:solidFill>
                  <a:srgbClr val="DADADA">
                    <a:lumMod val="10000"/>
                  </a:srgbClr>
                </a:solidFill>
                <a:effectLst/>
                <a:uLnTx/>
                <a:uFillTx/>
                <a:latin typeface="Arial" panose="020B0604020202020204" pitchFamily="34" charset="0"/>
                <a:ea typeface="ＭＳ Ｐゴシック" pitchFamily="34" charset="-128"/>
                <a:cs typeface="Arial" panose="020B0604020202020204" pitchFamily="34" charset="0"/>
              </a:rPr>
              <a:t>Automatic pass-through adjustments will be reinstated January 2025 when the rate freeze ends</a:t>
            </a:r>
            <a:endParaRPr lang="en-US" sz="1100" kern="0" dirty="0">
              <a:solidFill>
                <a:srgbClr val="DADADA">
                  <a:lumMod val="10000"/>
                </a:srgbClr>
              </a:solidFill>
              <a:latin typeface="Arial" panose="020B0604020202020204" pitchFamily="34" charset="0"/>
              <a:ea typeface="ＭＳ Ｐゴシック" pitchFamily="34" charset="-128"/>
              <a:cs typeface="Arial" panose="020B0604020202020204" pitchFamily="34" charset="0"/>
            </a:endParaRPr>
          </a:p>
          <a:p>
            <a:pPr marL="627063" marR="0" lvl="1" indent="-171450" algn="just" defTabSz="1018937" rtl="0" eaLnBrk="0" fontAlgn="base" latinLnBrk="0" hangingPunct="0">
              <a:lnSpc>
                <a:spcPct val="110000"/>
              </a:lnSpc>
              <a:spcAft>
                <a:spcPct val="0"/>
              </a:spcAft>
              <a:buClr>
                <a:srgbClr val="DADADA">
                  <a:lumMod val="10000"/>
                </a:srgbClr>
              </a:buClr>
              <a:buSzPct val="95000"/>
              <a:buFont typeface="Arial" panose="020B0604020202020204" pitchFamily="34" charset="0"/>
              <a:buChar char="–"/>
              <a:tabLst/>
              <a:defRPr/>
            </a:pPr>
            <a:r>
              <a:rPr kumimoji="0" lang="en-US" sz="11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Any remaining shortfall will be adjusted through the retail rate process underway</a:t>
            </a:r>
          </a:p>
        </p:txBody>
      </p:sp>
      <p:sp>
        <p:nvSpPr>
          <p:cNvPr id="34" name="Rectangle 14">
            <a:extLst>
              <a:ext uri="{FF2B5EF4-FFF2-40B4-BE49-F238E27FC236}">
                <a16:creationId xmlns:a16="http://schemas.microsoft.com/office/drawing/2014/main" id="{CC77DFBE-6C6E-3A08-AF3B-A9FECB2B9E03}"/>
              </a:ext>
            </a:extLst>
          </p:cNvPr>
          <p:cNvSpPr>
            <a:spLocks noChangeArrowheads="1"/>
          </p:cNvSpPr>
          <p:nvPr/>
        </p:nvSpPr>
        <p:spPr bwMode="gray">
          <a:xfrm>
            <a:off x="465832" y="3623012"/>
            <a:ext cx="3502151" cy="519826"/>
          </a:xfrm>
          <a:prstGeom prst="rect">
            <a:avLst/>
          </a:prstGeom>
          <a:solidFill>
            <a:srgbClr val="275937"/>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Rates</a:t>
            </a:r>
          </a:p>
        </p:txBody>
      </p:sp>
      <p:graphicFrame>
        <p:nvGraphicFramePr>
          <p:cNvPr id="35" name="Object 3">
            <a:extLst>
              <a:ext uri="{FF2B5EF4-FFF2-40B4-BE49-F238E27FC236}">
                <a16:creationId xmlns:a16="http://schemas.microsoft.com/office/drawing/2014/main" id="{A157464A-1EF8-8586-7E64-FE6A58BD0BC9}"/>
              </a:ext>
            </a:extLst>
          </p:cNvPr>
          <p:cNvGraphicFramePr>
            <a:graphicFrameLocks noChangeAspect="1"/>
          </p:cNvGraphicFramePr>
          <p:nvPr>
            <p:extLst>
              <p:ext uri="{D42A27DB-BD31-4B8C-83A1-F6EECF244321}">
                <p14:modId xmlns:p14="http://schemas.microsoft.com/office/powerpoint/2010/main" val="1485087754"/>
              </p:ext>
            </p:extLst>
          </p:nvPr>
        </p:nvGraphicFramePr>
        <p:xfrm>
          <a:off x="7800711" y="1535996"/>
          <a:ext cx="3918208" cy="2175891"/>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a:extLst>
              <a:ext uri="{FF2B5EF4-FFF2-40B4-BE49-F238E27FC236}">
                <a16:creationId xmlns:a16="http://schemas.microsoft.com/office/drawing/2014/main" id="{11971FB0-B981-EDC1-45AD-E99BA08E9E95}"/>
              </a:ext>
            </a:extLst>
          </p:cNvPr>
          <p:cNvSpPr>
            <a:spLocks noChangeArrowheads="1"/>
          </p:cNvSpPr>
          <p:nvPr/>
        </p:nvSpPr>
        <p:spPr bwMode="gray">
          <a:xfrm>
            <a:off x="4453000" y="3628985"/>
            <a:ext cx="3390451" cy="513849"/>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3710" rIns="0" bIns="13710" anchor="ctr"/>
          <a:lstStyle/>
          <a:p>
            <a:pPr marL="0" marR="0" lvl="0" indent="0" algn="ctr" defTabSz="57031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Revenue by Customer Category (2023)</a:t>
            </a:r>
            <a:endParaRPr kumimoji="0" lang="en-GB" sz="1400" b="1" i="0" u="none" strike="noStrike" kern="1200" cap="none" spc="0"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aphicFrame>
        <p:nvGraphicFramePr>
          <p:cNvPr id="7" name="Object 2">
            <a:extLst>
              <a:ext uri="{FF2B5EF4-FFF2-40B4-BE49-F238E27FC236}">
                <a16:creationId xmlns:a16="http://schemas.microsoft.com/office/drawing/2014/main" id="{7D96C378-F76A-630D-5EF4-53C624EC2233}"/>
              </a:ext>
            </a:extLst>
          </p:cNvPr>
          <p:cNvGraphicFramePr>
            <a:graphicFrameLocks noChangeAspect="1"/>
          </p:cNvGraphicFramePr>
          <p:nvPr>
            <p:custDataLst>
              <p:tags r:id="rId2"/>
            </p:custDataLst>
            <p:extLst>
              <p:ext uri="{D42A27DB-BD31-4B8C-83A1-F6EECF244321}">
                <p14:modId xmlns:p14="http://schemas.microsoft.com/office/powerpoint/2010/main" val="2090198670"/>
              </p:ext>
            </p:extLst>
          </p:nvPr>
        </p:nvGraphicFramePr>
        <p:xfrm>
          <a:off x="3967983" y="4234058"/>
          <a:ext cx="4419788" cy="2145340"/>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a:extLst>
              <a:ext uri="{FF2B5EF4-FFF2-40B4-BE49-F238E27FC236}">
                <a16:creationId xmlns:a16="http://schemas.microsoft.com/office/drawing/2014/main" id="{E18EEFDD-6F85-00B3-25C5-48A7E42C4306}"/>
              </a:ext>
            </a:extLst>
          </p:cNvPr>
          <p:cNvSpPr txBox="1"/>
          <p:nvPr/>
        </p:nvSpPr>
        <p:spPr>
          <a:xfrm>
            <a:off x="5453443" y="4366999"/>
            <a:ext cx="253596"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a:t>
            </a:r>
          </a:p>
        </p:txBody>
      </p:sp>
      <p:sp>
        <p:nvSpPr>
          <p:cNvPr id="9" name="TextBox 8">
            <a:extLst>
              <a:ext uri="{FF2B5EF4-FFF2-40B4-BE49-F238E27FC236}">
                <a16:creationId xmlns:a16="http://schemas.microsoft.com/office/drawing/2014/main" id="{E0D17E70-66E4-5CFF-00BF-53C86B82119B}"/>
              </a:ext>
            </a:extLst>
          </p:cNvPr>
          <p:cNvSpPr txBox="1"/>
          <p:nvPr/>
        </p:nvSpPr>
        <p:spPr>
          <a:xfrm>
            <a:off x="4495487" y="6369178"/>
            <a:ext cx="4153701"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 Retail includes residential, commercial, small industrial and lighting</a:t>
            </a:r>
          </a:p>
        </p:txBody>
      </p:sp>
      <p:sp>
        <p:nvSpPr>
          <p:cNvPr id="11" name="TextBox 10">
            <a:extLst>
              <a:ext uri="{FF2B5EF4-FFF2-40B4-BE49-F238E27FC236}">
                <a16:creationId xmlns:a16="http://schemas.microsoft.com/office/drawing/2014/main" id="{57CE2CCC-4308-E9F1-A956-C3908E715C69}"/>
              </a:ext>
            </a:extLst>
          </p:cNvPr>
          <p:cNvSpPr txBox="1"/>
          <p:nvPr/>
        </p:nvSpPr>
        <p:spPr>
          <a:xfrm>
            <a:off x="529236" y="3361402"/>
            <a:ext cx="2601994"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 Includes deferred outflows of resources</a:t>
            </a:r>
          </a:p>
        </p:txBody>
      </p:sp>
      <p:graphicFrame>
        <p:nvGraphicFramePr>
          <p:cNvPr id="10" name="Table 9">
            <a:extLst>
              <a:ext uri="{FF2B5EF4-FFF2-40B4-BE49-F238E27FC236}">
                <a16:creationId xmlns:a16="http://schemas.microsoft.com/office/drawing/2014/main" id="{7DAF1FC7-AD19-A8FE-EE18-89D5786BF99F}"/>
              </a:ext>
            </a:extLst>
          </p:cNvPr>
          <p:cNvGraphicFramePr>
            <a:graphicFrameLocks noGrp="1"/>
          </p:cNvGraphicFramePr>
          <p:nvPr>
            <p:extLst>
              <p:ext uri="{D42A27DB-BD31-4B8C-83A1-F6EECF244321}">
                <p14:modId xmlns:p14="http://schemas.microsoft.com/office/powerpoint/2010/main" val="1270620774"/>
              </p:ext>
            </p:extLst>
          </p:nvPr>
        </p:nvGraphicFramePr>
        <p:xfrm>
          <a:off x="273577" y="188504"/>
          <a:ext cx="8869680" cy="704088"/>
        </p:xfrm>
        <a:graphic>
          <a:graphicData uri="http://schemas.openxmlformats.org/drawingml/2006/table">
            <a:tbl>
              <a:tblPr firstRow="1" bandRow="1">
                <a:tableStyleId>{5C22544A-7EE6-4342-B048-85BDC9FD1C3A}</a:tableStyleId>
              </a:tblPr>
              <a:tblGrid>
                <a:gridCol w="2164504">
                  <a:extLst>
                    <a:ext uri="{9D8B030D-6E8A-4147-A177-3AD203B41FA5}">
                      <a16:colId xmlns:a16="http://schemas.microsoft.com/office/drawing/2014/main" val="3776042927"/>
                    </a:ext>
                  </a:extLst>
                </a:gridCol>
                <a:gridCol w="6705176">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The Authority</a:t>
                      </a:r>
                    </a:p>
                  </a:txBody>
                  <a:tcPr anchor="ctr">
                    <a:lnR w="12700" cap="flat" cmpd="sng" algn="ctr">
                      <a:solidFill>
                        <a:srgbClr val="275317"/>
                      </a:solidFill>
                      <a:prstDash val="solid"/>
                      <a:round/>
                      <a:headEnd type="none" w="med" len="med"/>
                      <a:tailEnd type="none" w="med" len="med"/>
                    </a:lnR>
                    <a:noFill/>
                  </a:tcPr>
                </a:tc>
                <a:tc>
                  <a:txBody>
                    <a:bodyPr/>
                    <a:lstStyle/>
                    <a:p>
                      <a:r>
                        <a:rPr lang="en-US" sz="2400" b="0" dirty="0">
                          <a:solidFill>
                            <a:srgbClr val="275317"/>
                          </a:solidFill>
                          <a:latin typeface="Arial" panose="020B0604020202020204" pitchFamily="34" charset="0"/>
                          <a:cs typeface="Arial" panose="020B0604020202020204" pitchFamily="34" charset="0"/>
                        </a:rPr>
                        <a:t>Overview</a:t>
                      </a:r>
                    </a:p>
                  </a:txBody>
                  <a:tcPr anchor="ctr">
                    <a:lnL w="12700" cap="flat" cmpd="sng" algn="ctr">
                      <a:solidFill>
                        <a:srgbClr val="275317"/>
                      </a:solidFill>
                      <a:prstDash val="solid"/>
                      <a:round/>
                      <a:headEnd type="none" w="med" len="med"/>
                      <a:tailEnd type="none" w="med" len="med"/>
                    </a:lnL>
                    <a:noFill/>
                  </a:tcPr>
                </a:tc>
                <a:extLst>
                  <a:ext uri="{0D108BD9-81ED-4DB2-BD59-A6C34878D82A}">
                    <a16:rowId xmlns:a16="http://schemas.microsoft.com/office/drawing/2014/main" val="4081036703"/>
                  </a:ext>
                </a:extLst>
              </a:tr>
            </a:tbl>
          </a:graphicData>
        </a:graphic>
      </p:graphicFrame>
    </p:spTree>
    <p:extLst>
      <p:ext uri="{BB962C8B-B14F-4D97-AF65-F5344CB8AC3E}">
        <p14:creationId xmlns:p14="http://schemas.microsoft.com/office/powerpoint/2010/main" val="355596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4">
            <a:extLst>
              <a:ext uri="{FF2B5EF4-FFF2-40B4-BE49-F238E27FC236}">
                <a16:creationId xmlns:a16="http://schemas.microsoft.com/office/drawing/2014/main" id="{E6518254-83E8-1983-4C19-1EFB211AE09B}"/>
              </a:ext>
            </a:extLst>
          </p:cNvPr>
          <p:cNvSpPr>
            <a:spLocks noChangeArrowheads="1"/>
          </p:cNvSpPr>
          <p:nvPr/>
        </p:nvSpPr>
        <p:spPr bwMode="gray">
          <a:xfrm>
            <a:off x="6461119" y="1234412"/>
            <a:ext cx="5257800" cy="554156"/>
          </a:xfrm>
          <a:prstGeom prst="rect">
            <a:avLst/>
          </a:prstGeom>
          <a:solidFill>
            <a:srgbClr val="275937"/>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Bef>
                <a:spcPct val="5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Increasing State Population</a:t>
            </a:r>
          </a:p>
        </p:txBody>
      </p:sp>
      <p:sp>
        <p:nvSpPr>
          <p:cNvPr id="10" name="Rectangle 14">
            <a:extLst>
              <a:ext uri="{FF2B5EF4-FFF2-40B4-BE49-F238E27FC236}">
                <a16:creationId xmlns:a16="http://schemas.microsoft.com/office/drawing/2014/main" id="{46B93272-3100-7D9B-2ACD-4D22C796F671}"/>
              </a:ext>
            </a:extLst>
          </p:cNvPr>
          <p:cNvSpPr>
            <a:spLocks noChangeArrowheads="1"/>
          </p:cNvSpPr>
          <p:nvPr/>
        </p:nvSpPr>
        <p:spPr bwMode="gray">
          <a:xfrm>
            <a:off x="6461119" y="3718383"/>
            <a:ext cx="5257800" cy="513351"/>
          </a:xfrm>
          <a:prstGeom prst="rect">
            <a:avLst/>
          </a:prstGeom>
          <a:solidFill>
            <a:srgbClr val="275937"/>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Bef>
                <a:spcPct val="50000"/>
              </a:spcBef>
              <a:spcAft>
                <a:spcPct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Unemployment Rate</a:t>
            </a:r>
          </a:p>
        </p:txBody>
      </p:sp>
      <p:sp>
        <p:nvSpPr>
          <p:cNvPr id="11" name="Rectangle 14">
            <a:extLst>
              <a:ext uri="{FF2B5EF4-FFF2-40B4-BE49-F238E27FC236}">
                <a16:creationId xmlns:a16="http://schemas.microsoft.com/office/drawing/2014/main" id="{A3CCA295-1850-9619-05C7-93FEB39459CE}"/>
              </a:ext>
            </a:extLst>
          </p:cNvPr>
          <p:cNvSpPr>
            <a:spLocks noChangeArrowheads="1"/>
          </p:cNvSpPr>
          <p:nvPr/>
        </p:nvSpPr>
        <p:spPr bwMode="gray">
          <a:xfrm>
            <a:off x="469455" y="1234412"/>
            <a:ext cx="5257800" cy="554156"/>
          </a:xfrm>
          <a:prstGeom prst="rect">
            <a:avLst/>
          </a:prstGeom>
          <a:solidFill>
            <a:srgbClr val="275937"/>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Strong State Credit Ratings</a:t>
            </a:r>
          </a:p>
        </p:txBody>
      </p:sp>
      <p:sp>
        <p:nvSpPr>
          <p:cNvPr id="12" name="Rectangle 14">
            <a:extLst>
              <a:ext uri="{FF2B5EF4-FFF2-40B4-BE49-F238E27FC236}">
                <a16:creationId xmlns:a16="http://schemas.microsoft.com/office/drawing/2014/main" id="{D0DC440C-05FB-668C-53AF-232EA5146754}"/>
              </a:ext>
            </a:extLst>
          </p:cNvPr>
          <p:cNvSpPr>
            <a:spLocks noChangeArrowheads="1"/>
          </p:cNvSpPr>
          <p:nvPr/>
        </p:nvSpPr>
        <p:spPr bwMode="gray">
          <a:xfrm>
            <a:off x="469455" y="3711912"/>
            <a:ext cx="5257800" cy="519826"/>
          </a:xfrm>
          <a:prstGeom prst="rect">
            <a:avLst/>
          </a:prstGeom>
          <a:solidFill>
            <a:srgbClr val="275937"/>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Growing State GDP</a:t>
            </a:r>
          </a:p>
        </p:txBody>
      </p:sp>
      <p:graphicFrame>
        <p:nvGraphicFramePr>
          <p:cNvPr id="13" name="Group 269">
            <a:extLst>
              <a:ext uri="{FF2B5EF4-FFF2-40B4-BE49-F238E27FC236}">
                <a16:creationId xmlns:a16="http://schemas.microsoft.com/office/drawing/2014/main" id="{BA5B2ACB-9487-41BE-6F06-F5BFC931A0FA}"/>
              </a:ext>
            </a:extLst>
          </p:cNvPr>
          <p:cNvGraphicFramePr>
            <a:graphicFrameLocks noGrp="1"/>
          </p:cNvGraphicFramePr>
          <p:nvPr>
            <p:extLst>
              <p:ext uri="{D42A27DB-BD31-4B8C-83A1-F6EECF244321}">
                <p14:modId xmlns:p14="http://schemas.microsoft.com/office/powerpoint/2010/main" val="2598904847"/>
              </p:ext>
            </p:extLst>
          </p:nvPr>
        </p:nvGraphicFramePr>
        <p:xfrm>
          <a:off x="469455" y="2232534"/>
          <a:ext cx="5257799" cy="889545"/>
        </p:xfrm>
        <a:graphic>
          <a:graphicData uri="http://schemas.openxmlformats.org/drawingml/2006/table">
            <a:tbl>
              <a:tblPr/>
              <a:tblGrid>
                <a:gridCol w="1190447">
                  <a:extLst>
                    <a:ext uri="{9D8B030D-6E8A-4147-A177-3AD203B41FA5}">
                      <a16:colId xmlns:a16="http://schemas.microsoft.com/office/drawing/2014/main" val="20000"/>
                    </a:ext>
                  </a:extLst>
                </a:gridCol>
                <a:gridCol w="1355784">
                  <a:extLst>
                    <a:ext uri="{9D8B030D-6E8A-4147-A177-3AD203B41FA5}">
                      <a16:colId xmlns:a16="http://schemas.microsoft.com/office/drawing/2014/main" val="20001"/>
                    </a:ext>
                  </a:extLst>
                </a:gridCol>
                <a:gridCol w="1355784">
                  <a:extLst>
                    <a:ext uri="{9D8B030D-6E8A-4147-A177-3AD203B41FA5}">
                      <a16:colId xmlns:a16="http://schemas.microsoft.com/office/drawing/2014/main" val="20002"/>
                    </a:ext>
                  </a:extLst>
                </a:gridCol>
                <a:gridCol w="1355784">
                  <a:extLst>
                    <a:ext uri="{9D8B030D-6E8A-4147-A177-3AD203B41FA5}">
                      <a16:colId xmlns:a16="http://schemas.microsoft.com/office/drawing/2014/main" val="20003"/>
                    </a:ext>
                  </a:extLst>
                </a:gridCol>
              </a:tblGrid>
              <a:tr h="441479">
                <a:tc>
                  <a:txBody>
                    <a:bodyPr/>
                    <a:lstStyle/>
                    <a:p>
                      <a:pPr marL="49213" marR="0" lvl="0" indent="4763" algn="l" defTabSz="1019175" rtl="0" eaLnBrk="1" fontAlgn="base" latinLnBrk="0" hangingPunct="1">
                        <a:lnSpc>
                          <a:spcPct val="90000"/>
                        </a:lnSpc>
                        <a:spcBef>
                          <a:spcPct val="4500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charset="0"/>
                          <a:cs typeface="Arial" charset="0"/>
                        </a:rPr>
                        <a:t>Rating</a:t>
                      </a:r>
                    </a:p>
                  </a:txBody>
                  <a:tcPr marL="0" marR="16626" marT="0" marB="16120" anchor="ctr" horzOverflow="overflow">
                    <a:lnL cap="flat">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90000"/>
                        </a:lnSpc>
                        <a:spcBef>
                          <a:spcPct val="45000"/>
                        </a:spcBef>
                        <a:spcAft>
                          <a:spcPct val="0"/>
                        </a:spcAft>
                        <a:buClr>
                          <a:srgbClr val="70193D"/>
                        </a:buClr>
                        <a:buSzPct val="95000"/>
                        <a:buFont typeface="Wingdings 2" pitchFamily="18" charset="2"/>
                        <a:buNone/>
                        <a:tabLst>
                          <a:tab pos="511175" algn="l"/>
                        </a:tabLst>
                      </a:pPr>
                      <a:r>
                        <a:rPr kumimoji="0" lang="en-US" sz="1100" b="0" i="0" u="none" strike="noStrike" cap="none" normalizeH="0" baseline="0" dirty="0">
                          <a:ln>
                            <a:noFill/>
                          </a:ln>
                          <a:solidFill>
                            <a:srgbClr val="000000"/>
                          </a:solidFill>
                          <a:effectLst/>
                          <a:latin typeface="Arial" charset="0"/>
                          <a:cs typeface="Arial" charset="0"/>
                        </a:rPr>
                        <a:t>AAA</a:t>
                      </a:r>
                    </a:p>
                  </a:txBody>
                  <a:tcPr marL="0" marR="16626" marT="0" marB="16120" anchor="ctr" horzOverflow="overflow">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90000"/>
                        </a:lnSpc>
                        <a:spcBef>
                          <a:spcPct val="45000"/>
                        </a:spcBef>
                        <a:spcAft>
                          <a:spcPct val="0"/>
                        </a:spcAft>
                        <a:buClr>
                          <a:srgbClr val="70193D"/>
                        </a:buClr>
                        <a:buSzPct val="95000"/>
                        <a:buFont typeface="Wingdings 2" pitchFamily="18" charset="2"/>
                        <a:buNone/>
                        <a:tabLst/>
                      </a:pPr>
                      <a:r>
                        <a:rPr kumimoji="0" lang="en-US" sz="1100" b="0" i="0" u="none" strike="noStrike" cap="none" normalizeH="0" baseline="0" dirty="0" err="1">
                          <a:ln>
                            <a:noFill/>
                          </a:ln>
                          <a:solidFill>
                            <a:srgbClr val="000000"/>
                          </a:solidFill>
                          <a:effectLst/>
                          <a:latin typeface="Arial" charset="0"/>
                          <a:cs typeface="Arial" charset="0"/>
                        </a:rPr>
                        <a:t>Aaa</a:t>
                      </a:r>
                      <a:endParaRPr kumimoji="0" lang="en-US" sz="1100" b="0" i="0" u="none" strike="noStrike" cap="none" normalizeH="0" baseline="0" dirty="0">
                        <a:ln>
                          <a:noFill/>
                        </a:ln>
                        <a:solidFill>
                          <a:srgbClr val="000000"/>
                        </a:solidFill>
                        <a:effectLst/>
                        <a:latin typeface="Arial" charset="0"/>
                        <a:cs typeface="Arial" charset="0"/>
                      </a:endParaRPr>
                    </a:p>
                  </a:txBody>
                  <a:tcPr marL="0" marR="16626" marT="0" marB="16120" anchor="ctr" horzOverflow="overflow">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90000"/>
                        </a:lnSpc>
                        <a:spcBef>
                          <a:spcPct val="4500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charset="0"/>
                          <a:cs typeface="Arial" charset="0"/>
                        </a:rPr>
                        <a:t>AA+</a:t>
                      </a:r>
                    </a:p>
                  </a:txBody>
                  <a:tcPr marL="0" marR="16626" marT="0" marB="16120" anchor="ctr" horzOverflow="overflow">
                    <a:lnL>
                      <a:noFill/>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48066">
                <a:tc>
                  <a:txBody>
                    <a:bodyPr/>
                    <a:lstStyle/>
                    <a:p>
                      <a:pPr marL="49213" marR="0" lvl="0" indent="4763" algn="l" defTabSz="1019175" rtl="0" eaLnBrk="1" fontAlgn="base" latinLnBrk="0" hangingPunct="1">
                        <a:lnSpc>
                          <a:spcPct val="90000"/>
                        </a:lnSpc>
                        <a:spcBef>
                          <a:spcPct val="4500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charset="0"/>
                          <a:cs typeface="Arial" charset="0"/>
                        </a:rPr>
                        <a:t>Outlook</a:t>
                      </a:r>
                    </a:p>
                  </a:txBody>
                  <a:tcPr marL="0" marR="16626" marT="0" marB="16120" anchor="ctr" horzOverflow="overflow">
                    <a:lnL cap="flat">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90000"/>
                        </a:lnSpc>
                        <a:spcBef>
                          <a:spcPct val="4500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charset="0"/>
                          <a:cs typeface="Arial" charset="0"/>
                        </a:rPr>
                        <a:t>Stable</a:t>
                      </a:r>
                    </a:p>
                  </a:txBody>
                  <a:tcPr marL="0" marR="16626" marT="0" marB="16120" anchor="ctr" horzOverflow="overflow">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90000"/>
                        </a:lnSpc>
                        <a:spcBef>
                          <a:spcPct val="4500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charset="0"/>
                          <a:cs typeface="Arial" charset="0"/>
                        </a:rPr>
                        <a:t>Stable</a:t>
                      </a:r>
                    </a:p>
                  </a:txBody>
                  <a:tcPr marL="0" marR="16626" marT="0" marB="16120" anchor="ctr" horzOverflow="overflow">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0" marR="0" lvl="0" indent="0" algn="ctr" defTabSz="1019175" rtl="0" eaLnBrk="1" fontAlgn="base" latinLnBrk="0" hangingPunct="1">
                        <a:lnSpc>
                          <a:spcPct val="90000"/>
                        </a:lnSpc>
                        <a:spcBef>
                          <a:spcPct val="4500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charset="0"/>
                          <a:cs typeface="Arial" charset="0"/>
                        </a:rPr>
                        <a:t>Stable</a:t>
                      </a:r>
                    </a:p>
                  </a:txBody>
                  <a:tcPr marL="0" marR="16626" marT="0" marB="16120" anchor="ctr" horzOverflow="overflow">
                    <a:lnL>
                      <a:noFill/>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14" name="Picture 18" descr="Moody's_PBContent">
            <a:extLst>
              <a:ext uri="{FF2B5EF4-FFF2-40B4-BE49-F238E27FC236}">
                <a16:creationId xmlns:a16="http://schemas.microsoft.com/office/drawing/2014/main" id="{8B60EDA6-B0B9-E085-F881-410C1AAABF5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5286" y="1993979"/>
            <a:ext cx="669925" cy="14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5" name="Picture 19" descr="Standard &amp; Poors PBContent">
            <a:extLst>
              <a:ext uri="{FF2B5EF4-FFF2-40B4-BE49-F238E27FC236}">
                <a16:creationId xmlns:a16="http://schemas.microsoft.com/office/drawing/2014/main" id="{FB740FE7-681A-1DC3-871B-83ED8C32023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8381" y="1940067"/>
            <a:ext cx="439738"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6" name="Picture 21" descr="Fitch Ratings_PBContent">
            <a:extLst>
              <a:ext uri="{FF2B5EF4-FFF2-40B4-BE49-F238E27FC236}">
                <a16:creationId xmlns:a16="http://schemas.microsoft.com/office/drawing/2014/main" id="{F24AF9AD-6E28-06F5-C795-51BA65DA61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2869" y="2039502"/>
            <a:ext cx="623888" cy="12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 name="Text Box 7">
            <a:extLst>
              <a:ext uri="{FF2B5EF4-FFF2-40B4-BE49-F238E27FC236}">
                <a16:creationId xmlns:a16="http://schemas.microsoft.com/office/drawing/2014/main" id="{A40B9B98-559F-E0BF-912A-47C994AE4AA9}"/>
              </a:ext>
            </a:extLst>
          </p:cNvPr>
          <p:cNvSpPr txBox="1">
            <a:spLocks noChangeArrowheads="1"/>
          </p:cNvSpPr>
          <p:nvPr/>
        </p:nvSpPr>
        <p:spPr bwMode="auto">
          <a:xfrm>
            <a:off x="6461119" y="3358133"/>
            <a:ext cx="2709863"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457200" algn="l"/>
              </a:tabLst>
              <a:defRPr sz="1000" b="1">
                <a:solidFill>
                  <a:schemeClr val="tx1"/>
                </a:solidFill>
                <a:latin typeface="Arial" charset="0"/>
                <a:ea typeface="ＭＳ Ｐゴシック" pitchFamily="-106" charset="-128"/>
              </a:defRPr>
            </a:lvl1pPr>
            <a:lvl2pPr marL="742950" indent="-285750">
              <a:tabLst>
                <a:tab pos="457200" algn="l"/>
              </a:tabLst>
              <a:defRPr sz="1000" b="1">
                <a:solidFill>
                  <a:schemeClr val="tx1"/>
                </a:solidFill>
                <a:latin typeface="Arial" charset="0"/>
                <a:ea typeface="ＭＳ Ｐゴシック" pitchFamily="-106" charset="-128"/>
              </a:defRPr>
            </a:lvl2pPr>
            <a:lvl3pPr marL="1143000" indent="-228600">
              <a:tabLst>
                <a:tab pos="457200" algn="l"/>
              </a:tabLst>
              <a:defRPr sz="1000" b="1">
                <a:solidFill>
                  <a:schemeClr val="tx1"/>
                </a:solidFill>
                <a:latin typeface="Arial" charset="0"/>
                <a:ea typeface="ＭＳ Ｐゴシック" pitchFamily="-106" charset="-128"/>
              </a:defRPr>
            </a:lvl3pPr>
            <a:lvl4pPr marL="1600200" indent="-228600">
              <a:tabLst>
                <a:tab pos="457200" algn="l"/>
              </a:tabLst>
              <a:defRPr sz="1000" b="1">
                <a:solidFill>
                  <a:schemeClr val="tx1"/>
                </a:solidFill>
                <a:latin typeface="Arial" charset="0"/>
                <a:ea typeface="ＭＳ Ｐゴシック" pitchFamily="-106" charset="-128"/>
              </a:defRPr>
            </a:lvl4pPr>
            <a:lvl5pPr marL="2057400" indent="-228600">
              <a:tabLst>
                <a:tab pos="457200" algn="l"/>
              </a:tabLst>
              <a:defRPr sz="1000" b="1">
                <a:solidFill>
                  <a:schemeClr val="tx1"/>
                </a:solidFill>
                <a:latin typeface="Arial" charset="0"/>
                <a:ea typeface="ＭＳ Ｐゴシック" pitchFamily="-106" charset="-128"/>
              </a:defRPr>
            </a:lvl5pPr>
            <a:lvl6pPr marL="25146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6pPr>
            <a:lvl7pPr marL="29718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7pPr>
            <a:lvl8pPr marL="34290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8pPr>
            <a:lvl9pPr marL="38862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9pPr>
          </a:lstStyle>
          <a:p>
            <a:pPr algn="l">
              <a:lnSpc>
                <a:spcPct val="85000"/>
              </a:lnSpc>
            </a:pPr>
            <a:r>
              <a:rPr lang="en-US" sz="900" b="0" i="1" dirty="0">
                <a:solidFill>
                  <a:srgbClr val="000000"/>
                </a:solidFill>
                <a:latin typeface="Arial" panose="020B0604020202020204" pitchFamily="34" charset="0"/>
                <a:cs typeface="Arial" panose="020B0604020202020204" pitchFamily="34" charset="0"/>
              </a:rPr>
              <a:t>Source: U.S. Census Bureau</a:t>
            </a:r>
          </a:p>
        </p:txBody>
      </p:sp>
      <p:sp>
        <p:nvSpPr>
          <p:cNvPr id="18" name="Text Box 7">
            <a:extLst>
              <a:ext uri="{FF2B5EF4-FFF2-40B4-BE49-F238E27FC236}">
                <a16:creationId xmlns:a16="http://schemas.microsoft.com/office/drawing/2014/main" id="{AC3C2EE5-C93C-1527-9806-CDCA5D7C2C63}"/>
              </a:ext>
            </a:extLst>
          </p:cNvPr>
          <p:cNvSpPr txBox="1">
            <a:spLocks noChangeArrowheads="1"/>
          </p:cNvSpPr>
          <p:nvPr/>
        </p:nvSpPr>
        <p:spPr bwMode="auto">
          <a:xfrm>
            <a:off x="469455" y="3358133"/>
            <a:ext cx="2709863"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457200" algn="l"/>
              </a:tabLst>
              <a:defRPr sz="1000" b="1">
                <a:solidFill>
                  <a:schemeClr val="tx1"/>
                </a:solidFill>
                <a:latin typeface="Arial" charset="0"/>
                <a:ea typeface="ＭＳ Ｐゴシック" pitchFamily="-106" charset="-128"/>
              </a:defRPr>
            </a:lvl1pPr>
            <a:lvl2pPr marL="742950" indent="-285750">
              <a:tabLst>
                <a:tab pos="457200" algn="l"/>
              </a:tabLst>
              <a:defRPr sz="1000" b="1">
                <a:solidFill>
                  <a:schemeClr val="tx1"/>
                </a:solidFill>
                <a:latin typeface="Arial" charset="0"/>
                <a:ea typeface="ＭＳ Ｐゴシック" pitchFamily="-106" charset="-128"/>
              </a:defRPr>
            </a:lvl2pPr>
            <a:lvl3pPr marL="1143000" indent="-228600">
              <a:tabLst>
                <a:tab pos="457200" algn="l"/>
              </a:tabLst>
              <a:defRPr sz="1000" b="1">
                <a:solidFill>
                  <a:schemeClr val="tx1"/>
                </a:solidFill>
                <a:latin typeface="Arial" charset="0"/>
                <a:ea typeface="ＭＳ Ｐゴシック" pitchFamily="-106" charset="-128"/>
              </a:defRPr>
            </a:lvl3pPr>
            <a:lvl4pPr marL="1600200" indent="-228600">
              <a:tabLst>
                <a:tab pos="457200" algn="l"/>
              </a:tabLst>
              <a:defRPr sz="1000" b="1">
                <a:solidFill>
                  <a:schemeClr val="tx1"/>
                </a:solidFill>
                <a:latin typeface="Arial" charset="0"/>
                <a:ea typeface="ＭＳ Ｐゴシック" pitchFamily="-106" charset="-128"/>
              </a:defRPr>
            </a:lvl4pPr>
            <a:lvl5pPr marL="2057400" indent="-228600">
              <a:tabLst>
                <a:tab pos="457200" algn="l"/>
              </a:tabLst>
              <a:defRPr sz="1000" b="1">
                <a:solidFill>
                  <a:schemeClr val="tx1"/>
                </a:solidFill>
                <a:latin typeface="Arial" charset="0"/>
                <a:ea typeface="ＭＳ Ｐゴシック" pitchFamily="-106" charset="-128"/>
              </a:defRPr>
            </a:lvl5pPr>
            <a:lvl6pPr marL="25146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6pPr>
            <a:lvl7pPr marL="29718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7pPr>
            <a:lvl8pPr marL="34290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8pPr>
            <a:lvl9pPr marL="38862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9pPr>
          </a:lstStyle>
          <a:p>
            <a:pPr algn="l">
              <a:lnSpc>
                <a:spcPct val="85000"/>
              </a:lnSpc>
            </a:pPr>
            <a:r>
              <a:rPr lang="en-US" sz="900" b="0" i="1" dirty="0">
                <a:solidFill>
                  <a:srgbClr val="000000"/>
                </a:solidFill>
                <a:latin typeface="Arial" panose="020B0604020202020204" pitchFamily="34" charset="0"/>
                <a:cs typeface="Arial" panose="020B0604020202020204" pitchFamily="34" charset="0"/>
              </a:rPr>
              <a:t>Source: Rating Agency Websites</a:t>
            </a:r>
          </a:p>
        </p:txBody>
      </p:sp>
      <p:graphicFrame>
        <p:nvGraphicFramePr>
          <p:cNvPr id="19" name="Object 182">
            <a:extLst>
              <a:ext uri="{FF2B5EF4-FFF2-40B4-BE49-F238E27FC236}">
                <a16:creationId xmlns:a16="http://schemas.microsoft.com/office/drawing/2014/main" id="{D7CBACC7-6081-52F5-D5A5-A32F89378B1D}"/>
              </a:ext>
            </a:extLst>
          </p:cNvPr>
          <p:cNvGraphicFramePr>
            <a:graphicFrameLocks noChangeAspect="1"/>
          </p:cNvGraphicFramePr>
          <p:nvPr>
            <p:custDataLst>
              <p:tags r:id="rId1"/>
            </p:custDataLst>
            <p:extLst>
              <p:ext uri="{D42A27DB-BD31-4B8C-83A1-F6EECF244321}">
                <p14:modId xmlns:p14="http://schemas.microsoft.com/office/powerpoint/2010/main" val="1781079423"/>
              </p:ext>
            </p:extLst>
          </p:nvPr>
        </p:nvGraphicFramePr>
        <p:xfrm>
          <a:off x="6461119" y="1795039"/>
          <a:ext cx="5257800" cy="1522378"/>
        </p:xfrm>
        <a:graphic>
          <a:graphicData uri="http://schemas.openxmlformats.org/drawingml/2006/chart">
            <c:chart xmlns:c="http://schemas.openxmlformats.org/drawingml/2006/chart" xmlns:r="http://schemas.openxmlformats.org/officeDocument/2006/relationships" r:id="rId8"/>
          </a:graphicData>
        </a:graphic>
      </p:graphicFrame>
      <p:sp>
        <p:nvSpPr>
          <p:cNvPr id="20" name="Text Box 7">
            <a:extLst>
              <a:ext uri="{FF2B5EF4-FFF2-40B4-BE49-F238E27FC236}">
                <a16:creationId xmlns:a16="http://schemas.microsoft.com/office/drawing/2014/main" id="{FE0CB59C-353A-BA1B-545B-1E7AD20FC7E9}"/>
              </a:ext>
            </a:extLst>
          </p:cNvPr>
          <p:cNvSpPr txBox="1">
            <a:spLocks noChangeArrowheads="1"/>
          </p:cNvSpPr>
          <p:nvPr/>
        </p:nvSpPr>
        <p:spPr bwMode="auto">
          <a:xfrm>
            <a:off x="6461118" y="5860162"/>
            <a:ext cx="4442107"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tabLst>
                <a:tab pos="457200" algn="l"/>
              </a:tabLst>
              <a:defRPr sz="1000" b="1">
                <a:solidFill>
                  <a:schemeClr val="tx1"/>
                </a:solidFill>
                <a:latin typeface="Arial" charset="0"/>
                <a:ea typeface="ＭＳ Ｐゴシック" pitchFamily="-106" charset="-128"/>
              </a:defRPr>
            </a:lvl1pPr>
            <a:lvl2pPr marL="742950" indent="-285750">
              <a:tabLst>
                <a:tab pos="457200" algn="l"/>
              </a:tabLst>
              <a:defRPr sz="1000" b="1">
                <a:solidFill>
                  <a:schemeClr val="tx1"/>
                </a:solidFill>
                <a:latin typeface="Arial" charset="0"/>
                <a:ea typeface="ＭＳ Ｐゴシック" pitchFamily="-106" charset="-128"/>
              </a:defRPr>
            </a:lvl2pPr>
            <a:lvl3pPr marL="1143000" indent="-228600">
              <a:tabLst>
                <a:tab pos="457200" algn="l"/>
              </a:tabLst>
              <a:defRPr sz="1000" b="1">
                <a:solidFill>
                  <a:schemeClr val="tx1"/>
                </a:solidFill>
                <a:latin typeface="Arial" charset="0"/>
                <a:ea typeface="ＭＳ Ｐゴシック" pitchFamily="-106" charset="-128"/>
              </a:defRPr>
            </a:lvl3pPr>
            <a:lvl4pPr marL="1600200" indent="-228600">
              <a:tabLst>
                <a:tab pos="457200" algn="l"/>
              </a:tabLst>
              <a:defRPr sz="1000" b="1">
                <a:solidFill>
                  <a:schemeClr val="tx1"/>
                </a:solidFill>
                <a:latin typeface="Arial" charset="0"/>
                <a:ea typeface="ＭＳ Ｐゴシック" pitchFamily="-106" charset="-128"/>
              </a:defRPr>
            </a:lvl4pPr>
            <a:lvl5pPr marL="2057400" indent="-228600">
              <a:tabLst>
                <a:tab pos="457200" algn="l"/>
              </a:tabLst>
              <a:defRPr sz="1000" b="1">
                <a:solidFill>
                  <a:schemeClr val="tx1"/>
                </a:solidFill>
                <a:latin typeface="Arial" charset="0"/>
                <a:ea typeface="ＭＳ Ｐゴシック" pitchFamily="-106" charset="-128"/>
              </a:defRPr>
            </a:lvl5pPr>
            <a:lvl6pPr marL="25146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6pPr>
            <a:lvl7pPr marL="29718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7pPr>
            <a:lvl8pPr marL="34290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8pPr>
            <a:lvl9pPr marL="38862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9pPr>
          </a:lstStyle>
          <a:p>
            <a:pPr algn="l">
              <a:lnSpc>
                <a:spcPct val="85000"/>
              </a:lnSpc>
            </a:pPr>
            <a:r>
              <a:rPr lang="en-GB" sz="900" b="0" i="1" dirty="0">
                <a:solidFill>
                  <a:srgbClr val="000000"/>
                </a:solidFill>
                <a:latin typeface="Arial" panose="020B0604020202020204" pitchFamily="34" charset="0"/>
                <a:cs typeface="Arial" panose="020B0604020202020204" pitchFamily="34" charset="0"/>
              </a:rPr>
              <a:t>Source: U.S. Department of Labor, Bureau of Labor Statistics (seasonally adjusted)</a:t>
            </a:r>
          </a:p>
        </p:txBody>
      </p:sp>
      <p:graphicFrame>
        <p:nvGraphicFramePr>
          <p:cNvPr id="21" name="Object 183">
            <a:extLst>
              <a:ext uri="{FF2B5EF4-FFF2-40B4-BE49-F238E27FC236}">
                <a16:creationId xmlns:a16="http://schemas.microsoft.com/office/drawing/2014/main" id="{45BD8C7F-2060-776C-90BD-2B1FFFC75717}"/>
              </a:ext>
            </a:extLst>
          </p:cNvPr>
          <p:cNvGraphicFramePr>
            <a:graphicFrameLocks noChangeAspect="1"/>
          </p:cNvGraphicFramePr>
          <p:nvPr>
            <p:custDataLst>
              <p:tags r:id="rId2"/>
            </p:custDataLst>
            <p:extLst>
              <p:ext uri="{D42A27DB-BD31-4B8C-83A1-F6EECF244321}">
                <p14:modId xmlns:p14="http://schemas.microsoft.com/office/powerpoint/2010/main" val="727585793"/>
              </p:ext>
            </p:extLst>
          </p:nvPr>
        </p:nvGraphicFramePr>
        <p:xfrm>
          <a:off x="6461118" y="4231735"/>
          <a:ext cx="5257800" cy="1527048"/>
        </p:xfrm>
        <a:graphic>
          <a:graphicData uri="http://schemas.openxmlformats.org/drawingml/2006/chart">
            <c:chart xmlns:c="http://schemas.openxmlformats.org/drawingml/2006/chart" xmlns:r="http://schemas.openxmlformats.org/officeDocument/2006/relationships" r:id="rId9"/>
          </a:graphicData>
        </a:graphic>
      </p:graphicFrame>
      <p:sp>
        <p:nvSpPr>
          <p:cNvPr id="22" name="Text Box 7">
            <a:extLst>
              <a:ext uri="{FF2B5EF4-FFF2-40B4-BE49-F238E27FC236}">
                <a16:creationId xmlns:a16="http://schemas.microsoft.com/office/drawing/2014/main" id="{9812ACF7-5009-D981-9E42-8BEAFFAFA840}"/>
              </a:ext>
            </a:extLst>
          </p:cNvPr>
          <p:cNvSpPr txBox="1">
            <a:spLocks noChangeArrowheads="1"/>
          </p:cNvSpPr>
          <p:nvPr/>
        </p:nvSpPr>
        <p:spPr bwMode="auto">
          <a:xfrm>
            <a:off x="469454" y="5860162"/>
            <a:ext cx="3879850" cy="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457200" algn="l"/>
              </a:tabLst>
              <a:defRPr sz="1000" b="1">
                <a:solidFill>
                  <a:schemeClr val="tx1"/>
                </a:solidFill>
                <a:latin typeface="Arial" charset="0"/>
                <a:ea typeface="ＭＳ Ｐゴシック" pitchFamily="-106" charset="-128"/>
              </a:defRPr>
            </a:lvl1pPr>
            <a:lvl2pPr marL="742950" indent="-285750">
              <a:tabLst>
                <a:tab pos="457200" algn="l"/>
              </a:tabLst>
              <a:defRPr sz="1000" b="1">
                <a:solidFill>
                  <a:schemeClr val="tx1"/>
                </a:solidFill>
                <a:latin typeface="Arial" charset="0"/>
                <a:ea typeface="ＭＳ Ｐゴシック" pitchFamily="-106" charset="-128"/>
              </a:defRPr>
            </a:lvl2pPr>
            <a:lvl3pPr marL="1143000" indent="-228600">
              <a:tabLst>
                <a:tab pos="457200" algn="l"/>
              </a:tabLst>
              <a:defRPr sz="1000" b="1">
                <a:solidFill>
                  <a:schemeClr val="tx1"/>
                </a:solidFill>
                <a:latin typeface="Arial" charset="0"/>
                <a:ea typeface="ＭＳ Ｐゴシック" pitchFamily="-106" charset="-128"/>
              </a:defRPr>
            </a:lvl3pPr>
            <a:lvl4pPr marL="1600200" indent="-228600">
              <a:tabLst>
                <a:tab pos="457200" algn="l"/>
              </a:tabLst>
              <a:defRPr sz="1000" b="1">
                <a:solidFill>
                  <a:schemeClr val="tx1"/>
                </a:solidFill>
                <a:latin typeface="Arial" charset="0"/>
                <a:ea typeface="ＭＳ Ｐゴシック" pitchFamily="-106" charset="-128"/>
              </a:defRPr>
            </a:lvl4pPr>
            <a:lvl5pPr marL="2057400" indent="-228600">
              <a:tabLst>
                <a:tab pos="457200" algn="l"/>
              </a:tabLst>
              <a:defRPr sz="1000" b="1">
                <a:solidFill>
                  <a:schemeClr val="tx1"/>
                </a:solidFill>
                <a:latin typeface="Arial" charset="0"/>
                <a:ea typeface="ＭＳ Ｐゴシック" pitchFamily="-106" charset="-128"/>
              </a:defRPr>
            </a:lvl5pPr>
            <a:lvl6pPr marL="25146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6pPr>
            <a:lvl7pPr marL="29718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7pPr>
            <a:lvl8pPr marL="34290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8pPr>
            <a:lvl9pPr marL="3886200" indent="-228600" eaLnBrk="0" fontAlgn="base" hangingPunct="0">
              <a:spcBef>
                <a:spcPct val="50000"/>
              </a:spcBef>
              <a:spcAft>
                <a:spcPct val="0"/>
              </a:spcAft>
              <a:tabLst>
                <a:tab pos="457200" algn="l"/>
              </a:tabLst>
              <a:defRPr sz="1000" b="1">
                <a:solidFill>
                  <a:schemeClr val="tx1"/>
                </a:solidFill>
                <a:latin typeface="Arial" charset="0"/>
                <a:ea typeface="ＭＳ Ｐゴシック" pitchFamily="-106" charset="-128"/>
              </a:defRPr>
            </a:lvl9pPr>
          </a:lstStyle>
          <a:p>
            <a:pPr algn="l">
              <a:lnSpc>
                <a:spcPct val="85000"/>
              </a:lnSpc>
            </a:pPr>
            <a:r>
              <a:rPr lang="en-US" sz="900" b="0" i="1" dirty="0">
                <a:solidFill>
                  <a:srgbClr val="000000"/>
                </a:solidFill>
                <a:latin typeface="Arial" panose="020B0604020202020204" pitchFamily="34" charset="0"/>
                <a:cs typeface="Arial" panose="020B0604020202020204" pitchFamily="34" charset="0"/>
              </a:rPr>
              <a:t>Source: U.S. Department of Commerce, Bureau of Economic Analysis</a:t>
            </a:r>
          </a:p>
        </p:txBody>
      </p:sp>
      <p:graphicFrame>
        <p:nvGraphicFramePr>
          <p:cNvPr id="24" name="Chart 23">
            <a:extLst>
              <a:ext uri="{FF2B5EF4-FFF2-40B4-BE49-F238E27FC236}">
                <a16:creationId xmlns:a16="http://schemas.microsoft.com/office/drawing/2014/main" id="{03305706-15AF-5E3F-0CE5-6774C027C1CD}"/>
              </a:ext>
            </a:extLst>
          </p:cNvPr>
          <p:cNvGraphicFramePr/>
          <p:nvPr>
            <p:extLst>
              <p:ext uri="{D42A27DB-BD31-4B8C-83A1-F6EECF244321}">
                <p14:modId xmlns:p14="http://schemas.microsoft.com/office/powerpoint/2010/main" val="114859325"/>
              </p:ext>
            </p:extLst>
          </p:nvPr>
        </p:nvGraphicFramePr>
        <p:xfrm>
          <a:off x="469454" y="4231734"/>
          <a:ext cx="5257801" cy="152704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 name="Table 1">
            <a:extLst>
              <a:ext uri="{FF2B5EF4-FFF2-40B4-BE49-F238E27FC236}">
                <a16:creationId xmlns:a16="http://schemas.microsoft.com/office/drawing/2014/main" id="{E31550E0-0E48-709F-10D4-C33FF8B47ABB}"/>
              </a:ext>
            </a:extLst>
          </p:cNvPr>
          <p:cNvGraphicFramePr>
            <a:graphicFrameLocks noGrp="1"/>
          </p:cNvGraphicFramePr>
          <p:nvPr>
            <p:extLst>
              <p:ext uri="{D42A27DB-BD31-4B8C-83A1-F6EECF244321}">
                <p14:modId xmlns:p14="http://schemas.microsoft.com/office/powerpoint/2010/main" val="2558862203"/>
              </p:ext>
            </p:extLst>
          </p:nvPr>
        </p:nvGraphicFramePr>
        <p:xfrm>
          <a:off x="273577" y="188504"/>
          <a:ext cx="8869680" cy="704088"/>
        </p:xfrm>
        <a:graphic>
          <a:graphicData uri="http://schemas.openxmlformats.org/drawingml/2006/table">
            <a:tbl>
              <a:tblPr firstRow="1" bandRow="1">
                <a:tableStyleId>{5C22544A-7EE6-4342-B048-85BDC9FD1C3A}</a:tableStyleId>
              </a:tblPr>
              <a:tblGrid>
                <a:gridCol w="2164504">
                  <a:extLst>
                    <a:ext uri="{9D8B030D-6E8A-4147-A177-3AD203B41FA5}">
                      <a16:colId xmlns:a16="http://schemas.microsoft.com/office/drawing/2014/main" val="3776042927"/>
                    </a:ext>
                  </a:extLst>
                </a:gridCol>
                <a:gridCol w="6705176">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The Authority</a:t>
                      </a:r>
                    </a:p>
                  </a:txBody>
                  <a:tcPr anchor="ctr">
                    <a:lnR w="12700" cap="flat" cmpd="sng" algn="ctr">
                      <a:solidFill>
                        <a:srgbClr val="275317"/>
                      </a:solidFill>
                      <a:prstDash val="solid"/>
                      <a:round/>
                      <a:headEnd type="none" w="med" len="med"/>
                      <a:tailEnd type="none" w="med" len="med"/>
                    </a:lnR>
                    <a:noFill/>
                  </a:tcPr>
                </a:tc>
                <a:tc>
                  <a:txBody>
                    <a:bodyPr/>
                    <a:lstStyle/>
                    <a:p>
                      <a:r>
                        <a:rPr lang="en-US" sz="2400" b="0" dirty="0">
                          <a:solidFill>
                            <a:srgbClr val="275317"/>
                          </a:solidFill>
                          <a:latin typeface="Arial" panose="020B0604020202020204" pitchFamily="34" charset="0"/>
                          <a:cs typeface="Arial" panose="020B0604020202020204" pitchFamily="34" charset="0"/>
                        </a:rPr>
                        <a:t>South Carolina’s Economy </a:t>
                      </a:r>
                    </a:p>
                  </a:txBody>
                  <a:tcPr anchor="ctr">
                    <a:lnL w="12700" cap="flat" cmpd="sng" algn="ctr">
                      <a:solidFill>
                        <a:srgbClr val="275317"/>
                      </a:solidFill>
                      <a:prstDash val="solid"/>
                      <a:round/>
                      <a:headEnd type="none" w="med" len="med"/>
                      <a:tailEnd type="none" w="med" len="med"/>
                    </a:lnL>
                    <a:noFill/>
                  </a:tcPr>
                </a:tc>
                <a:extLst>
                  <a:ext uri="{0D108BD9-81ED-4DB2-BD59-A6C34878D82A}">
                    <a16:rowId xmlns:a16="http://schemas.microsoft.com/office/drawing/2014/main" val="4081036703"/>
                  </a:ext>
                </a:extLst>
              </a:tr>
            </a:tbl>
          </a:graphicData>
        </a:graphic>
      </p:graphicFrame>
    </p:spTree>
    <p:extLst>
      <p:ext uri="{BB962C8B-B14F-4D97-AF65-F5344CB8AC3E}">
        <p14:creationId xmlns:p14="http://schemas.microsoft.com/office/powerpoint/2010/main" val="1465701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DF366C-BEF2-CE95-B830-418C9591513A}"/>
              </a:ext>
            </a:extLst>
          </p:cNvPr>
          <p:cNvSpPr>
            <a:spLocks noChangeArrowheads="1"/>
          </p:cNvSpPr>
          <p:nvPr>
            <p:custDataLst>
              <p:tags r:id="rId1"/>
            </p:custDataLst>
          </p:nvPr>
        </p:nvSpPr>
        <p:spPr bwMode="gray">
          <a:xfrm>
            <a:off x="366878" y="1258664"/>
            <a:ext cx="11386972" cy="253787"/>
          </a:xfrm>
          <a:prstGeom prst="rect">
            <a:avLst/>
          </a:prstGeom>
          <a:solidFill>
            <a:srgbClr val="27593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18280" rIns="0" bIns="18280" anchor="ctr"/>
          <a:lstStyle/>
          <a:p>
            <a:pPr marL="0" marR="0" lvl="0" indent="0" algn="ctr" defTabSz="760413" rtl="0" eaLnBrk="0" fontAlgn="base" latinLnBrk="0" hangingPunct="0">
              <a:lnSpc>
                <a:spcPct val="100000"/>
              </a:lnSpc>
              <a:spcBef>
                <a:spcPct val="50000"/>
              </a:spcBef>
              <a:spcAft>
                <a:spcPct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34" charset="-128"/>
                <a:cs typeface="Arial" panose="020B0604020202020204" pitchFamily="34" charset="0"/>
              </a:rPr>
              <a:t>Historical Energy Sales (GWh)</a:t>
            </a:r>
          </a:p>
        </p:txBody>
      </p:sp>
      <p:sp>
        <p:nvSpPr>
          <p:cNvPr id="7" name="Rectangle 14">
            <a:extLst>
              <a:ext uri="{FF2B5EF4-FFF2-40B4-BE49-F238E27FC236}">
                <a16:creationId xmlns:a16="http://schemas.microsoft.com/office/drawing/2014/main" id="{57BDAF0A-A5DC-7957-785C-52758727632B}"/>
              </a:ext>
            </a:extLst>
          </p:cNvPr>
          <p:cNvSpPr>
            <a:spLocks noChangeArrowheads="1"/>
          </p:cNvSpPr>
          <p:nvPr>
            <p:custDataLst>
              <p:tags r:id="rId2"/>
            </p:custDataLst>
          </p:nvPr>
        </p:nvSpPr>
        <p:spPr bwMode="gray">
          <a:xfrm>
            <a:off x="363385" y="1512452"/>
            <a:ext cx="11391593" cy="213759"/>
          </a:xfrm>
          <a:prstGeom prst="rect">
            <a:avLst/>
          </a:prstGeom>
          <a:solidFill>
            <a:srgbClr val="A5BFAA"/>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Wholesale</a:t>
            </a:r>
            <a:endParaRPr kumimoji="0" lang="en-US" sz="12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endParaRPr>
          </a:p>
        </p:txBody>
      </p:sp>
      <p:graphicFrame>
        <p:nvGraphicFramePr>
          <p:cNvPr id="8" name="Chart 7">
            <a:extLst>
              <a:ext uri="{FF2B5EF4-FFF2-40B4-BE49-F238E27FC236}">
                <a16:creationId xmlns:a16="http://schemas.microsoft.com/office/drawing/2014/main" id="{1BE82188-E4E3-1EFE-87F5-CEACE2750EC0}"/>
              </a:ext>
            </a:extLst>
          </p:cNvPr>
          <p:cNvGraphicFramePr/>
          <p:nvPr>
            <p:custDataLst>
              <p:tags r:id="rId3"/>
            </p:custDataLst>
            <p:extLst>
              <p:ext uri="{D42A27DB-BD31-4B8C-83A1-F6EECF244321}">
                <p14:modId xmlns:p14="http://schemas.microsoft.com/office/powerpoint/2010/main" val="1847486901"/>
              </p:ext>
            </p:extLst>
          </p:nvPr>
        </p:nvGraphicFramePr>
        <p:xfrm>
          <a:off x="363386" y="1741052"/>
          <a:ext cx="11390464" cy="2011680"/>
        </p:xfrm>
        <a:graphic>
          <a:graphicData uri="http://schemas.openxmlformats.org/drawingml/2006/chart">
            <c:chart xmlns:c="http://schemas.openxmlformats.org/drawingml/2006/chart" xmlns:r="http://schemas.openxmlformats.org/officeDocument/2006/relationships" r:id="rId9"/>
          </a:graphicData>
        </a:graphic>
      </p:graphicFrame>
      <p:sp>
        <p:nvSpPr>
          <p:cNvPr id="9" name="Rectangle 14">
            <a:extLst>
              <a:ext uri="{FF2B5EF4-FFF2-40B4-BE49-F238E27FC236}">
                <a16:creationId xmlns:a16="http://schemas.microsoft.com/office/drawing/2014/main" id="{9E91E719-F3DF-F501-1EA4-3A684F684439}"/>
              </a:ext>
            </a:extLst>
          </p:cNvPr>
          <p:cNvSpPr>
            <a:spLocks noChangeArrowheads="1"/>
          </p:cNvSpPr>
          <p:nvPr>
            <p:custDataLst>
              <p:tags r:id="rId4"/>
            </p:custDataLst>
          </p:nvPr>
        </p:nvSpPr>
        <p:spPr bwMode="gray">
          <a:xfrm>
            <a:off x="363385" y="3782019"/>
            <a:ext cx="5480049" cy="261708"/>
          </a:xfrm>
          <a:prstGeom prst="rect">
            <a:avLst/>
          </a:prstGeom>
          <a:solidFill>
            <a:srgbClr val="A5BFAA"/>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Retail</a:t>
            </a:r>
            <a:r>
              <a:rPr kumimoji="0" lang="en-US" sz="12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1</a:t>
            </a:r>
          </a:p>
        </p:txBody>
      </p:sp>
      <p:graphicFrame>
        <p:nvGraphicFramePr>
          <p:cNvPr id="10" name="Object 6">
            <a:extLst>
              <a:ext uri="{FF2B5EF4-FFF2-40B4-BE49-F238E27FC236}">
                <a16:creationId xmlns:a16="http://schemas.microsoft.com/office/drawing/2014/main" id="{6861D803-01CF-7622-3AEE-0DA36C163995}"/>
              </a:ext>
            </a:extLst>
          </p:cNvPr>
          <p:cNvGraphicFramePr>
            <a:graphicFrameLocks noChangeAspect="1"/>
          </p:cNvGraphicFramePr>
          <p:nvPr>
            <p:custDataLst>
              <p:tags r:id="rId5"/>
            </p:custDataLst>
            <p:extLst>
              <p:ext uri="{D42A27DB-BD31-4B8C-83A1-F6EECF244321}">
                <p14:modId xmlns:p14="http://schemas.microsoft.com/office/powerpoint/2010/main" val="3184509112"/>
              </p:ext>
            </p:extLst>
          </p:nvPr>
        </p:nvGraphicFramePr>
        <p:xfrm>
          <a:off x="344653" y="4120133"/>
          <a:ext cx="5480049" cy="240500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1" name="Object 6">
            <a:extLst>
              <a:ext uri="{FF2B5EF4-FFF2-40B4-BE49-F238E27FC236}">
                <a16:creationId xmlns:a16="http://schemas.microsoft.com/office/drawing/2014/main" id="{196EBE60-C220-DAA8-8ED0-537D787AA2BA}"/>
              </a:ext>
            </a:extLst>
          </p:cNvPr>
          <p:cNvGraphicFramePr>
            <a:graphicFrameLocks/>
          </p:cNvGraphicFramePr>
          <p:nvPr>
            <p:custDataLst>
              <p:tags r:id="rId6"/>
            </p:custDataLst>
            <p:extLst>
              <p:ext uri="{D42A27DB-BD31-4B8C-83A1-F6EECF244321}">
                <p14:modId xmlns:p14="http://schemas.microsoft.com/office/powerpoint/2010/main" val="2765955977"/>
              </p:ext>
            </p:extLst>
          </p:nvPr>
        </p:nvGraphicFramePr>
        <p:xfrm>
          <a:off x="6273800" y="4027423"/>
          <a:ext cx="5791200" cy="2366115"/>
        </p:xfrm>
        <a:graphic>
          <a:graphicData uri="http://schemas.openxmlformats.org/drawingml/2006/chart">
            <c:chart xmlns:c="http://schemas.openxmlformats.org/drawingml/2006/chart" xmlns:r="http://schemas.openxmlformats.org/officeDocument/2006/relationships" r:id="rId11"/>
          </a:graphicData>
        </a:graphic>
      </p:graphicFrame>
      <p:sp>
        <p:nvSpPr>
          <p:cNvPr id="12" name="Rectangle 14">
            <a:extLst>
              <a:ext uri="{FF2B5EF4-FFF2-40B4-BE49-F238E27FC236}">
                <a16:creationId xmlns:a16="http://schemas.microsoft.com/office/drawing/2014/main" id="{4AE1E087-99A8-4658-BB32-D4466843D451}"/>
              </a:ext>
            </a:extLst>
          </p:cNvPr>
          <p:cNvSpPr>
            <a:spLocks noChangeArrowheads="1"/>
          </p:cNvSpPr>
          <p:nvPr>
            <p:custDataLst>
              <p:tags r:id="rId7"/>
            </p:custDataLst>
          </p:nvPr>
        </p:nvSpPr>
        <p:spPr bwMode="gray">
          <a:xfrm>
            <a:off x="6273800" y="3782019"/>
            <a:ext cx="5480049" cy="268877"/>
          </a:xfrm>
          <a:prstGeom prst="rect">
            <a:avLst/>
          </a:prstGeom>
          <a:solidFill>
            <a:srgbClr val="A5BFAA"/>
          </a:solidFill>
          <a:ln w="6350" algn="ctr">
            <a:noFill/>
            <a:miter lim="800000"/>
            <a:headEnd/>
            <a:tailEnd/>
          </a:ln>
        </p:spPr>
        <p:txBody>
          <a:bodyPr lIns="0" tIns="16404" rIns="0" bIns="16404" anchor="ctr"/>
          <a:lstStyle/>
          <a:p>
            <a:pPr marL="0" marR="0" lvl="0" indent="0" algn="ctr" defTabSz="683739"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cs typeface="Arial" panose="020B0604020202020204" pitchFamily="34" charset="0"/>
              </a:rPr>
              <a:t>Industrial</a:t>
            </a:r>
          </a:p>
        </p:txBody>
      </p:sp>
      <p:graphicFrame>
        <p:nvGraphicFramePr>
          <p:cNvPr id="3" name="Table 2">
            <a:extLst>
              <a:ext uri="{FF2B5EF4-FFF2-40B4-BE49-F238E27FC236}">
                <a16:creationId xmlns:a16="http://schemas.microsoft.com/office/drawing/2014/main" id="{A9391104-D2A5-1248-3487-1D2E29A335D3}"/>
              </a:ext>
            </a:extLst>
          </p:cNvPr>
          <p:cNvGraphicFramePr>
            <a:graphicFrameLocks noGrp="1"/>
          </p:cNvGraphicFramePr>
          <p:nvPr>
            <p:extLst>
              <p:ext uri="{D42A27DB-BD31-4B8C-83A1-F6EECF244321}">
                <p14:modId xmlns:p14="http://schemas.microsoft.com/office/powerpoint/2010/main" val="2859320729"/>
              </p:ext>
            </p:extLst>
          </p:nvPr>
        </p:nvGraphicFramePr>
        <p:xfrm>
          <a:off x="273577" y="188504"/>
          <a:ext cx="8869680" cy="704088"/>
        </p:xfrm>
        <a:graphic>
          <a:graphicData uri="http://schemas.openxmlformats.org/drawingml/2006/table">
            <a:tbl>
              <a:tblPr firstRow="1" bandRow="1">
                <a:tableStyleId>{5C22544A-7EE6-4342-B048-85BDC9FD1C3A}</a:tableStyleId>
              </a:tblPr>
              <a:tblGrid>
                <a:gridCol w="2164504">
                  <a:extLst>
                    <a:ext uri="{9D8B030D-6E8A-4147-A177-3AD203B41FA5}">
                      <a16:colId xmlns:a16="http://schemas.microsoft.com/office/drawing/2014/main" val="3776042927"/>
                    </a:ext>
                  </a:extLst>
                </a:gridCol>
                <a:gridCol w="6705176">
                  <a:extLst>
                    <a:ext uri="{9D8B030D-6E8A-4147-A177-3AD203B41FA5}">
                      <a16:colId xmlns:a16="http://schemas.microsoft.com/office/drawing/2014/main" val="1908265702"/>
                    </a:ext>
                  </a:extLst>
                </a:gridCol>
              </a:tblGrid>
              <a:tr h="704088">
                <a:tc>
                  <a:txBody>
                    <a:bodyPr/>
                    <a:lstStyle/>
                    <a:p>
                      <a:r>
                        <a:rPr lang="en-US" sz="2400" dirty="0">
                          <a:solidFill>
                            <a:srgbClr val="8BC34A"/>
                          </a:solidFill>
                          <a:latin typeface="Arial" panose="020B0604020202020204" pitchFamily="34" charset="0"/>
                          <a:cs typeface="Arial" panose="020B0604020202020204" pitchFamily="34" charset="0"/>
                        </a:rPr>
                        <a:t>The Authority</a:t>
                      </a:r>
                    </a:p>
                  </a:txBody>
                  <a:tcPr anchor="ctr">
                    <a:lnR w="12700" cap="flat" cmpd="sng" algn="ctr">
                      <a:solidFill>
                        <a:srgbClr val="275317"/>
                      </a:solidFill>
                      <a:prstDash val="solid"/>
                      <a:round/>
                      <a:headEnd type="none" w="med" len="med"/>
                      <a:tailEnd type="none" w="med" len="med"/>
                    </a:lnR>
                    <a:noFill/>
                  </a:tcPr>
                </a:tc>
                <a:tc>
                  <a:txBody>
                    <a:bodyPr/>
                    <a:lstStyle/>
                    <a:p>
                      <a:r>
                        <a:rPr lang="en-US" sz="2400" b="0" dirty="0">
                          <a:solidFill>
                            <a:srgbClr val="275317"/>
                          </a:solidFill>
                          <a:latin typeface="Arial" panose="020B0604020202020204" pitchFamily="34" charset="0"/>
                          <a:cs typeface="Arial" panose="020B0604020202020204" pitchFamily="34" charset="0"/>
                        </a:rPr>
                        <a:t>Stable Customer Base and Sales</a:t>
                      </a:r>
                    </a:p>
                  </a:txBody>
                  <a:tcPr anchor="ctr">
                    <a:lnL w="12700" cap="flat" cmpd="sng" algn="ctr">
                      <a:solidFill>
                        <a:srgbClr val="275317"/>
                      </a:solidFill>
                      <a:prstDash val="solid"/>
                      <a:round/>
                      <a:headEnd type="none" w="med" len="med"/>
                      <a:tailEnd type="none" w="med" len="med"/>
                    </a:lnL>
                    <a:noFill/>
                  </a:tcPr>
                </a:tc>
                <a:extLst>
                  <a:ext uri="{0D108BD9-81ED-4DB2-BD59-A6C34878D82A}">
                    <a16:rowId xmlns:a16="http://schemas.microsoft.com/office/drawing/2014/main" val="4081036703"/>
                  </a:ext>
                </a:extLst>
              </a:tr>
            </a:tbl>
          </a:graphicData>
        </a:graphic>
      </p:graphicFrame>
      <p:sp>
        <p:nvSpPr>
          <p:cNvPr id="4" name="TextBox 3">
            <a:extLst>
              <a:ext uri="{FF2B5EF4-FFF2-40B4-BE49-F238E27FC236}">
                <a16:creationId xmlns:a16="http://schemas.microsoft.com/office/drawing/2014/main" id="{6D4E4DC5-9AB7-AF0E-C1C3-0A359E3A882F}"/>
              </a:ext>
            </a:extLst>
          </p:cNvPr>
          <p:cNvSpPr txBox="1"/>
          <p:nvPr/>
        </p:nvSpPr>
        <p:spPr>
          <a:xfrm>
            <a:off x="477668" y="6458096"/>
            <a:ext cx="4153701"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 Retail includes residential, commercial, small industrial and lighting</a:t>
            </a:r>
          </a:p>
        </p:txBody>
      </p:sp>
    </p:spTree>
    <p:extLst>
      <p:ext uri="{BB962C8B-B14F-4D97-AF65-F5344CB8AC3E}">
        <p14:creationId xmlns:p14="http://schemas.microsoft.com/office/powerpoint/2010/main" val="15030070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ERSION" val="2"/>
</p:tagLst>
</file>

<file path=ppt/tags/tag10.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 name="VERSION" val="2"/>
</p:tagLst>
</file>

<file path=ppt/tags/tag1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1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1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14.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SHAPEKEY" val="RESET"/>
  <p:tag name="IGNOREFONTNONCOMPLIANCE" val="0"/>
  <p:tag name="IGNORECOLORLINESNONCOMPLIANCE" val="0"/>
  <p:tag name="IGNOREPOSITIONNONCOMPLIANCE" val="0"/>
  <p:tag name="POSITIONTOP" val="348"/>
  <p:tag name="POSITIONLEFT" val="54"/>
  <p:tag name="IGNORESIZENONCOMPLIANCE" val="0"/>
  <p:tag name="SIZEWIDTH" val="221.25"/>
  <p:tag name="SIZEHEIGHT" val="173.25"/>
  <p:tag name="VERSION" val="2"/>
</p:tagLst>
</file>

<file path=ppt/tags/tag15.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SHAPEKEY" val="RESET"/>
  <p:tag name="IGNOREFONTNONCOMPLIANCE" val="0"/>
  <p:tag name="IGNORECOLORLINESNONCOMPLIANCE" val="0"/>
  <p:tag name="IGNOREPOSITIONNONCOMPLIANCE" val="0"/>
  <p:tag name="POSITIONTOP" val="348"/>
  <p:tag name="POSITIONLEFT" val="54"/>
  <p:tag name="IGNORESIZENONCOMPLIANCE" val="0"/>
  <p:tag name="SIZEWIDTH" val="221.25"/>
  <p:tag name="SIZEHEIGHT" val="173.25"/>
  <p:tag name="VERSION" val="2"/>
</p:tagLst>
</file>

<file path=ppt/tags/tag1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7.xml><?xml version="1.0" encoding="utf-8"?>
<p:tagLst xmlns:a="http://schemas.openxmlformats.org/drawingml/2006/main" xmlns:r="http://schemas.openxmlformats.org/officeDocument/2006/relationships" xmlns:p="http://schemas.openxmlformats.org/presentationml/2006/main">
  <p:tag name="IGNOREFONTNONCOMPLIANCE" val="0"/>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 name="FONTNAME" val="Arial"/>
  <p:tag name="FONTSIZE" val="7"/>
</p:tagLst>
</file>

<file path=ppt/tags/tag1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19.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 name="VERSION" val="2"/>
</p:tagLst>
</file>

<file path=ppt/tags/tag2.xml><?xml version="1.0" encoding="utf-8"?>
<p:tagLst xmlns:a="http://schemas.openxmlformats.org/drawingml/2006/main" xmlns:r="http://schemas.openxmlformats.org/officeDocument/2006/relationships" xmlns:p="http://schemas.openxmlformats.org/presentationml/2006/main">
  <p:tag name="VERSION" val="2"/>
</p:tagLst>
</file>

<file path=ppt/tags/tag20.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 name="VERSION" val="2"/>
</p:tagLst>
</file>

<file path=ppt/tags/tag21.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 name="VERSION" val="2"/>
</p:tagLst>
</file>

<file path=ppt/tags/tag2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2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2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3.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4.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Lst>
</file>

<file path=ppt/tags/tag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132"/>
  <p:tag name="POSITIONLEFT" val="54"/>
  <p:tag name="IGNORESIZENONCOMPLIANCE" val="0"/>
  <p:tag name="SIZEWIDTH" val="336"/>
  <p:tag name="SIZEHEIGHT" val="18"/>
</p:tagLst>
</file>

<file path=ppt/tags/tag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7.xml><?xml version="1.0" encoding="utf-8"?>
<p:tagLst xmlns:a="http://schemas.openxmlformats.org/drawingml/2006/main" xmlns:r="http://schemas.openxmlformats.org/officeDocument/2006/relationships" xmlns:p="http://schemas.openxmlformats.org/presentationml/2006/main">
  <p:tag name="VERSION" val="2"/>
</p:tagLst>
</file>

<file path=ppt/tags/tag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Times New Roman"/>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3687680"/>
  <p:tag name="FILL_COLOR_SCHEME_INDEX" val="0"/>
  <p:tag name="FILL_COLOR_TYPE" val="1"/>
  <p:tag name="LINEVISIBLE" val="-1"/>
  <p:tag name="LINECOLOR" val="3687680"/>
  <p:tag name="LINE_COLOR_SCHEME_INDEX" val="0"/>
  <p:tag name="LINE_COLOR_TYPE" val="1"/>
  <p:tag name="IGNOREPOSITIONNONCOMPLIANCE" val="0"/>
  <p:tag name="POSITIONTOP" val="330"/>
  <p:tag name="POSITIONLEFT" val="54"/>
  <p:tag name="IGNORESIZENONCOMPLIANCE" val="0"/>
  <p:tag name="SIZEWIDTH" val="684"/>
  <p:tag name="SIZEHEIGHT" val="18"/>
</p:tagLst>
</file>

<file path=ppt/tags/tag9.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D,F"/>
  <p:tag name="IGNOREFONTNONCOMPLIANCE" val="0"/>
  <p:tag name="IGNORECOLORLINESNONCOMPLIANCE" val="0"/>
  <p:tag name="IGNOREPOSITIONNONCOMPLIANCE" val="0"/>
  <p:tag name="POSITIONTOP" val="150"/>
  <p:tag name="POSITIONLEFT" val="402"/>
  <p:tag name="IGNORESIZENONCOMPLIANCE" val="0"/>
  <p:tag name="SIZEWIDTH" val="335.875"/>
  <p:tag name="SIZEHEIGHT" val="174"/>
  <p:tag name="VERSION"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90th Anniversary">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ntee Cooper 90th Ann - PowerPoint Template" id="{0C390F2E-DB69-45C7-9958-90DFFB3F1254}" vid="{6F453439-4975-44E2-A9FF-A7EF723AA4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4">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275937"/>
    </a:hlink>
    <a:folHlink>
      <a:srgbClr val="B2B2B2"/>
    </a:folHlink>
  </a:clrScheme>
  <a:fontScheme name="Office Theme">
    <a:majorFont>
      <a:latin typeface="Adobe Garamond Pro"/>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275937"/>
    </a:hlink>
    <a:folHlink>
      <a:srgbClr val="B2B2B2"/>
    </a:folHlink>
  </a:clrScheme>
  <a:fontScheme name="Office Theme">
    <a:majorFont>
      <a:latin typeface="Adobe Garamond Pro"/>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4">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275937"/>
    </a:hlink>
    <a:folHlink>
      <a:srgbClr val="B2B2B2"/>
    </a:folHlink>
  </a:clrScheme>
  <a:fontScheme name="Office Theme">
    <a:majorFont>
      <a:latin typeface="Adobe Garamond Pro"/>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4">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275937"/>
    </a:hlink>
    <a:folHlink>
      <a:srgbClr val="B2B2B2"/>
    </a:folHlink>
  </a:clrScheme>
  <a:fontScheme name="Office Theme">
    <a:majorFont>
      <a:latin typeface="Adobe Garamond Pro"/>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4">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275937"/>
    </a:hlink>
    <a:folHlink>
      <a:srgbClr val="B2B2B2"/>
    </a:folHlink>
  </a:clrScheme>
  <a:fontScheme name="Office Theme">
    <a:majorFont>
      <a:latin typeface="Adobe Garamond Pro"/>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4">
    <a:dk1>
      <a:srgbClr val="FFFFFF"/>
    </a:dk1>
    <a:lt1>
      <a:srgbClr val="FFFFFF"/>
    </a:lt1>
    <a:dk2>
      <a:srgbClr val="FFFFFF"/>
    </a:dk2>
    <a:lt2>
      <a:srgbClr val="808080"/>
    </a:lt2>
    <a:accent1>
      <a:srgbClr val="00CC99"/>
    </a:accent1>
    <a:accent2>
      <a:srgbClr val="3333CC"/>
    </a:accent2>
    <a:accent3>
      <a:srgbClr val="FFFFFF"/>
    </a:accent3>
    <a:accent4>
      <a:srgbClr val="DADADA"/>
    </a:accent4>
    <a:accent5>
      <a:srgbClr val="AAE2CA"/>
    </a:accent5>
    <a:accent6>
      <a:srgbClr val="2D2DB9"/>
    </a:accent6>
    <a:hlink>
      <a:srgbClr val="275937"/>
    </a:hlink>
    <a:folHlink>
      <a:srgbClr val="B2B2B2"/>
    </a:folHlink>
  </a:clrScheme>
  <a:fontScheme name="Office Theme">
    <a:majorFont>
      <a:latin typeface="Adobe Garamond Pro"/>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TotalTime>
  <Words>4178</Words>
  <Application>Microsoft Office PowerPoint</Application>
  <PresentationFormat>Widescreen</PresentationFormat>
  <Paragraphs>523</Paragraphs>
  <Slides>24</Slides>
  <Notes>12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Aptos</vt:lpstr>
      <vt:lpstr>Arial</vt:lpstr>
      <vt:lpstr>Arial </vt:lpstr>
      <vt:lpstr>Calibri</vt:lpstr>
      <vt:lpstr>Calibri Light</vt:lpstr>
      <vt:lpstr>Garamond</vt:lpstr>
      <vt:lpstr>Helvectia</vt:lpstr>
      <vt:lpstr>Helvetica</vt:lpstr>
      <vt:lpstr>Wingdings</vt:lpstr>
      <vt:lpstr>Wingdings 2</vt:lpstr>
      <vt:lpstr>Office Theme</vt:lpstr>
      <vt:lpstr>90th Anniversary</vt:lpstr>
      <vt:lpstr>PowerPoint Presentation</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Carolina Public Service Authority Revenue Obligations  consisting of  $180,075,000* 2024 Tax-Exempt Improvement Series A $669,925,000* 2024 Tax-Exempt Refunding Series B $50,000,000* 2024 Taxable Improvement Series C     Investor Presentation  July 16, 2024</dc:title>
  <dc:creator>Faith Williams</dc:creator>
  <cp:lastModifiedBy>Kostizak, William (CIB, USA)</cp:lastModifiedBy>
  <cp:revision>46</cp:revision>
  <cp:lastPrinted>2024-07-17T19:43:05Z</cp:lastPrinted>
  <dcterms:created xsi:type="dcterms:W3CDTF">1900-01-01T05:00:00Z</dcterms:created>
  <dcterms:modified xsi:type="dcterms:W3CDTF">2024-07-17T21:46:01Z</dcterms:modified>
</cp:coreProperties>
</file>